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1" r:id="rId9"/>
    <p:sldId id="263" r:id="rId10"/>
    <p:sldId id="264" r:id="rId11"/>
    <p:sldId id="265" r:id="rId12"/>
    <p:sldId id="266" r:id="rId13"/>
    <p:sldId id="267" r:id="rId14"/>
    <p:sldId id="293" r:id="rId15"/>
    <p:sldId id="281" r:id="rId16"/>
    <p:sldId id="268" r:id="rId17"/>
    <p:sldId id="269" r:id="rId18"/>
    <p:sldId id="292" r:id="rId19"/>
    <p:sldId id="270" r:id="rId20"/>
    <p:sldId id="271" r:id="rId21"/>
    <p:sldId id="272" r:id="rId22"/>
    <p:sldId id="273" r:id="rId23"/>
    <p:sldId id="274" r:id="rId24"/>
    <p:sldId id="275" r:id="rId25"/>
    <p:sldId id="287" r:id="rId26"/>
    <p:sldId id="282" r:id="rId27"/>
    <p:sldId id="288" r:id="rId28"/>
    <p:sldId id="283" r:id="rId29"/>
    <p:sldId id="284" r:id="rId30"/>
    <p:sldId id="285" r:id="rId31"/>
    <p:sldId id="286" r:id="rId32"/>
    <p:sldId id="289" r:id="rId33"/>
    <p:sldId id="290" r:id="rId34"/>
  </p:sldIdLst>
  <p:sldSz cx="9601200" cy="7315200"/>
  <p:notesSz cx="6858000" cy="9144000"/>
  <p:defaultTextStyle>
    <a:defPPr>
      <a:defRPr lang="en-US"/>
    </a:defPPr>
    <a:lvl1pPr marL="0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585"/>
  </p:normalViewPr>
  <p:slideViewPr>
    <p:cSldViewPr snapToGrid="0" snapToObjects="1">
      <p:cViewPr varScale="1">
        <p:scale>
          <a:sx n="55" d="100"/>
          <a:sy n="55" d="100"/>
        </p:scale>
        <p:origin x="200" y="848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51791-B8BD-5549-AE5C-94C51CC7DBB3}" type="datetime1">
              <a:rPr lang="en-US" smtClean="0"/>
              <a:t>3/20/17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 love learning about the American Government!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5AEAD-579C-5043-9C24-A118AF0E2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0889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466D1-8024-4941-9D67-5AA4183C2268}" type="datetime1">
              <a:rPr lang="en-US" smtClean="0"/>
              <a:t>3/20/17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85800"/>
            <a:ext cx="45021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 love learning about the American Government!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BC252-2619-3147-B4D9-FACA249C2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6815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833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4833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4833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4833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4833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4833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4833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4833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48330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C252-2619-3147-B4D9-FACA249C27F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 love learning about the American Government!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3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ADC-BCC6-034A-A017-6CB9553A0999}" type="datetime1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0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0452-1028-CF47-81B8-7458D89EBCC4}" type="datetime1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8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8"/>
            <a:ext cx="216027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8"/>
            <a:ext cx="632079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40FF-9CA1-594D-BFDF-F91930F47B18}" type="datetime1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7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6CDC-13D5-BC47-826C-C6B20520850A}" type="datetime1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0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58DE-A059-984C-AD16-0D54B14571C8}" type="datetime1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7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50C4-C674-A84D-B0FB-6F5B93848B63}" type="datetime1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3B5F-10AC-8147-ADB7-A0AEF4608E6D}" type="datetime1">
              <a:rPr lang="en-US" smtClean="0"/>
              <a:t>3/20/17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0AF1-3B2F-DB47-82A1-329E7E5969F2}" type="datetime1">
              <a:rPr lang="en-US" smtClean="0"/>
              <a:t>3/20/17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8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DCEA-21BB-A044-A235-F1C56D2253B4}" type="datetime1">
              <a:rPr lang="en-US" smtClean="0"/>
              <a:t>3/20/17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7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6E1-801F-A242-BBEB-81D6F7D3E965}" type="datetime1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3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D3AC-F12C-4F47-BF1C-B63E3D925323}" type="datetime1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alphaModFix amt="32000"/>
          </a:blip>
          <a:stretch>
            <a:fillRect/>
          </a:stretch>
        </p:blipFill>
        <p:spPr>
          <a:xfrm>
            <a:off x="-30149" y="0"/>
            <a:ext cx="9631349" cy="72837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FA5F-ACA6-A348-AE7B-4D0B58977908}" type="datetime1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BD01E-CDF3-124F-8E17-7D4F4BB6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3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defTabSz="483306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483306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483306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48330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483306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483306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48330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48330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48330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48330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J9prhPV2PI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Judicial Branch Part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1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Courts of Appeals – Level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Appellate courts that can review all district court decisions </a:t>
            </a:r>
          </a:p>
          <a:p>
            <a:pPr lvl="1"/>
            <a:r>
              <a:rPr lang="en-US" dirty="0" smtClean="0"/>
              <a:t>Make them right if the judge made  a mistake </a:t>
            </a:r>
          </a:p>
          <a:p>
            <a:r>
              <a:rPr lang="en-US" dirty="0" smtClean="0"/>
              <a:t>Can also rule on decisions by federal regulatory agencies like the FTC or NLRB</a:t>
            </a:r>
          </a:p>
          <a:p>
            <a:pPr lvl="1"/>
            <a:r>
              <a:rPr lang="en-US" dirty="0" smtClean="0"/>
              <a:t>Decides whether or not they were constitutional </a:t>
            </a:r>
          </a:p>
          <a:p>
            <a:r>
              <a:rPr lang="en-US" dirty="0" smtClean="0"/>
              <a:t>Since they are appeals courts, they don’t hear any testimony. They just look over the cases presented at the district level</a:t>
            </a:r>
          </a:p>
          <a:p>
            <a:r>
              <a:rPr lang="en-US" dirty="0" smtClean="0"/>
              <a:t>Can uphold or overturn a district-level ruling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 – Level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“Court of last resort”</a:t>
            </a:r>
          </a:p>
          <a:p>
            <a:pPr lvl="1"/>
            <a:r>
              <a:rPr lang="en-US" dirty="0" smtClean="0"/>
              <a:t>Final decision, can only be overturned by the SCOTUS at a later date (Plessy and Brown)</a:t>
            </a:r>
          </a:p>
          <a:p>
            <a:r>
              <a:rPr lang="en-US" dirty="0" smtClean="0"/>
              <a:t>Hears appeals from courts of appeals (level 2) and state supreme courts</a:t>
            </a:r>
          </a:p>
          <a:p>
            <a:r>
              <a:rPr lang="en-US" dirty="0" smtClean="0"/>
              <a:t>Has the power of judicial review</a:t>
            </a:r>
          </a:p>
          <a:p>
            <a:pPr lvl="1"/>
            <a:r>
              <a:rPr lang="en-US" dirty="0" smtClean="0"/>
              <a:t>Power to review actions of the executive and legislative branches and decide if they are unconstitutional </a:t>
            </a:r>
          </a:p>
          <a:p>
            <a:pPr lvl="1"/>
            <a:r>
              <a:rPr lang="en-US" dirty="0" smtClean="0"/>
              <a:t>Not an original power of SCOTUS </a:t>
            </a:r>
          </a:p>
          <a:p>
            <a:pPr lvl="1"/>
            <a:r>
              <a:rPr lang="en-US" dirty="0" smtClean="0"/>
              <a:t>Gained in Marbury v. Madison when Marbury sued Madison for taking away his appointment as justice of the peace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5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Judge Selection in Lower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judges from all three levels are appointed by the president and confirmed by the Senate</a:t>
            </a:r>
          </a:p>
          <a:p>
            <a:r>
              <a:rPr lang="en-US" dirty="0" smtClean="0"/>
              <a:t>In lower courts, the president and Senate use ‘senatorial courtesy’ </a:t>
            </a:r>
          </a:p>
          <a:p>
            <a:pPr lvl="1"/>
            <a:r>
              <a:rPr lang="en-US" dirty="0" smtClean="0"/>
              <a:t>Senate won’t confirm a lower court judge if the judge is not supported by both senators in the state where they will serve </a:t>
            </a:r>
          </a:p>
          <a:p>
            <a:pPr lvl="1"/>
            <a:r>
              <a:rPr lang="en-US" dirty="0" smtClean="0"/>
              <a:t>So, the president basically needs the approval of both state senators when appointing lower court judges </a:t>
            </a:r>
          </a:p>
          <a:p>
            <a:pPr lvl="1"/>
            <a:r>
              <a:rPr lang="en-US" dirty="0" smtClean="0"/>
              <a:t>Trump</a:t>
            </a:r>
            <a:r>
              <a:rPr lang="en-US" dirty="0" smtClean="0"/>
              <a:t> </a:t>
            </a:r>
            <a:r>
              <a:rPr lang="en-US" dirty="0" smtClean="0"/>
              <a:t>would need both McConnell’s and Paul’s blessing to appoint a district judge in Lexington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8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Supreme Court Appointments Nomination Criteria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706881"/>
            <a:ext cx="8641080" cy="53406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Judges must be:</a:t>
            </a:r>
          </a:p>
          <a:p>
            <a:r>
              <a:rPr lang="en-US" dirty="0" smtClean="0"/>
              <a:t>Competent – experience in government, service as a judge (usually in lower courts)</a:t>
            </a:r>
          </a:p>
          <a:p>
            <a:r>
              <a:rPr lang="en-US" dirty="0" smtClean="0"/>
              <a:t>Ideologically similar to the president – liberal presidents choose liberal justices and vice versa </a:t>
            </a:r>
          </a:p>
          <a:p>
            <a:r>
              <a:rPr lang="en-US" dirty="0" smtClean="0"/>
              <a:t>Race, ethnicity, and gender – recently, presidents try to appoint justices to make the court more diverse</a:t>
            </a:r>
          </a:p>
          <a:p>
            <a:pPr lvl="1"/>
            <a:r>
              <a:rPr lang="en-US" dirty="0" smtClean="0"/>
              <a:t>One black, three female, one Hispanic </a:t>
            </a:r>
          </a:p>
        </p:txBody>
      </p:sp>
    </p:spTree>
    <p:extLst>
      <p:ext uri="{BB962C8B-B14F-4D97-AF65-F5344CB8AC3E}">
        <p14:creationId xmlns:p14="http://schemas.microsoft.com/office/powerpoint/2010/main" val="319692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GOPO Test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smtClean="0"/>
              <a:t>SCOTUS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</a:t>
            </a:r>
            <a:r>
              <a:rPr lang="en-US" dirty="0" smtClean="0"/>
              <a:t>ight </a:t>
            </a:r>
            <a:r>
              <a:rPr lang="en-US" dirty="0"/>
              <a:t>members (short one member since Scalia died</a:t>
            </a:r>
          </a:p>
          <a:p>
            <a:r>
              <a:rPr lang="en-US" dirty="0"/>
              <a:t>F</a:t>
            </a:r>
            <a:r>
              <a:rPr lang="en-US" dirty="0" smtClean="0"/>
              <a:t>ive </a:t>
            </a:r>
            <a:r>
              <a:rPr lang="en-US" dirty="0"/>
              <a:t>men (49% of Americans)</a:t>
            </a:r>
          </a:p>
          <a:p>
            <a:r>
              <a:rPr lang="en-US" dirty="0" smtClean="0"/>
              <a:t>Three </a:t>
            </a:r>
            <a:r>
              <a:rPr lang="en-US" dirty="0"/>
              <a:t>women (51% of Americans)</a:t>
            </a:r>
          </a:p>
          <a:p>
            <a:r>
              <a:rPr lang="en-US" dirty="0" smtClean="0"/>
              <a:t>Six </a:t>
            </a:r>
            <a:r>
              <a:rPr lang="en-US" dirty="0"/>
              <a:t>White (75% of Americans)</a:t>
            </a:r>
          </a:p>
          <a:p>
            <a:r>
              <a:rPr lang="en-US" dirty="0"/>
              <a:t>One African-American (13% of Americans)</a:t>
            </a:r>
          </a:p>
          <a:p>
            <a:r>
              <a:rPr lang="en-US" dirty="0"/>
              <a:t>One Hispanic-American (9% of Americans)</a:t>
            </a:r>
          </a:p>
          <a:p>
            <a:r>
              <a:rPr lang="en-US" dirty="0"/>
              <a:t>Five Catholics (15% of Americans)</a:t>
            </a:r>
          </a:p>
          <a:p>
            <a:r>
              <a:rPr lang="en-US" dirty="0"/>
              <a:t>Three Jews (2% of Americans)</a:t>
            </a:r>
          </a:p>
          <a:p>
            <a:r>
              <a:rPr lang="en-US" dirty="0"/>
              <a:t>No Protestants (50% of Americans)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0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SCOTUS Confirmation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Possible nominees’ names are sent to FBI for a through background check</a:t>
            </a:r>
          </a:p>
          <a:p>
            <a:r>
              <a:rPr lang="en-US" dirty="0" smtClean="0"/>
              <a:t>Then names sent to American Bar Association for a lawyer/judge rating </a:t>
            </a:r>
          </a:p>
          <a:p>
            <a:pPr lvl="1"/>
            <a:r>
              <a:rPr lang="en-US" dirty="0" smtClean="0"/>
              <a:t>ABA certifies lawyers and judges (pass the bar)</a:t>
            </a:r>
          </a:p>
          <a:p>
            <a:r>
              <a:rPr lang="en-US" dirty="0" smtClean="0"/>
              <a:t>Interest groups then campaign for the justices they want by buying ads, lobbying Congress and appearing on TV</a:t>
            </a:r>
          </a:p>
          <a:p>
            <a:r>
              <a:rPr lang="en-US" dirty="0" smtClean="0"/>
              <a:t>Senate Judicial Committee holds public hearings where they question the nominee</a:t>
            </a:r>
          </a:p>
          <a:p>
            <a:r>
              <a:rPr lang="en-US" dirty="0" smtClean="0"/>
              <a:t>If they approve of the nominee, they recommend the nominee to the whole Senate who holds a vote of confirmation of 51% or better</a:t>
            </a:r>
          </a:p>
          <a:p>
            <a:r>
              <a:rPr lang="en-US" dirty="0" smtClean="0"/>
              <a:t>Confirmations always work out because the majority on the judicial committee is also the majority on the whole Senate </a:t>
            </a:r>
          </a:p>
        </p:txBody>
      </p:sp>
    </p:spTree>
    <p:extLst>
      <p:ext uri="{BB962C8B-B14F-4D97-AF65-F5344CB8AC3E}">
        <p14:creationId xmlns:p14="http://schemas.microsoft.com/office/powerpoint/2010/main" val="347485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Cases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SCOTUS only has original jurisdiction (meaning they are the first court to hear the case) in cases involving:</a:t>
            </a:r>
          </a:p>
          <a:p>
            <a:pPr lvl="1"/>
            <a:r>
              <a:rPr lang="en-US" dirty="0" smtClean="0"/>
              <a:t>Two or more states</a:t>
            </a:r>
          </a:p>
          <a:p>
            <a:pPr lvl="1"/>
            <a:r>
              <a:rPr lang="en-US" dirty="0" smtClean="0"/>
              <a:t>The US vs. a state government</a:t>
            </a:r>
          </a:p>
          <a:p>
            <a:pPr lvl="1"/>
            <a:r>
              <a:rPr lang="en-US" dirty="0" smtClean="0"/>
              <a:t>The US and foreign ambassadors and diplomats</a:t>
            </a:r>
          </a:p>
          <a:p>
            <a:r>
              <a:rPr lang="en-US" dirty="0" smtClean="0"/>
              <a:t>All the rest of the SCOTUS cases are appeals</a:t>
            </a:r>
          </a:p>
          <a:p>
            <a:r>
              <a:rPr lang="en-US" dirty="0" smtClean="0"/>
              <a:t>Over 98% of the SCOTUS cases are appeals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2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1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Writs of Certiorari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Sersh</a:t>
            </a:r>
            <a:r>
              <a:rPr lang="en-US" dirty="0" smtClean="0"/>
              <a:t>-</a:t>
            </a:r>
            <a:r>
              <a:rPr lang="en-US" dirty="0" err="1" smtClean="0"/>
              <a:t>ee</a:t>
            </a:r>
            <a:r>
              <a:rPr lang="en-US" dirty="0" smtClean="0"/>
              <a:t>-o-</a:t>
            </a:r>
            <a:r>
              <a:rPr lang="en-US" dirty="0" err="1" smtClean="0"/>
              <a:t>rary</a:t>
            </a:r>
            <a:r>
              <a:rPr lang="en-US" dirty="0" smtClean="0"/>
              <a:t> (show me)</a:t>
            </a:r>
          </a:p>
          <a:p>
            <a:r>
              <a:rPr lang="en-US" dirty="0" smtClean="0"/>
              <a:t>When SCOTUS asks to review a case from a lower court</a:t>
            </a:r>
          </a:p>
          <a:p>
            <a:pPr lvl="1"/>
            <a:r>
              <a:rPr lang="en-US" dirty="0" smtClean="0"/>
              <a:t>SCOTUS must request the case </a:t>
            </a:r>
          </a:p>
          <a:p>
            <a:r>
              <a:rPr lang="en-US" dirty="0" smtClean="0"/>
              <a:t>Allows for SCOTUS to control its own caseload</a:t>
            </a:r>
          </a:p>
          <a:p>
            <a:r>
              <a:rPr lang="en-US" dirty="0" smtClean="0"/>
              <a:t>Only will choose cases that are </a:t>
            </a:r>
            <a:r>
              <a:rPr lang="en-US" dirty="0" err="1" smtClean="0"/>
              <a:t>serioius</a:t>
            </a:r>
            <a:r>
              <a:rPr lang="en-US" dirty="0" smtClean="0"/>
              <a:t> and involve a constitutional issue</a:t>
            </a:r>
          </a:p>
          <a:p>
            <a:pPr lvl="1"/>
            <a:r>
              <a:rPr lang="en-US" dirty="0" smtClean="0"/>
              <a:t>They always rule on whether something is constitutional or not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7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Characteristics of the Federal Court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is adversarial </a:t>
            </a:r>
          </a:p>
          <a:p>
            <a:pPr lvl="1"/>
            <a:r>
              <a:rPr lang="en-US" dirty="0" smtClean="0"/>
              <a:t>Works by two parties (litigants) in conflict bringing their case before an impartial arbiter, or judge.</a:t>
            </a:r>
          </a:p>
          <a:p>
            <a:pPr lvl="1"/>
            <a:r>
              <a:rPr lang="en-US" dirty="0" smtClean="0"/>
              <a:t>Plaintiff brings the charge (</a:t>
            </a:r>
            <a:r>
              <a:rPr lang="en-US" dirty="0" err="1" smtClean="0"/>
              <a:t>complaintiff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*Plaintiffs are known as prosecutors in criminal cases where the defendant has broken a state or federal law </a:t>
            </a:r>
          </a:p>
          <a:p>
            <a:pPr lvl="1"/>
            <a:r>
              <a:rPr lang="en-US" dirty="0" smtClean="0"/>
              <a:t>Defendant is the one being charged (defender)</a:t>
            </a:r>
          </a:p>
          <a:p>
            <a:r>
              <a:rPr lang="en-US" dirty="0" smtClean="0"/>
              <a:t>It is passive</a:t>
            </a:r>
          </a:p>
          <a:p>
            <a:pPr lvl="1"/>
            <a:r>
              <a:rPr lang="en-US" dirty="0" smtClean="0"/>
              <a:t>It is the only passive branch, meaning it can’t start something on its own. It must wait to react to people’s cases. </a:t>
            </a:r>
          </a:p>
          <a:p>
            <a:pPr lvl="1"/>
            <a:r>
              <a:rPr lang="en-US" dirty="0" smtClean="0"/>
              <a:t>Constitution says they must solve actual disputes, not hypothetical ones.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6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Four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lot of lawyers of losing cases from the lower courts appeal to the SCOTUS (about 9000 a year)</a:t>
            </a:r>
          </a:p>
          <a:p>
            <a:r>
              <a:rPr lang="en-US" dirty="0" smtClean="0"/>
              <a:t>These appeals are checked by SCOTUS clerks</a:t>
            </a:r>
          </a:p>
          <a:p>
            <a:pPr lvl="1"/>
            <a:r>
              <a:rPr lang="en-US" dirty="0" smtClean="0"/>
              <a:t>Smart </a:t>
            </a:r>
            <a:r>
              <a:rPr lang="en-US" dirty="0" err="1" smtClean="0"/>
              <a:t>lawyery</a:t>
            </a:r>
            <a:r>
              <a:rPr lang="en-US" dirty="0" smtClean="0"/>
              <a:t>/</a:t>
            </a:r>
            <a:r>
              <a:rPr lang="en-US" dirty="0" err="1" smtClean="0"/>
              <a:t>judgy</a:t>
            </a:r>
            <a:r>
              <a:rPr lang="en-US" dirty="0" smtClean="0"/>
              <a:t>-type folks</a:t>
            </a:r>
          </a:p>
          <a:p>
            <a:pPr lvl="1"/>
            <a:r>
              <a:rPr lang="en-US" dirty="0" smtClean="0"/>
              <a:t>They select the best ones and present them to the SCOTUS</a:t>
            </a:r>
          </a:p>
          <a:p>
            <a:r>
              <a:rPr lang="en-US" dirty="0" smtClean="0"/>
              <a:t>If four </a:t>
            </a:r>
            <a:r>
              <a:rPr lang="en-US" dirty="0" err="1" smtClean="0"/>
              <a:t>SCOTUSers</a:t>
            </a:r>
            <a:r>
              <a:rPr lang="en-US" dirty="0" smtClean="0"/>
              <a:t> want to hear the case, they will hear it (aka the Rule of Four)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6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Solicitor General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player in the Department of Justice</a:t>
            </a:r>
          </a:p>
          <a:p>
            <a:r>
              <a:rPr lang="en-US" dirty="0" smtClean="0"/>
              <a:t>Handles all appeals that the US government makes to SCOTUS</a:t>
            </a:r>
          </a:p>
          <a:p>
            <a:pPr lvl="1"/>
            <a:r>
              <a:rPr lang="en-US" dirty="0" smtClean="0"/>
              <a:t>Cases they’ve lost</a:t>
            </a:r>
          </a:p>
          <a:p>
            <a:r>
              <a:rPr lang="en-US" dirty="0" smtClean="0"/>
              <a:t>If the US government loses a case, the solicitor general can </a:t>
            </a:r>
            <a:r>
              <a:rPr lang="en-US" dirty="0" err="1" smtClean="0"/>
              <a:t>GENERALly</a:t>
            </a:r>
            <a:r>
              <a:rPr lang="en-US" dirty="0" smtClean="0"/>
              <a:t> get the case heard by SCOTUS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2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Briefs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be heard by SCOTUS, you have to file a brief</a:t>
            </a:r>
          </a:p>
          <a:p>
            <a:pPr lvl="1"/>
            <a:r>
              <a:rPr lang="en-US" dirty="0" smtClean="0"/>
              <a:t>A short (brief) summary of the case, precedents, and why you should win</a:t>
            </a:r>
          </a:p>
          <a:p>
            <a:r>
              <a:rPr lang="en-US" dirty="0" smtClean="0"/>
              <a:t>Amicus curiae (friend of the court) briefs are often filed by groups who aren’t even in the case</a:t>
            </a:r>
          </a:p>
          <a:p>
            <a:pPr lvl="1"/>
            <a:r>
              <a:rPr lang="en-US" dirty="0" smtClean="0"/>
              <a:t>They do this because the ruling might affect them too</a:t>
            </a:r>
          </a:p>
          <a:p>
            <a:pPr lvl="1"/>
            <a:r>
              <a:rPr lang="en-US" dirty="0" smtClean="0"/>
              <a:t>Often interest groups (abortion, affirmative action)</a:t>
            </a:r>
          </a:p>
          <a:p>
            <a:pPr lvl="1"/>
            <a:r>
              <a:rPr lang="en-US" dirty="0" smtClean="0"/>
              <a:t>SCOTUS can take those briefs and use them to inform their ruling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2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Arguments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side gets exactly 30 minutes</a:t>
            </a:r>
          </a:p>
          <a:p>
            <a:r>
              <a:rPr lang="en-US" dirty="0" smtClean="0"/>
              <a:t>Open to the public</a:t>
            </a:r>
          </a:p>
          <a:p>
            <a:r>
              <a:rPr lang="en-US" dirty="0" smtClean="0"/>
              <a:t>Audio recorded, but not video taped</a:t>
            </a:r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fJ9prhPV2PI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justices hold a closed meeting to discuss the case </a:t>
            </a:r>
          </a:p>
          <a:p>
            <a:r>
              <a:rPr lang="en-US" dirty="0" smtClean="0"/>
              <a:t>The Chief Justice presides over the meeting </a:t>
            </a:r>
          </a:p>
          <a:p>
            <a:r>
              <a:rPr lang="en-US" dirty="0" smtClean="0"/>
              <a:t>Must be decided on before the term is up</a:t>
            </a:r>
          </a:p>
          <a:p>
            <a:pPr lvl="1"/>
            <a:r>
              <a:rPr lang="en-US" dirty="0" smtClean="0"/>
              <a:t>Can be a few weeks or up to nine months </a:t>
            </a:r>
          </a:p>
          <a:p>
            <a:r>
              <a:rPr lang="en-US" dirty="0" smtClean="0"/>
              <a:t>Terms run from October to June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5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Part 2 – More </a:t>
            </a:r>
            <a:r>
              <a:rPr lang="en-US" dirty="0" err="1" smtClean="0"/>
              <a:t>Judiciallier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6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Opinions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706880"/>
            <a:ext cx="8641080" cy="54173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justices vote on the case, a simple majority wins </a:t>
            </a:r>
          </a:p>
          <a:p>
            <a:r>
              <a:rPr lang="en-US" dirty="0" smtClean="0"/>
              <a:t>The chief justice (John Roberts) decides who will write the majority opinion </a:t>
            </a:r>
          </a:p>
          <a:p>
            <a:pPr lvl="1"/>
            <a:r>
              <a:rPr lang="en-US" dirty="0" smtClean="0"/>
              <a:t>Presents the issues, the ruling of the court, and sets guidelines for lower courts to follow</a:t>
            </a:r>
          </a:p>
          <a:p>
            <a:r>
              <a:rPr lang="en-US" dirty="0" smtClean="0"/>
              <a:t>Types of SCOTUS opinions:</a:t>
            </a:r>
          </a:p>
          <a:p>
            <a:r>
              <a:rPr lang="en-US" dirty="0" smtClean="0"/>
              <a:t>Majority opinion – “opinion of the court”</a:t>
            </a:r>
          </a:p>
          <a:p>
            <a:pPr lvl="1"/>
            <a:r>
              <a:rPr lang="en-US" dirty="0" smtClean="0"/>
              <a:t>Becomes the law of the land </a:t>
            </a:r>
          </a:p>
          <a:p>
            <a:pPr lvl="1"/>
            <a:r>
              <a:rPr lang="en-US" dirty="0" smtClean="0"/>
              <a:t>Concurring opinion – supports the majority opinion, but for a different constitutional reason </a:t>
            </a:r>
          </a:p>
          <a:p>
            <a:pPr lvl="1"/>
            <a:r>
              <a:rPr lang="en-US" dirty="0" smtClean="0"/>
              <a:t>Minority or dissenting opinion – opinion of the justices that voted against the majority opinion</a:t>
            </a:r>
          </a:p>
          <a:p>
            <a:pPr lvl="2"/>
            <a:r>
              <a:rPr lang="en-US" dirty="0" smtClean="0"/>
              <a:t>Has no legal 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4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Influence SCOTUS Rulings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Precedent – how has SCOTUS or other courts ruled on similar cases in the past</a:t>
            </a:r>
          </a:p>
          <a:p>
            <a:r>
              <a:rPr lang="en-US" dirty="0" smtClean="0"/>
              <a:t>Judicial philosophy – does the justice think it is more important to make things more fair or to uphold what the framers and the Constitution originally indented?</a:t>
            </a:r>
          </a:p>
          <a:p>
            <a:r>
              <a:rPr lang="en-US" dirty="0" smtClean="0"/>
              <a:t>Public opinion – what do the people think about what their rulings will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8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Precedent Influences SCOTUS Decisions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Stare </a:t>
            </a:r>
            <a:r>
              <a:rPr lang="en-US" dirty="0" err="1" smtClean="0"/>
              <a:t>decisis</a:t>
            </a:r>
            <a:r>
              <a:rPr lang="en-US" dirty="0" smtClean="0"/>
              <a:t> – “let the decision stand”</a:t>
            </a:r>
          </a:p>
          <a:p>
            <a:r>
              <a:rPr lang="en-US" dirty="0" smtClean="0"/>
              <a:t>Most SCOTUS cases are based on the precedent of rulings from previous cases</a:t>
            </a:r>
          </a:p>
          <a:p>
            <a:r>
              <a:rPr lang="en-US" dirty="0" smtClean="0"/>
              <a:t>Precedent helps make SCOTUS decisions predictable, uniform, and efficient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2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Precedent Influencing SCOTUS Rulings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Marbury v. Madison gave SCOTUS power to overrule Congress and the president</a:t>
            </a:r>
          </a:p>
          <a:p>
            <a:pPr lvl="1"/>
            <a:r>
              <a:rPr lang="en-US" dirty="0" smtClean="0"/>
              <a:t>Martin v. Hunter’s Lessee extended the power of SCOTUS to overrule state courts’ decisions</a:t>
            </a:r>
          </a:p>
          <a:p>
            <a:r>
              <a:rPr lang="en-US" dirty="0" smtClean="0"/>
              <a:t>Baker v. Carr said in federal elections, one person has to equal one vote</a:t>
            </a:r>
          </a:p>
          <a:p>
            <a:pPr lvl="1"/>
            <a:r>
              <a:rPr lang="en-US" dirty="0" err="1" smtClean="0"/>
              <a:t>Westberry</a:t>
            </a:r>
            <a:r>
              <a:rPr lang="en-US" dirty="0" smtClean="0"/>
              <a:t> v. Sanders said one person/one vote applied to how congressional districts must be drawn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2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Jurisdiction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Jurisdiction – the court’s authority to hear a case</a:t>
            </a:r>
          </a:p>
          <a:p>
            <a:pPr lvl="1"/>
            <a:r>
              <a:rPr lang="en-US" dirty="0" smtClean="0"/>
              <a:t>Certain courts can only hear certain types of cases </a:t>
            </a:r>
          </a:p>
          <a:p>
            <a:pPr lvl="1"/>
            <a:r>
              <a:rPr lang="en-US" dirty="0" smtClean="0"/>
              <a:t>Think of how police can only arrest people in their counties</a:t>
            </a:r>
          </a:p>
          <a:p>
            <a:r>
              <a:rPr lang="en-US" dirty="0" smtClean="0"/>
              <a:t>Types of jurisdiction (major AP topic)</a:t>
            </a:r>
          </a:p>
          <a:p>
            <a:pPr lvl="1"/>
            <a:r>
              <a:rPr lang="en-US" dirty="0" smtClean="0"/>
              <a:t>Original – court where a case is first heard</a:t>
            </a:r>
          </a:p>
          <a:p>
            <a:pPr lvl="1"/>
            <a:r>
              <a:rPr lang="en-US" dirty="0" smtClean="0"/>
              <a:t>Appellate (appeal) – courts that hear appeals from lower courts </a:t>
            </a:r>
          </a:p>
          <a:p>
            <a:pPr lvl="1"/>
            <a:r>
              <a:rPr lang="en-US" dirty="0" smtClean="0"/>
              <a:t>Exclusive – cases that can only be heard in certain courts</a:t>
            </a:r>
          </a:p>
          <a:p>
            <a:pPr lvl="1"/>
            <a:r>
              <a:rPr lang="en-US" dirty="0" smtClean="0"/>
              <a:t>Concurrent – cases that can be heard in either a federal or a state court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to the Precedent Rule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Plessy v. Ferguson said ‘separate but equal’</a:t>
            </a:r>
          </a:p>
          <a:p>
            <a:r>
              <a:rPr lang="en-US" dirty="0" smtClean="0"/>
              <a:t>Brown v. Board overturned that and said ‘separate is not equal’</a:t>
            </a:r>
          </a:p>
          <a:p>
            <a:r>
              <a:rPr lang="en-US" dirty="0" smtClean="0"/>
              <a:t>Almost 100 years passed, though.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9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Judicial Philosophy Influences SCOTUS Decisions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types of judicial philosophies:</a:t>
            </a:r>
          </a:p>
          <a:p>
            <a:pPr lvl="1"/>
            <a:r>
              <a:rPr lang="en-US" dirty="0" smtClean="0"/>
              <a:t>Judicial restraint</a:t>
            </a:r>
          </a:p>
          <a:p>
            <a:pPr lvl="1"/>
            <a:r>
              <a:rPr lang="en-US" dirty="0" smtClean="0"/>
              <a:t>Judicial activism </a:t>
            </a:r>
          </a:p>
          <a:p>
            <a:r>
              <a:rPr lang="en-US" dirty="0" smtClean="0"/>
              <a:t>Judicial restraint – SCOTUS’s main job is to uphold the Constitution and the Framers’ original intent</a:t>
            </a:r>
          </a:p>
          <a:p>
            <a:pPr lvl="1"/>
            <a:r>
              <a:rPr lang="en-US" dirty="0" smtClean="0"/>
              <a:t>Also, SCOTUS shouldn’t change much. That’s the job of the legislature </a:t>
            </a:r>
          </a:p>
          <a:p>
            <a:r>
              <a:rPr lang="en-US" dirty="0" smtClean="0"/>
              <a:t>Judicial activism – SCOTUS must fix injustices that the other branches or states have created </a:t>
            </a:r>
          </a:p>
          <a:p>
            <a:pPr lvl="1"/>
            <a:r>
              <a:rPr lang="en-US" dirty="0" smtClean="0"/>
              <a:t>If Brown v. Board fixed an injustice that legislators were upholding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9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Public Opinion Influences SCOTUS Decisions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the Constitution insulated the Supreme Court from political pressures:</a:t>
            </a:r>
          </a:p>
          <a:p>
            <a:r>
              <a:rPr lang="en-US" dirty="0" smtClean="0"/>
              <a:t>Gave them lifetime appointments </a:t>
            </a:r>
          </a:p>
          <a:p>
            <a:pPr lvl="1"/>
            <a:r>
              <a:rPr lang="en-US" dirty="0" smtClean="0"/>
              <a:t>Can only be removed for ‘bad behavior”</a:t>
            </a:r>
          </a:p>
          <a:p>
            <a:r>
              <a:rPr lang="en-US" dirty="0" smtClean="0"/>
              <a:t>Bans congress from reducing justices’ salaries</a:t>
            </a:r>
          </a:p>
          <a:p>
            <a:r>
              <a:rPr lang="en-US" dirty="0" smtClean="0"/>
              <a:t>Gave them the certiorari process so they can set their own agenda (it is not set by politicians or the public)</a:t>
            </a:r>
          </a:p>
          <a:p>
            <a:r>
              <a:rPr lang="en-US" dirty="0" smtClean="0"/>
              <a:t>Public has limited access to Court proceedings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8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that keep the Court from straying too far from public opinion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Appointment and confirmation process keeps justices from deviating too far from public opinion </a:t>
            </a:r>
          </a:p>
          <a:p>
            <a:r>
              <a:rPr lang="en-US" dirty="0" smtClean="0"/>
              <a:t>Congress can amend the Constitution, which changes the rules that SCOTUS plays by </a:t>
            </a:r>
          </a:p>
          <a:p>
            <a:r>
              <a:rPr lang="en-US" dirty="0" smtClean="0"/>
              <a:t>Congress can change the Court’s appellate jurisdiction </a:t>
            </a:r>
          </a:p>
          <a:p>
            <a:r>
              <a:rPr lang="en-US" dirty="0" smtClean="0"/>
              <a:t>Congress can change the number of justices on the Court</a:t>
            </a:r>
          </a:p>
          <a:p>
            <a:r>
              <a:rPr lang="en-US" dirty="0" smtClean="0"/>
              <a:t>Justices can be impeached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9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Court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federalism, we have a state/local court system and a federal court system </a:t>
            </a:r>
          </a:p>
          <a:p>
            <a:r>
              <a:rPr lang="en-US" dirty="0" smtClean="0"/>
              <a:t>Over 97% of all criminal cases are heard in state and local courts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8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and State Jurisdiction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State (only when state laws are broken)</a:t>
            </a:r>
          </a:p>
          <a:p>
            <a:pPr lvl="1"/>
            <a:r>
              <a:rPr lang="en-US" dirty="0" smtClean="0"/>
              <a:t>Very broad and numerous</a:t>
            </a:r>
          </a:p>
          <a:p>
            <a:pPr lvl="1"/>
            <a:r>
              <a:rPr lang="en-US" dirty="0" smtClean="0"/>
              <a:t>Robberies</a:t>
            </a:r>
          </a:p>
          <a:p>
            <a:pPr lvl="1"/>
            <a:r>
              <a:rPr lang="en-US" dirty="0" smtClean="0"/>
              <a:t>Traffic violations</a:t>
            </a:r>
          </a:p>
          <a:p>
            <a:pPr lvl="1"/>
            <a:r>
              <a:rPr lang="en-US" dirty="0" smtClean="0"/>
              <a:t>Broken contracts </a:t>
            </a:r>
          </a:p>
          <a:p>
            <a:r>
              <a:rPr lang="en-US" dirty="0" smtClean="0"/>
              <a:t>Federal (only when federal laws are broken)</a:t>
            </a:r>
          </a:p>
          <a:p>
            <a:pPr lvl="1"/>
            <a:r>
              <a:rPr lang="en-US" dirty="0" smtClean="0"/>
              <a:t>Very narrow and more rare</a:t>
            </a:r>
          </a:p>
          <a:p>
            <a:pPr lvl="1"/>
            <a:r>
              <a:rPr lang="en-US" dirty="0" smtClean="0"/>
              <a:t>Cases against the US government</a:t>
            </a:r>
          </a:p>
          <a:p>
            <a:pPr lvl="1"/>
            <a:r>
              <a:rPr lang="en-US" dirty="0" smtClean="0"/>
              <a:t>Bankruptcy </a:t>
            </a:r>
          </a:p>
          <a:p>
            <a:pPr lvl="1"/>
            <a:r>
              <a:rPr lang="en-US" dirty="0" smtClean="0"/>
              <a:t>Copyrights </a:t>
            </a:r>
          </a:p>
          <a:p>
            <a:pPr lvl="1"/>
            <a:r>
              <a:rPr lang="en-US" dirty="0" smtClean="0"/>
              <a:t>Robbing a bank insured by FDIC (</a:t>
            </a:r>
            <a:r>
              <a:rPr lang="en-US" dirty="0" err="1" smtClean="0"/>
              <a:t>whoopsie</a:t>
            </a:r>
            <a:r>
              <a:rPr lang="en-US" dirty="0" smtClean="0"/>
              <a:t>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6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 Constitution Says about the Federal Court System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mentions the Supreme Court</a:t>
            </a:r>
          </a:p>
          <a:p>
            <a:r>
              <a:rPr lang="en-US" dirty="0" smtClean="0"/>
              <a:t>Tells Congress to create the other federal courts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6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Judiciary Act of 1789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Congress made the ‘other courts’ like the Constitution told them to </a:t>
            </a:r>
          </a:p>
          <a:p>
            <a:r>
              <a:rPr lang="en-US" dirty="0" smtClean="0"/>
              <a:t>Made a three-tiered system that still exists today </a:t>
            </a:r>
          </a:p>
          <a:p>
            <a:pPr lvl="1"/>
            <a:r>
              <a:rPr lang="en-US" dirty="0" smtClean="0"/>
              <a:t>District, Appeals, Supreme </a:t>
            </a:r>
          </a:p>
          <a:p>
            <a:r>
              <a:rPr lang="en-US" dirty="0" smtClean="0"/>
              <a:t>Made the limit of the SCOTUS six justices </a:t>
            </a:r>
          </a:p>
          <a:p>
            <a:pPr lvl="1"/>
            <a:r>
              <a:rPr lang="en-US" dirty="0" smtClean="0"/>
              <a:t>Later expanded to nine after the Civil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54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ACG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1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Courts – Level 1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94 district courts and 700 district judges </a:t>
            </a:r>
          </a:p>
          <a:p>
            <a:pPr lvl="1"/>
            <a:r>
              <a:rPr lang="en-US" dirty="0" smtClean="0"/>
              <a:t>Every state has at least one </a:t>
            </a:r>
          </a:p>
          <a:p>
            <a:r>
              <a:rPr lang="en-US" dirty="0" smtClean="0"/>
              <a:t>Hears 80% of all the federal caseload </a:t>
            </a:r>
          </a:p>
          <a:p>
            <a:r>
              <a:rPr lang="en-US" dirty="0" smtClean="0"/>
              <a:t>98% of district court cases end in plea bargains </a:t>
            </a:r>
          </a:p>
          <a:p>
            <a:pPr lvl="1"/>
            <a:r>
              <a:rPr lang="en-US" dirty="0" smtClean="0"/>
              <a:t>Where the defendant pleads guilty to a lesser charge before the trial starts in return for not putting the court through the entire trial </a:t>
            </a:r>
          </a:p>
          <a:p>
            <a:pPr lvl="1"/>
            <a:r>
              <a:rPr lang="en-US" dirty="0" smtClean="0"/>
              <a:t>If there were no plea bargains, the current court system would be jammed up forever and be overly expensive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4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10599</TotalTime>
  <Words>1828</Words>
  <Application>Microsoft Macintosh PowerPoint</Application>
  <PresentationFormat>Custom</PresentationFormat>
  <Paragraphs>192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Calibri</vt:lpstr>
      <vt:lpstr>Arial</vt:lpstr>
      <vt:lpstr>Default Theme</vt:lpstr>
      <vt:lpstr>Judicial Branch Part 1 </vt:lpstr>
      <vt:lpstr>Two Characteristics of the Federal Court System</vt:lpstr>
      <vt:lpstr>Jurisdiction </vt:lpstr>
      <vt:lpstr>Dual Court System </vt:lpstr>
      <vt:lpstr>Federal and State Jurisdiction </vt:lpstr>
      <vt:lpstr>What the Constitution Says about the Federal Court System </vt:lpstr>
      <vt:lpstr>Judiciary Act of 1789</vt:lpstr>
      <vt:lpstr>ACG Test </vt:lpstr>
      <vt:lpstr>District Courts – Level 1  </vt:lpstr>
      <vt:lpstr>Courts of Appeals – Level 2 </vt:lpstr>
      <vt:lpstr>Supreme Court – Level 3 </vt:lpstr>
      <vt:lpstr>Judge Selection in Lower Courts</vt:lpstr>
      <vt:lpstr>Supreme Court Appointments Nomination Criteria </vt:lpstr>
      <vt:lpstr>GOPO Test </vt:lpstr>
      <vt:lpstr>Current SCOTUS</vt:lpstr>
      <vt:lpstr>SCOTUS Confirmation Process</vt:lpstr>
      <vt:lpstr>Selecting Cases </vt:lpstr>
      <vt:lpstr>ACG Test</vt:lpstr>
      <vt:lpstr>Writs of Certiorari</vt:lpstr>
      <vt:lpstr>Rule of Four </vt:lpstr>
      <vt:lpstr>Solicitor General </vt:lpstr>
      <vt:lpstr>Filing Briefs </vt:lpstr>
      <vt:lpstr>Oral Arguments </vt:lpstr>
      <vt:lpstr>Discussion and Voting</vt:lpstr>
      <vt:lpstr>Judicial Part 2 – More Judiciallier</vt:lpstr>
      <vt:lpstr>Writing Opinions </vt:lpstr>
      <vt:lpstr>Things that Influence SCOTUS Rulings </vt:lpstr>
      <vt:lpstr>How Precedent Influences SCOTUS Decisions </vt:lpstr>
      <vt:lpstr>Examples of Precedent Influencing SCOTUS Rulings</vt:lpstr>
      <vt:lpstr>Exceptions to the Precedent Rule </vt:lpstr>
      <vt:lpstr>How Judicial Philosophy Influences SCOTUS Decisions </vt:lpstr>
      <vt:lpstr>How Public Opinion Influences SCOTUS Decisions </vt:lpstr>
      <vt:lpstr>Factors that keep the Court from straying too far from public opinion </vt:lpstr>
    </vt:vector>
  </TitlesOfParts>
  <Company>rockcastle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Judicial Branch </dc:title>
  <dc:creator>Herbie Brock</dc:creator>
  <cp:lastModifiedBy>Brock, Herbie</cp:lastModifiedBy>
  <cp:revision>31</cp:revision>
  <cp:lastPrinted>2017-03-15T11:59:25Z</cp:lastPrinted>
  <dcterms:created xsi:type="dcterms:W3CDTF">2016-03-24T00:24:47Z</dcterms:created>
  <dcterms:modified xsi:type="dcterms:W3CDTF">2017-03-20T21:04:49Z</dcterms:modified>
</cp:coreProperties>
</file>