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90" r:id="rId3"/>
    <p:sldId id="284" r:id="rId4"/>
    <p:sldId id="286" r:id="rId5"/>
    <p:sldId id="257" r:id="rId6"/>
    <p:sldId id="287" r:id="rId7"/>
    <p:sldId id="278" r:id="rId8"/>
    <p:sldId id="281" r:id="rId9"/>
    <p:sldId id="282" r:id="rId10"/>
    <p:sldId id="288" r:id="rId11"/>
    <p:sldId id="283" r:id="rId12"/>
    <p:sldId id="289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57"/>
    <p:restoredTop sz="94674"/>
  </p:normalViewPr>
  <p:slideViewPr>
    <p:cSldViewPr snapToGrid="0" snapToObjects="1">
      <p:cViewPr varScale="1">
        <p:scale>
          <a:sx n="77" d="100"/>
          <a:sy n="77" d="100"/>
        </p:scale>
        <p:origin x="17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841-8E0C-B549-8444-DECA5D145A72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09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841-8E0C-B549-8444-DECA5D145A72}" type="datetimeFigureOut">
              <a:rPr lang="en-US" smtClean="0"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841-8E0C-B549-8444-DECA5D145A72}" type="datetimeFigureOut">
              <a:rPr lang="en-US" smtClean="0"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57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841-8E0C-B549-8444-DECA5D145A72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72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841-8E0C-B549-8444-DECA5D145A72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01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38A078-E168-D342-8711-3260168E75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196111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841-8E0C-B549-8444-DECA5D145A72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8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841-8E0C-B549-8444-DECA5D145A72}" type="datetimeFigureOut">
              <a:rPr lang="en-US" smtClean="0"/>
              <a:t>1/11/17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6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841-8E0C-B549-8444-DECA5D145A72}" type="datetimeFigureOut">
              <a:rPr lang="en-US" smtClean="0"/>
              <a:t>1/11/17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8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841-8E0C-B549-8444-DECA5D145A72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9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841-8E0C-B549-8444-DECA5D145A72}" type="datetimeFigureOut">
              <a:rPr lang="en-US" smtClean="0"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3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841-8E0C-B549-8444-DECA5D145A72}" type="datetimeFigureOut">
              <a:rPr lang="en-US" smtClean="0"/>
              <a:t>1/11/17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8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841-8E0C-B549-8444-DECA5D145A72}" type="datetimeFigureOut">
              <a:rPr lang="en-US" smtClean="0"/>
              <a:t>1/11/17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6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841-8E0C-B549-8444-DECA5D145A72}" type="datetimeFigureOut">
              <a:rPr lang="en-US" smtClean="0"/>
              <a:t>1/11/17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6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49841-8E0C-B549-8444-DECA5D145A72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9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7.1 Media </a:t>
            </a:r>
            <a:r>
              <a:rPr lang="en-US" dirty="0" smtClean="0"/>
              <a:t>Intro and Print Media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Edwards 224-232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62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215"/>
            <a:ext cx="9144000" cy="55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19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Media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Newspapers and magazines </a:t>
            </a:r>
          </a:p>
          <a:p>
            <a:r>
              <a:rPr lang="en-US" dirty="0" smtClean="0"/>
              <a:t>Regular newspaper readers are better informed about politics</a:t>
            </a:r>
          </a:p>
          <a:p>
            <a:pPr lvl="1"/>
            <a:r>
              <a:rPr lang="en-US" dirty="0" smtClean="0"/>
              <a:t>“Those who read the news are better informed than those who watch the news.”</a:t>
            </a:r>
          </a:p>
          <a:p>
            <a:r>
              <a:rPr lang="en-US" dirty="0" smtClean="0"/>
              <a:t>TV and Internet had caused a decline in newspaper and magazine circulation </a:t>
            </a:r>
          </a:p>
          <a:p>
            <a:r>
              <a:rPr lang="en-US" dirty="0" smtClean="0"/>
              <a:t>Internet news is cheaper, so news sites can’t pay for a lot of reporters</a:t>
            </a:r>
          </a:p>
          <a:p>
            <a:pPr lvl="1"/>
            <a:r>
              <a:rPr lang="en-US" dirty="0" smtClean="0"/>
              <a:t>No one wants to pay for the news anymore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03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419100"/>
            <a:ext cx="7112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2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7.2 Radio and TV, Electronic, Cable News, Internet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Edwards 232-238</a:t>
            </a:r>
          </a:p>
        </p:txBody>
      </p:sp>
    </p:spTree>
    <p:extLst>
      <p:ext uri="{BB962C8B-B14F-4D97-AF65-F5344CB8AC3E}">
        <p14:creationId xmlns:p14="http://schemas.microsoft.com/office/powerpoint/2010/main" val="11112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used a lot in WWII</a:t>
            </a:r>
          </a:p>
          <a:p>
            <a:pPr lvl="1"/>
            <a:r>
              <a:rPr lang="en-US" dirty="0" smtClean="0"/>
              <a:t>For news of what was happening </a:t>
            </a:r>
          </a:p>
          <a:p>
            <a:r>
              <a:rPr lang="en-US" dirty="0" smtClean="0"/>
              <a:t>First president that used it was</a:t>
            </a:r>
            <a:r>
              <a:rPr lang="en-US" dirty="0"/>
              <a:t> </a:t>
            </a:r>
            <a:r>
              <a:rPr lang="en-US" dirty="0" smtClean="0"/>
              <a:t>FDR during Great Depression</a:t>
            </a:r>
          </a:p>
          <a:p>
            <a:r>
              <a:rPr lang="en-US" dirty="0" smtClean="0"/>
              <a:t>Called “Fireside Chats” where you could sit in your living room and chat with the big cat</a:t>
            </a:r>
          </a:p>
          <a:p>
            <a:r>
              <a:rPr lang="en-US" dirty="0" smtClean="0"/>
              <a:t>Radio was how most people learned about what was happening in WWII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JFK/Nixon was in the first televised presidential debate</a:t>
            </a:r>
          </a:p>
          <a:p>
            <a:r>
              <a:rPr lang="en-US" dirty="0" smtClean="0"/>
              <a:t>Some say JFK won b/c he looked more cool and young</a:t>
            </a:r>
          </a:p>
          <a:p>
            <a:r>
              <a:rPr lang="en-US" dirty="0" smtClean="0"/>
              <a:t>Nixon refused makeup and sweated a lot </a:t>
            </a:r>
          </a:p>
          <a:p>
            <a:r>
              <a:rPr lang="en-US" dirty="0" smtClean="0"/>
              <a:t>“Television replaced newspapers as the most important communication medium in American politics that very night.”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First ‘televised war’</a:t>
            </a:r>
          </a:p>
          <a:p>
            <a:r>
              <a:rPr lang="en-US" dirty="0" smtClean="0"/>
              <a:t>Most networks had journalists reporting from Vietnam</a:t>
            </a:r>
          </a:p>
          <a:p>
            <a:r>
              <a:rPr lang="en-US" dirty="0" smtClean="0"/>
              <a:t>It allowed people to see how brutal war was first hand</a:t>
            </a:r>
          </a:p>
          <a:p>
            <a:r>
              <a:rPr lang="en-US" dirty="0" smtClean="0"/>
              <a:t>Walter Cronkite, CBS News anchor came out against the Vietnam war</a:t>
            </a:r>
          </a:p>
          <a:p>
            <a:r>
              <a:rPr lang="en-US" dirty="0" smtClean="0"/>
              <a:t>President Lyndon Johnson said “If I’ve lost Cronkite, I’ve lost middle America.”</a:t>
            </a:r>
          </a:p>
          <a:p>
            <a:r>
              <a:rPr lang="en-US" dirty="0" smtClean="0"/>
              <a:t>Today, cable news, the Internet, and so many more choices are making the nightly network news less influential (15% today compared to 40% in the 60s)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FCC – Federal Communications Commission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Regulates radio</a:t>
            </a:r>
            <a:r>
              <a:rPr lang="en-US" dirty="0"/>
              <a:t> </a:t>
            </a:r>
            <a:r>
              <a:rPr lang="en-US" dirty="0" smtClean="0"/>
              <a:t>and over-the-air </a:t>
            </a:r>
            <a:r>
              <a:rPr lang="en-US" dirty="0" err="1" smtClean="0"/>
              <a:t>tv</a:t>
            </a:r>
            <a:endParaRPr lang="en-US" dirty="0" smtClean="0"/>
          </a:p>
          <a:p>
            <a:pPr lvl="1"/>
            <a:r>
              <a:rPr lang="en-US" dirty="0" smtClean="0"/>
              <a:t>Only ‘broadcasting’ </a:t>
            </a:r>
          </a:p>
          <a:p>
            <a:pPr lvl="1"/>
            <a:r>
              <a:rPr lang="en-US" dirty="0" smtClean="0"/>
              <a:t>Only stuff that ANYONE can get FOR FREE from the airwaves</a:t>
            </a:r>
          </a:p>
          <a:p>
            <a:pPr lvl="2"/>
            <a:r>
              <a:rPr lang="en-US" dirty="0" smtClean="0"/>
              <a:t>Not satellite or cable (have to pay) </a:t>
            </a:r>
          </a:p>
          <a:p>
            <a:r>
              <a:rPr lang="en-US" dirty="0" smtClean="0"/>
              <a:t>Standards of what you can say at what times</a:t>
            </a:r>
            <a:endParaRPr lang="en-US" dirty="0"/>
          </a:p>
          <a:p>
            <a:r>
              <a:rPr lang="en-US" dirty="0" smtClean="0"/>
              <a:t>Regulates monopolies to make sure the broadcasting industry is competitive </a:t>
            </a:r>
          </a:p>
          <a:p>
            <a:r>
              <a:rPr lang="en-US" dirty="0" smtClean="0"/>
              <a:t>Candidate fairness</a:t>
            </a:r>
          </a:p>
          <a:p>
            <a:pPr lvl="1"/>
            <a:r>
              <a:rPr lang="en-US" dirty="0" smtClean="0"/>
              <a:t>Equal time – if ad is sold to one candidate, you must sell it for the same price to the opponent </a:t>
            </a:r>
          </a:p>
          <a:p>
            <a:pPr lvl="1"/>
            <a:r>
              <a:rPr lang="en-US" dirty="0" smtClean="0"/>
              <a:t>Right of reply – if you’re slammed on a non-news show, you have the right to reply on that same show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2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Broadcasting/Narrowcasting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past, we had broadcasting</a:t>
            </a:r>
          </a:p>
          <a:p>
            <a:pPr lvl="1"/>
            <a:r>
              <a:rPr lang="en-US" dirty="0" smtClean="0"/>
              <a:t>Media was for everyone, like a big net casted out</a:t>
            </a:r>
          </a:p>
          <a:p>
            <a:r>
              <a:rPr lang="en-US" dirty="0" smtClean="0"/>
              <a:t>Now, we have narrowcasting</a:t>
            </a:r>
          </a:p>
          <a:p>
            <a:pPr lvl="1"/>
            <a:r>
              <a:rPr lang="en-US" dirty="0" err="1" smtClean="0"/>
              <a:t>Ppl</a:t>
            </a:r>
            <a:r>
              <a:rPr lang="en-US" dirty="0" smtClean="0"/>
              <a:t> choose what kind of information they want</a:t>
            </a:r>
          </a:p>
          <a:p>
            <a:pPr lvl="2"/>
            <a:r>
              <a:rPr lang="en-US" dirty="0" smtClean="0"/>
              <a:t>Liberal/conservative news networks, shows, websites</a:t>
            </a:r>
          </a:p>
          <a:p>
            <a:pPr lvl="1"/>
            <a:r>
              <a:rPr lang="en-US" dirty="0" smtClean="0"/>
              <a:t>500 channels</a:t>
            </a:r>
          </a:p>
          <a:p>
            <a:pPr lvl="2"/>
            <a:r>
              <a:rPr lang="en-US" dirty="0" smtClean="0"/>
              <a:t>Lots of room for news and politics</a:t>
            </a:r>
          </a:p>
          <a:p>
            <a:pPr lvl="2"/>
            <a:r>
              <a:rPr lang="en-US" dirty="0" smtClean="0"/>
              <a:t>24 hour news networks</a:t>
            </a:r>
          </a:p>
          <a:p>
            <a:pPr lvl="2"/>
            <a:r>
              <a:rPr lang="en-US" dirty="0" smtClean="0"/>
              <a:t>C-SPAN – Cable-Satellite Public Affairs Network</a:t>
            </a:r>
          </a:p>
          <a:p>
            <a:pPr lvl="3"/>
            <a:r>
              <a:rPr lang="en-US" dirty="0" smtClean="0"/>
              <a:t>Government hearings, Congress votes </a:t>
            </a:r>
          </a:p>
        </p:txBody>
      </p:sp>
    </p:spTree>
    <p:extLst>
      <p:ext uri="{BB962C8B-B14F-4D97-AF65-F5344CB8AC3E}">
        <p14:creationId xmlns:p14="http://schemas.microsoft.com/office/powerpoint/2010/main" val="2769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Infotainment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933698" cy="42094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lot of young people get their news from comedy shows like SNL and the Daily Show</a:t>
            </a:r>
          </a:p>
          <a:p>
            <a:r>
              <a:rPr lang="en-US" dirty="0" smtClean="0"/>
              <a:t>Studies show they don’t learn as much as if they watched the real news</a:t>
            </a:r>
          </a:p>
          <a:p>
            <a:r>
              <a:rPr lang="en-US" dirty="0" smtClean="0"/>
              <a:t>Those same studies show that they learn a lot more than if they </a:t>
            </a:r>
            <a:r>
              <a:rPr lang="en-US" dirty="0" err="1" smtClean="0"/>
              <a:t>didn</a:t>
            </a:r>
            <a:r>
              <a:rPr lang="uk-UA" dirty="0" smtClean="0"/>
              <a:t>’</a:t>
            </a:r>
            <a:r>
              <a:rPr lang="en-US" dirty="0" smtClean="0"/>
              <a:t>t watch any news at 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348" y="4001294"/>
            <a:ext cx="4581652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82" y="0"/>
            <a:ext cx="7273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39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Party Aligned 24-Hour News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47990" cy="26447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turn to news that agrees with our politics</a:t>
            </a:r>
          </a:p>
          <a:p>
            <a:pPr lvl="1"/>
            <a:r>
              <a:rPr lang="en-US" dirty="0" smtClean="0"/>
              <a:t>“Selective exposure” through party aligned news networks </a:t>
            </a:r>
          </a:p>
          <a:p>
            <a:r>
              <a:rPr lang="en-US" dirty="0" smtClean="0"/>
              <a:t>First was Fox News</a:t>
            </a:r>
          </a:p>
          <a:p>
            <a:pPr lvl="1"/>
            <a:r>
              <a:rPr lang="en-US" dirty="0" smtClean="0"/>
              <a:t>Conservative aligned</a:t>
            </a:r>
          </a:p>
          <a:p>
            <a:r>
              <a:rPr lang="en-US" dirty="0" smtClean="0"/>
              <a:t>Then, MSNBC</a:t>
            </a:r>
          </a:p>
          <a:p>
            <a:pPr lvl="1"/>
            <a:r>
              <a:rPr lang="en-US" dirty="0" smtClean="0"/>
              <a:t>Liberal aligned </a:t>
            </a:r>
          </a:p>
          <a:p>
            <a:r>
              <a:rPr lang="en-US" dirty="0" smtClean="0"/>
              <a:t>CNN and networks are more centered, but most people say they lean liberal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330" y="4470400"/>
            <a:ext cx="5162550" cy="241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 Hour News Networks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Makes </a:t>
            </a:r>
            <a:r>
              <a:rPr lang="en-US" dirty="0" err="1" smtClean="0"/>
              <a:t>ppl</a:t>
            </a:r>
            <a:r>
              <a:rPr lang="en-US" dirty="0" smtClean="0"/>
              <a:t> more aware of politics</a:t>
            </a:r>
          </a:p>
          <a:p>
            <a:r>
              <a:rPr lang="en-US" dirty="0" smtClean="0"/>
              <a:t>Shows them what is at stake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Very negative and confrontational </a:t>
            </a:r>
          </a:p>
          <a:p>
            <a:r>
              <a:rPr lang="en-US" dirty="0" smtClean="0"/>
              <a:t>Talking heads arguing w/ each other </a:t>
            </a:r>
          </a:p>
          <a:p>
            <a:r>
              <a:rPr lang="en-US" dirty="0" smtClean="0"/>
              <a:t>Like WWE</a:t>
            </a:r>
          </a:p>
          <a:p>
            <a:r>
              <a:rPr lang="en-US" dirty="0" smtClean="0"/>
              <a:t>More about being first with a story than being right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9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7.2A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federal agency regulates the broadcast media?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won the first televised presidential debate?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Radio was </a:t>
            </a:r>
            <a:r>
              <a:rPr lang="en-US" dirty="0" smtClean="0"/>
              <a:t>to WWII as </a:t>
            </a:r>
            <a:r>
              <a:rPr lang="en-US" dirty="0" err="1" smtClean="0"/>
              <a:t>tv</a:t>
            </a:r>
            <a:r>
              <a:rPr lang="en-US" dirty="0" smtClean="0"/>
              <a:t> was to __________.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7.2B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lost the first televised debate?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Selective exposure tells us that people will probably watch the news network that _________________.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recent survey said that many young people are getting their political news from ___________ shows.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7.3 </a:t>
            </a:r>
            <a:r>
              <a:rPr lang="en-US" dirty="0"/>
              <a:t>Private Control, Reporting, Finding, Presenting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Edwards 238-246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7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Internet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6056630" cy="445325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Some think the Internet will lead to more democracy b/c </a:t>
            </a:r>
            <a:r>
              <a:rPr lang="en-US" dirty="0" err="1" smtClean="0"/>
              <a:t>ppl</a:t>
            </a:r>
            <a:r>
              <a:rPr lang="en-US" dirty="0" smtClean="0"/>
              <a:t> can find facts about candidates</a:t>
            </a:r>
          </a:p>
          <a:p>
            <a:pPr lvl="1"/>
            <a:r>
              <a:rPr lang="en-US" dirty="0" smtClean="0"/>
              <a:t>Research shows that they just don</a:t>
            </a:r>
            <a:r>
              <a:rPr lang="uk-UA" dirty="0" smtClean="0"/>
              <a:t>’</a:t>
            </a:r>
            <a:r>
              <a:rPr lang="en-US" dirty="0" smtClean="0"/>
              <a:t>t care enough to search for politics</a:t>
            </a:r>
          </a:p>
          <a:p>
            <a:pPr lvl="2"/>
            <a:r>
              <a:rPr lang="en-US" dirty="0" smtClean="0"/>
              <a:t>0.12%, 796</a:t>
            </a:r>
            <a:r>
              <a:rPr lang="en-US" baseline="30000" dirty="0" smtClean="0"/>
              <a:t>th</a:t>
            </a:r>
            <a:r>
              <a:rPr lang="en-US" dirty="0" smtClean="0"/>
              <a:t> place </a:t>
            </a:r>
          </a:p>
          <a:p>
            <a:r>
              <a:rPr lang="en-US" dirty="0" smtClean="0"/>
              <a:t>Makes communication between politicians and citizens easier </a:t>
            </a:r>
          </a:p>
          <a:p>
            <a:r>
              <a:rPr lang="en-US" dirty="0" smtClean="0"/>
              <a:t>Social networking</a:t>
            </a:r>
          </a:p>
          <a:p>
            <a:pPr lvl="1"/>
            <a:r>
              <a:rPr lang="en-US" dirty="0" smtClean="0"/>
              <a:t>A way to organize supporters </a:t>
            </a:r>
          </a:p>
          <a:p>
            <a:r>
              <a:rPr lang="en-US" dirty="0" smtClean="0"/>
              <a:t>Blogs</a:t>
            </a:r>
          </a:p>
          <a:p>
            <a:pPr lvl="1"/>
            <a:r>
              <a:rPr lang="en-US" dirty="0" smtClean="0"/>
              <a:t>Easy to make, hard to get readers</a:t>
            </a:r>
          </a:p>
          <a:p>
            <a:pPr lvl="1"/>
            <a:r>
              <a:rPr lang="en-US" dirty="0" smtClean="0"/>
              <a:t>Opened up political voice of some elites, not really the average person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148" y="0"/>
            <a:ext cx="2586851" cy="51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4394"/>
          </a:xfrm>
        </p:spPr>
        <p:txBody>
          <a:bodyPr/>
          <a:lstStyle/>
          <a:p>
            <a:r>
              <a:rPr lang="en-US" dirty="0" smtClean="0"/>
              <a:t>Private Control of the Media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9520"/>
            <a:ext cx="9144000" cy="5618480"/>
          </a:xfrm>
        </p:spPr>
        <p:txBody>
          <a:bodyPr>
            <a:normAutofit/>
          </a:bodyPr>
          <a:lstStyle/>
          <a:p>
            <a:r>
              <a:rPr lang="en-US" dirty="0" smtClean="0"/>
              <a:t>US, most media is controlled by private companies, not the </a:t>
            </a:r>
            <a:r>
              <a:rPr lang="en-US" dirty="0" err="1" smtClean="0"/>
              <a:t>gov</a:t>
            </a:r>
            <a:endParaRPr lang="en-US" dirty="0" smtClean="0"/>
          </a:p>
          <a:p>
            <a:pPr lvl="1"/>
            <a:r>
              <a:rPr lang="en-US" dirty="0" smtClean="0"/>
              <a:t>Canada and Europe are government controlled</a:t>
            </a:r>
          </a:p>
          <a:p>
            <a:r>
              <a:rPr lang="en-US" dirty="0" smtClean="0"/>
              <a:t>Pros of private control </a:t>
            </a:r>
          </a:p>
          <a:p>
            <a:pPr lvl="1"/>
            <a:r>
              <a:rPr lang="en-US" dirty="0" smtClean="0"/>
              <a:t>Leads to a more independent media </a:t>
            </a:r>
          </a:p>
          <a:p>
            <a:pPr lvl="1"/>
            <a:r>
              <a:rPr lang="en-US" dirty="0" smtClean="0"/>
              <a:t>Free to criticize the </a:t>
            </a:r>
            <a:r>
              <a:rPr lang="en-US" dirty="0" err="1" smtClean="0"/>
              <a:t>gov</a:t>
            </a:r>
            <a:endParaRPr lang="en-US" dirty="0" smtClean="0"/>
          </a:p>
          <a:p>
            <a:r>
              <a:rPr lang="en-US" dirty="0" smtClean="0"/>
              <a:t>Cons of private control</a:t>
            </a:r>
          </a:p>
          <a:p>
            <a:pPr lvl="1"/>
            <a:r>
              <a:rPr lang="en-US" dirty="0" smtClean="0"/>
              <a:t>Private = for profit</a:t>
            </a:r>
          </a:p>
          <a:p>
            <a:pPr lvl="2"/>
            <a:r>
              <a:rPr lang="en-US" dirty="0" smtClean="0"/>
              <a:t>Objective is to get ratings so they can charge more for ads </a:t>
            </a:r>
          </a:p>
          <a:p>
            <a:pPr lvl="3"/>
            <a:r>
              <a:rPr lang="en-US" dirty="0" smtClean="0"/>
              <a:t>More about sensational/less about important </a:t>
            </a:r>
          </a:p>
          <a:p>
            <a:pPr lvl="2"/>
            <a:r>
              <a:rPr lang="en-US" dirty="0" smtClean="0"/>
              <a:t>Cut foreign coverage to save $</a:t>
            </a:r>
          </a:p>
          <a:p>
            <a:pPr lvl="1"/>
            <a:r>
              <a:rPr lang="en-US" dirty="0" smtClean="0"/>
              <a:t>Controlled by huge corporations (elitism) </a:t>
            </a:r>
          </a:p>
          <a:p>
            <a:pPr lvl="1"/>
            <a:r>
              <a:rPr lang="en-US" dirty="0" smtClean="0"/>
              <a:t>80% of newspapers are controlled by three chains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control of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Decides which issues are more important, can motivate interest groups to act</a:t>
            </a:r>
          </a:p>
          <a:p>
            <a:r>
              <a:rPr lang="en-US" dirty="0" smtClean="0"/>
              <a:t>This is much bigger in narrowcasting</a:t>
            </a:r>
          </a:p>
          <a:p>
            <a:pPr lvl="1"/>
            <a:r>
              <a:rPr lang="en-US" dirty="0" smtClean="0"/>
              <a:t>Fox News, MSNBC</a:t>
            </a:r>
          </a:p>
          <a:p>
            <a:pPr lvl="1"/>
            <a:r>
              <a:rPr lang="en-US" dirty="0" smtClean="0"/>
              <a:t>For ratings (viewer outrage = ratings)</a:t>
            </a:r>
          </a:p>
          <a:p>
            <a:r>
              <a:rPr lang="en-US" dirty="0" smtClean="0"/>
              <a:t>When media corporations are parts of PACs, it can influence their news coverage</a:t>
            </a:r>
          </a:p>
          <a:p>
            <a:pPr lvl="1"/>
            <a:r>
              <a:rPr lang="en-US" dirty="0" smtClean="0"/>
              <a:t>Make them less reliable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3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Reporting the News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Finding the News</a:t>
            </a:r>
          </a:p>
          <a:p>
            <a:pPr lvl="1"/>
            <a:r>
              <a:rPr lang="en-US" altLang="en-US"/>
              <a:t>Beats: Specific locations from which news frequently emanates, such as Congress or the White House.</a:t>
            </a:r>
          </a:p>
          <a:p>
            <a:pPr lvl="1"/>
            <a:r>
              <a:rPr lang="en-US" altLang="en-US"/>
              <a:t>Trial Balloons: An intentional news leak for the purpose of assessing the political reaction.</a:t>
            </a:r>
          </a:p>
          <a:p>
            <a:pPr lvl="1"/>
            <a:r>
              <a:rPr lang="en-US" altLang="en-US"/>
              <a:t>Reporters and their sources depend on each other- one for stories, the other to get them out</a:t>
            </a:r>
          </a:p>
        </p:txBody>
      </p:sp>
    </p:spTree>
    <p:extLst>
      <p:ext uri="{BB962C8B-B14F-4D97-AF65-F5344CB8AC3E}">
        <p14:creationId xmlns:p14="http://schemas.microsoft.com/office/powerpoint/2010/main" val="28422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Figure 7.2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Reporting the News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1828800"/>
          </a:xfrm>
        </p:spPr>
        <p:txBody>
          <a:bodyPr/>
          <a:lstStyle/>
          <a:p>
            <a:r>
              <a:rPr lang="en-US" altLang="en-US" sz="2800"/>
              <a:t>Presenting the News</a:t>
            </a:r>
          </a:p>
          <a:p>
            <a:pPr lvl="1"/>
            <a:r>
              <a:rPr lang="en-US" altLang="en-US" sz="2400" i="1"/>
              <a:t>Superficial</a:t>
            </a:r>
            <a:r>
              <a:rPr lang="en-US" altLang="en-US" sz="2400"/>
              <a:t> describes most news coverage today</a:t>
            </a:r>
            <a:endParaRPr lang="en-US" altLang="en-US" sz="2400" i="1"/>
          </a:p>
          <a:p>
            <a:pPr lvl="1"/>
            <a:r>
              <a:rPr lang="en-US" altLang="en-US" sz="2400"/>
              <a:t>Sound Bites: Short video clips of approximately 15 seconds.</a:t>
            </a:r>
          </a:p>
          <a:p>
            <a:endParaRPr lang="en-US" altLang="en-US" sz="2800"/>
          </a:p>
        </p:txBody>
      </p:sp>
      <p:pic>
        <p:nvPicPr>
          <p:cNvPr id="15365" name="Picture 5" descr="C:\My Documents\Edwards PowerPoint\ch 7\fig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8610600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17566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7.1 Quiz 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Newspapers and magazines are considered to be ____________ media.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one reason that newspapers and magazines have declining subscription rates?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story did a young reporter try to make about JFK that led to his boss stopping the report?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42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get higher ratings so they can charge advertisers more for commercials</a:t>
            </a:r>
          </a:p>
          <a:p>
            <a:r>
              <a:rPr lang="en-US" dirty="0" smtClean="0"/>
              <a:t>Not to inform the people </a:t>
            </a:r>
          </a:p>
          <a:p>
            <a:r>
              <a:rPr lang="en-US" dirty="0" smtClean="0"/>
              <a:t>This leads to more sensational stories than real news </a:t>
            </a:r>
          </a:p>
          <a:p>
            <a:pPr lvl="1"/>
            <a:r>
              <a:rPr lang="en-US" dirty="0" smtClean="0"/>
              <a:t>Also, not reporting something that might make the corporate owners angry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Broadcast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Oversimplifies political issues</a:t>
            </a:r>
          </a:p>
          <a:p>
            <a:r>
              <a:rPr lang="en-US" dirty="0" smtClean="0"/>
              <a:t>Is more about candidates and their personalities and personal lives than the issues </a:t>
            </a:r>
          </a:p>
          <a:p>
            <a:r>
              <a:rPr lang="en-US" dirty="0" smtClean="0"/>
              <a:t>The media often creates politicians’ persona</a:t>
            </a:r>
          </a:p>
          <a:p>
            <a:pPr lvl="1"/>
            <a:r>
              <a:rPr lang="en-US" dirty="0" smtClean="0"/>
              <a:t>Dick Cheney = Darth Vader</a:t>
            </a:r>
          </a:p>
          <a:p>
            <a:pPr lvl="1"/>
            <a:r>
              <a:rPr lang="en-US" dirty="0" smtClean="0"/>
              <a:t>Bill Clinton = Frat Boy</a:t>
            </a:r>
          </a:p>
        </p:txBody>
      </p:sp>
    </p:spTree>
    <p:extLst>
      <p:ext uri="{BB962C8B-B14F-4D97-AF65-F5344CB8AC3E}">
        <p14:creationId xmlns:p14="http://schemas.microsoft.com/office/powerpoint/2010/main" val="10027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Reporting the News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dirty="0" smtClean="0"/>
              <a:t>Many </a:t>
            </a:r>
            <a:r>
              <a:rPr lang="en-US" altLang="en-US" dirty="0"/>
              <a:t>people believe the news favors one point of view over another.</a:t>
            </a:r>
          </a:p>
          <a:p>
            <a:pPr lvl="1"/>
            <a:r>
              <a:rPr lang="en-US" altLang="en-US" dirty="0"/>
              <a:t>Generally </a:t>
            </a:r>
            <a:r>
              <a:rPr lang="en-US" altLang="en-US" i="1" dirty="0"/>
              <a:t>not</a:t>
            </a:r>
            <a:r>
              <a:rPr lang="en-US" altLang="en-US" dirty="0"/>
              <a:t> very biased along liberal / conservative lines.</a:t>
            </a:r>
          </a:p>
          <a:p>
            <a:pPr lvl="1"/>
            <a:r>
              <a:rPr lang="en-US" altLang="en-US" dirty="0"/>
              <a:t>But, generally are biased towards what will draw the largest audience.</a:t>
            </a:r>
          </a:p>
        </p:txBody>
      </p:sp>
    </p:spTree>
    <p:extLst>
      <p:ext uri="{BB962C8B-B14F-4D97-AF65-F5344CB8AC3E}">
        <p14:creationId xmlns:p14="http://schemas.microsoft.com/office/powerpoint/2010/main" val="52909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7.3 </a:t>
            </a:r>
            <a:r>
              <a:rPr lang="en-US" dirty="0" smtClean="0"/>
              <a:t>Quiz </a:t>
            </a:r>
            <a:r>
              <a:rPr lang="en-US" dirty="0"/>
              <a:t>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 one problem with 24 hour news networks.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was the most searched term on the Internet in 2012?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book said the news can often be superficial. What does that mean?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7.4 Bias, Wrap-up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Edwards 246-252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Bias in the </a:t>
            </a:r>
            <a:r>
              <a:rPr lang="en-US" altLang="en-US" dirty="0" smtClean="0"/>
              <a:t>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Many people believe the news favors one point of view over another.</a:t>
            </a:r>
          </a:p>
          <a:p>
            <a:r>
              <a:rPr lang="en-US" altLang="en-US" dirty="0"/>
              <a:t>Generally </a:t>
            </a:r>
            <a:r>
              <a:rPr lang="en-US" altLang="en-US" i="1" dirty="0"/>
              <a:t>not</a:t>
            </a:r>
            <a:r>
              <a:rPr lang="en-US" altLang="en-US" dirty="0"/>
              <a:t> very biased along liberal / conservative lines.</a:t>
            </a:r>
          </a:p>
          <a:p>
            <a:r>
              <a:rPr lang="en-US" altLang="en-US" dirty="0"/>
              <a:t>But, generally are biased towards what will draw the largest audience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smtClean="0"/>
              <a:t>Conflict, violence, scandal</a:t>
            </a:r>
          </a:p>
          <a:p>
            <a:pPr lvl="1"/>
            <a:r>
              <a:rPr lang="en-US" altLang="en-US" dirty="0" smtClean="0"/>
              <a:t>Talking heads – one person talking to the camera</a:t>
            </a:r>
          </a:p>
          <a:p>
            <a:pPr lvl="2"/>
            <a:r>
              <a:rPr lang="en-US" altLang="en-US" dirty="0" smtClean="0"/>
              <a:t>When used, spliced in with action video 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2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care about sensational news, not important news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889760"/>
            <a:ext cx="7112000" cy="157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3464560"/>
            <a:ext cx="70993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News and Public Opinion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shows:</a:t>
            </a:r>
          </a:p>
          <a:p>
            <a:pPr lvl="1"/>
            <a:r>
              <a:rPr lang="en-US" dirty="0" smtClean="0"/>
              <a:t>News can’t change how </a:t>
            </a:r>
            <a:r>
              <a:rPr lang="en-US" dirty="0" err="1" smtClean="0"/>
              <a:t>ppl</a:t>
            </a:r>
            <a:r>
              <a:rPr lang="en-US" dirty="0" smtClean="0"/>
              <a:t> vote</a:t>
            </a:r>
          </a:p>
          <a:p>
            <a:pPr lvl="1"/>
            <a:r>
              <a:rPr lang="en-US" dirty="0" smtClean="0"/>
              <a:t>It can change how important they think issues are </a:t>
            </a:r>
          </a:p>
          <a:p>
            <a:pPr lvl="2"/>
            <a:r>
              <a:rPr lang="en-US" dirty="0" smtClean="0"/>
              <a:t>Helped Clinton 92 and Obama 08 win </a:t>
            </a:r>
            <a:endParaRPr lang="en-US" dirty="0"/>
          </a:p>
          <a:p>
            <a:pPr lvl="2"/>
            <a:r>
              <a:rPr lang="en-US" dirty="0" smtClean="0"/>
              <a:t>Made Ford and Gore lose debates they actually won </a:t>
            </a:r>
          </a:p>
          <a:p>
            <a:r>
              <a:rPr lang="en-US" dirty="0" smtClean="0"/>
              <a:t>Because they are “the gatekeeper” of the news, they influence public opinion on issues and policymakers </a:t>
            </a:r>
          </a:p>
        </p:txBody>
      </p:sp>
    </p:spTree>
    <p:extLst>
      <p:ext uri="{BB962C8B-B14F-4D97-AF65-F5344CB8AC3E}">
        <p14:creationId xmlns:p14="http://schemas.microsoft.com/office/powerpoint/2010/main" val="97408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Entrepreneurs and Agenda Setting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Policy agenda – the policies that policymakers/people are paying attention to </a:t>
            </a:r>
          </a:p>
          <a:p>
            <a:pPr lvl="1"/>
            <a:r>
              <a:rPr lang="en-US" dirty="0" smtClean="0"/>
              <a:t>Trump?</a:t>
            </a:r>
          </a:p>
          <a:p>
            <a:pPr lvl="1"/>
            <a:r>
              <a:rPr lang="en-US" dirty="0" smtClean="0"/>
              <a:t>Sanders?</a:t>
            </a:r>
          </a:p>
          <a:p>
            <a:r>
              <a:rPr lang="en-US" dirty="0" smtClean="0"/>
              <a:t>Policy entrepreneurs – </a:t>
            </a:r>
            <a:r>
              <a:rPr lang="en-US" dirty="0" err="1" smtClean="0"/>
              <a:t>ppl</a:t>
            </a:r>
            <a:r>
              <a:rPr lang="en-US" dirty="0" smtClean="0"/>
              <a:t> who “invest” their “political capital” in getting attention for an issue </a:t>
            </a:r>
          </a:p>
          <a:p>
            <a:pPr lvl="1"/>
            <a:r>
              <a:rPr lang="en-US" dirty="0" smtClean="0"/>
              <a:t>Can be politicians or </a:t>
            </a:r>
            <a:r>
              <a:rPr lang="en-US" dirty="0" err="1" smtClean="0"/>
              <a:t>ppl</a:t>
            </a:r>
            <a:endParaRPr lang="en-US" dirty="0" smtClean="0"/>
          </a:p>
          <a:p>
            <a:pPr lvl="1"/>
            <a:r>
              <a:rPr lang="en-US" dirty="0" smtClean="0"/>
              <a:t>Can “invest” by giving press conferences, lobbying, protesting, etc. </a:t>
            </a:r>
          </a:p>
          <a:p>
            <a:r>
              <a:rPr lang="en-US" dirty="0" smtClean="0"/>
              <a:t>Big deal was Civil Rights in the 60s</a:t>
            </a:r>
          </a:p>
          <a:p>
            <a:pPr lvl="1"/>
            <a:r>
              <a:rPr lang="en-US" dirty="0" smtClean="0"/>
              <a:t>Used media (TV) to publicize their policy agenda </a:t>
            </a:r>
          </a:p>
          <a:p>
            <a:r>
              <a:rPr lang="en-US" dirty="0" smtClean="0"/>
              <a:t>Policy entrepreneurs can use public relations firms to stay relevant in the media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and the Scope of Government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 is a ‘watchdog’ – keeping an eye on the </a:t>
            </a:r>
            <a:r>
              <a:rPr lang="en-US" dirty="0" err="1" smtClean="0"/>
              <a:t>gov</a:t>
            </a:r>
            <a:r>
              <a:rPr lang="en-US" dirty="0" smtClean="0"/>
              <a:t> for the </a:t>
            </a:r>
            <a:r>
              <a:rPr lang="en-US" dirty="0" err="1" smtClean="0"/>
              <a:t>ppl</a:t>
            </a:r>
            <a:endParaRPr lang="en-US" dirty="0" smtClean="0"/>
          </a:p>
          <a:p>
            <a:pPr lvl="1"/>
            <a:r>
              <a:rPr lang="en-US" dirty="0" err="1" smtClean="0"/>
              <a:t>Ppl</a:t>
            </a:r>
            <a:r>
              <a:rPr lang="en-US" dirty="0" smtClean="0"/>
              <a:t> say it causes more good than harm </a:t>
            </a:r>
          </a:p>
          <a:p>
            <a:pPr lvl="1"/>
            <a:r>
              <a:rPr lang="en-US" dirty="0" smtClean="0"/>
              <a:t>Reporters are often cynical about </a:t>
            </a:r>
            <a:r>
              <a:rPr lang="en-US" dirty="0" err="1" smtClean="0"/>
              <a:t>gov</a:t>
            </a:r>
            <a:r>
              <a:rPr lang="en-US" dirty="0" smtClean="0"/>
              <a:t> leaders </a:t>
            </a:r>
          </a:p>
          <a:p>
            <a:pPr lvl="2"/>
            <a:r>
              <a:rPr lang="en-US" dirty="0" smtClean="0"/>
              <a:t>“seeing </a:t>
            </a:r>
            <a:r>
              <a:rPr lang="en-US" dirty="0"/>
              <a:t>them as self-serving, hypo- critical, lacking in integrity, and preoccupied with reelection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Media increases the scope by asking the </a:t>
            </a:r>
            <a:r>
              <a:rPr lang="en-US" dirty="0" err="1" smtClean="0"/>
              <a:t>gov</a:t>
            </a:r>
            <a:r>
              <a:rPr lang="en-US" dirty="0" smtClean="0"/>
              <a:t> to do what is right</a:t>
            </a:r>
          </a:p>
          <a:p>
            <a:pPr lvl="1"/>
            <a:r>
              <a:rPr lang="en-US" dirty="0" smtClean="0"/>
              <a:t>Which usually means more </a:t>
            </a:r>
            <a:r>
              <a:rPr lang="en-US" dirty="0" err="1" smtClean="0"/>
              <a:t>gov</a:t>
            </a:r>
            <a:r>
              <a:rPr lang="en-US" dirty="0" smtClean="0"/>
              <a:t> programs  </a:t>
            </a:r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5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7.1 Quiz 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secret did FDR have that the media kept for him?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percentage of campaign money is spent on TV ads?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Subscriptions and circulation of newspapers and magazines are ______________. </a:t>
            </a:r>
          </a:p>
        </p:txBody>
      </p:sp>
    </p:spTree>
    <p:extLst>
      <p:ext uri="{BB962C8B-B14F-4D97-AF65-F5344CB8AC3E}">
        <p14:creationId xmlns:p14="http://schemas.microsoft.com/office/powerpoint/2010/main" val="3368990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Individualism </a:t>
            </a:r>
            <a:r>
              <a:rPr lang="en-US" dirty="0" smtClean="0"/>
              <a:t>and the Media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TV lets candidates be more individualized and less dependent on their parties or policies </a:t>
            </a:r>
          </a:p>
          <a:p>
            <a:r>
              <a:rPr lang="en-US" dirty="0" err="1" smtClean="0"/>
              <a:t>Prez</a:t>
            </a:r>
            <a:r>
              <a:rPr lang="en-US" dirty="0" smtClean="0"/>
              <a:t> is covered most - 65%</a:t>
            </a:r>
          </a:p>
          <a:p>
            <a:r>
              <a:rPr lang="en-US" dirty="0" smtClean="0"/>
              <a:t>Then Congress – 29%</a:t>
            </a:r>
          </a:p>
          <a:p>
            <a:r>
              <a:rPr lang="en-US" dirty="0" smtClean="0"/>
              <a:t>Then SCOTUS – 6%</a:t>
            </a:r>
          </a:p>
          <a:p>
            <a:pPr lvl="1"/>
            <a:r>
              <a:rPr lang="en-US" dirty="0" smtClean="0"/>
              <a:t>No cameras in SC, rare interviews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1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 and the Media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“Information is the fuel of democracy.”</a:t>
            </a:r>
          </a:p>
          <a:p>
            <a:r>
              <a:rPr lang="en-US" dirty="0" smtClean="0"/>
              <a:t>Everyone thought modern access to info would increase democracy</a:t>
            </a:r>
          </a:p>
          <a:p>
            <a:pPr lvl="1"/>
            <a:r>
              <a:rPr lang="en-US" dirty="0" smtClean="0"/>
              <a:t>Everyone was wrong</a:t>
            </a:r>
          </a:p>
          <a:p>
            <a:r>
              <a:rPr lang="en-US" dirty="0" smtClean="0"/>
              <a:t>Media says it is superficial because that’s what </a:t>
            </a:r>
            <a:r>
              <a:rPr lang="en-US" dirty="0" err="1" smtClean="0"/>
              <a:t>pppl</a:t>
            </a:r>
            <a:r>
              <a:rPr lang="en-US" dirty="0" smtClean="0"/>
              <a:t> want</a:t>
            </a:r>
          </a:p>
          <a:p>
            <a:pPr lvl="1"/>
            <a:r>
              <a:rPr lang="en-US" dirty="0" smtClean="0"/>
              <a:t>And if </a:t>
            </a:r>
            <a:r>
              <a:rPr lang="en-US" dirty="0" err="1" smtClean="0"/>
              <a:t>ppl</a:t>
            </a:r>
            <a:r>
              <a:rPr lang="en-US" dirty="0" smtClean="0"/>
              <a:t> watch, they get ad revenue </a:t>
            </a:r>
          </a:p>
          <a:p>
            <a:r>
              <a:rPr lang="en-US" dirty="0" smtClean="0"/>
              <a:t>“The </a:t>
            </a:r>
            <a:r>
              <a:rPr lang="en-US" dirty="0"/>
              <a:t>people who bring you the evening news would like it to be informative </a:t>
            </a:r>
            <a:r>
              <a:rPr lang="en-US" i="1" dirty="0"/>
              <a:t>and </a:t>
            </a:r>
            <a:r>
              <a:rPr lang="en-US" dirty="0"/>
              <a:t>entertaining, but when these two values collide, the shared orientations of the television news world push the product inexorably toward the latter.”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7.4 Quiz 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section said that the media serves a purpose as a _____________ meaning that it keeps an eye on the government to make sure it is doing what it is supposed to.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general, the media ____________ the scope of government.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text talked about __________ heads, which is a shot on the news of just someone’s face discussing an issue.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Linkage Institutions – things that link people to the </a:t>
            </a:r>
            <a:r>
              <a:rPr lang="en-US" dirty="0" err="1" smtClean="0"/>
              <a:t>gov</a:t>
            </a:r>
            <a:endParaRPr lang="en-US" dirty="0" smtClean="0"/>
          </a:p>
          <a:p>
            <a:pPr lvl="1"/>
            <a:r>
              <a:rPr lang="en-US" dirty="0" smtClean="0"/>
              <a:t>Media</a:t>
            </a:r>
          </a:p>
          <a:p>
            <a:pPr lvl="1"/>
            <a:r>
              <a:rPr lang="en-US" dirty="0" smtClean="0"/>
              <a:t>Parties</a:t>
            </a:r>
          </a:p>
          <a:p>
            <a:pPr lvl="1"/>
            <a:r>
              <a:rPr lang="en-US" dirty="0" smtClean="0"/>
              <a:t>Elections</a:t>
            </a:r>
          </a:p>
          <a:p>
            <a:r>
              <a:rPr lang="en-US" dirty="0" smtClean="0"/>
              <a:t>Mass media – TV, radio, newspapers, magazines and Internet </a:t>
            </a:r>
          </a:p>
          <a:p>
            <a:r>
              <a:rPr lang="en-US" dirty="0"/>
              <a:t>High-tech politics – politics that are shaped by technology </a:t>
            </a:r>
            <a:endParaRPr lang="en-US" dirty="0" smtClean="0"/>
          </a:p>
          <a:p>
            <a:r>
              <a:rPr lang="en-US" dirty="0" smtClean="0"/>
              <a:t>60% of campaign spending is on TV ads</a:t>
            </a:r>
          </a:p>
          <a:p>
            <a:pPr lvl="1"/>
            <a:r>
              <a:rPr lang="en-US" dirty="0" smtClean="0"/>
              <a:t>Usually negative 2/3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818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6" y="0"/>
            <a:ext cx="9016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0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Media and Politics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Vietnam/Watergate, media and government basically worked together</a:t>
            </a:r>
          </a:p>
          <a:p>
            <a:r>
              <a:rPr lang="en-US" dirty="0" smtClean="0"/>
              <a:t>After, they are at opposition</a:t>
            </a:r>
          </a:p>
          <a:p>
            <a:r>
              <a:rPr lang="en-US" dirty="0" smtClean="0"/>
              <a:t>Whistleblowers – </a:t>
            </a:r>
            <a:r>
              <a:rPr lang="en-US" dirty="0" err="1" smtClean="0"/>
              <a:t>ppl</a:t>
            </a:r>
            <a:r>
              <a:rPr lang="en-US" dirty="0" smtClean="0"/>
              <a:t> inside the </a:t>
            </a:r>
            <a:r>
              <a:rPr lang="en-US" dirty="0" err="1" smtClean="0"/>
              <a:t>gov</a:t>
            </a:r>
            <a:r>
              <a:rPr lang="en-US" dirty="0" smtClean="0"/>
              <a:t> or a company tattle </a:t>
            </a:r>
          </a:p>
          <a:p>
            <a:r>
              <a:rPr lang="en-US" dirty="0" smtClean="0"/>
              <a:t>investigative journalism – news investigates to find out what’s really going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Media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Hoover wouldn't</a:t>
            </a:r>
            <a:r>
              <a:rPr lang="uk-UA" dirty="0" smtClean="0"/>
              <a:t>’</a:t>
            </a:r>
            <a:r>
              <a:rPr lang="en-US" dirty="0" smtClean="0"/>
              <a:t>t meet with reporters</a:t>
            </a:r>
          </a:p>
          <a:p>
            <a:pPr lvl="1"/>
            <a:r>
              <a:rPr lang="en-US" dirty="0" smtClean="0"/>
              <a:t>“The President of the United States will not stand and be questioned like a chicken thief.”</a:t>
            </a:r>
          </a:p>
          <a:p>
            <a:r>
              <a:rPr lang="en-US" dirty="0" smtClean="0"/>
              <a:t>FDR loved the media, gave two press conferences (meeting w/ media) a week</a:t>
            </a:r>
          </a:p>
          <a:p>
            <a:pPr lvl="1"/>
            <a:r>
              <a:rPr lang="en-US" dirty="0" smtClean="0"/>
              <a:t>Press </a:t>
            </a:r>
            <a:r>
              <a:rPr lang="en-US" dirty="0" err="1" smtClean="0"/>
              <a:t>didn</a:t>
            </a:r>
            <a:r>
              <a:rPr lang="uk-UA" dirty="0" smtClean="0"/>
              <a:t>’</a:t>
            </a:r>
            <a:r>
              <a:rPr lang="en-US" dirty="0" smtClean="0"/>
              <a:t>t tell </a:t>
            </a:r>
            <a:r>
              <a:rPr lang="en-US" dirty="0" err="1" smtClean="0"/>
              <a:t>ppl</a:t>
            </a:r>
            <a:r>
              <a:rPr lang="en-US" dirty="0" smtClean="0"/>
              <a:t> he was in a wheel chair</a:t>
            </a:r>
          </a:p>
          <a:p>
            <a:r>
              <a:rPr lang="en-US" dirty="0" smtClean="0"/>
              <a:t>Kennedy’s girlfriends weren't talked about</a:t>
            </a:r>
          </a:p>
          <a:p>
            <a:r>
              <a:rPr lang="en-US" dirty="0" smtClean="0"/>
              <a:t>Vietnam and Watergate changed this</a:t>
            </a:r>
          </a:p>
          <a:p>
            <a:pPr lvl="1"/>
            <a:r>
              <a:rPr lang="en-US" dirty="0" smtClean="0"/>
              <a:t>Led to investigative journalism b/c media felt it was deceived </a:t>
            </a:r>
          </a:p>
          <a:p>
            <a:r>
              <a:rPr lang="en-US" dirty="0" smtClean="0"/>
              <a:t>Clinton/Lewinski – 75% of press conferences about scandal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672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Media and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Vietnam/Watergate made </a:t>
            </a:r>
            <a:r>
              <a:rPr lang="en-US" dirty="0" err="1" smtClean="0"/>
              <a:t>ppl</a:t>
            </a:r>
            <a:r>
              <a:rPr lang="en-US" dirty="0" smtClean="0"/>
              <a:t> and press more cynical (don’t believe the hype) and negative </a:t>
            </a:r>
          </a:p>
          <a:p>
            <a:r>
              <a:rPr lang="en-US" dirty="0" smtClean="0"/>
              <a:t>Now campaigns are viewed as a horserace with candidates’ strategies being at the forefront</a:t>
            </a:r>
          </a:p>
          <a:p>
            <a:pPr lvl="1"/>
            <a:r>
              <a:rPr lang="en-US" dirty="0" smtClean="0"/>
              <a:t>What they do and how that moves the polls </a:t>
            </a:r>
          </a:p>
          <a:p>
            <a:r>
              <a:rPr lang="en-US" dirty="0" smtClean="0"/>
              <a:t>Is investigative journalism’s and the press’ focus on the negative intended to help the </a:t>
            </a:r>
            <a:r>
              <a:rPr lang="en-US" dirty="0" err="1" smtClean="0"/>
              <a:t>ppl</a:t>
            </a:r>
            <a:r>
              <a:rPr lang="en-US" dirty="0" smtClean="0"/>
              <a:t> by finding the truth or an attempt to gather ratings?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4170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80F3E52-ACB4-7F4E-9F17-4E8E65A42BB8}" vid="{B042BA01-0E74-FA48-BFEF-D95FD93028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1194</TotalTime>
  <Words>1926</Words>
  <Application>Microsoft Macintosh PowerPoint</Application>
  <PresentationFormat>On-screen Show (4:3)</PresentationFormat>
  <Paragraphs>227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Calibri</vt:lpstr>
      <vt:lpstr>Calibri Light</vt:lpstr>
      <vt:lpstr>Arial</vt:lpstr>
      <vt:lpstr>Theme1</vt:lpstr>
      <vt:lpstr>7.1 Media Intro and Print Media </vt:lpstr>
      <vt:lpstr>PowerPoint Presentation</vt:lpstr>
      <vt:lpstr>7.1 Quiz A </vt:lpstr>
      <vt:lpstr>7.1 Quiz B </vt:lpstr>
      <vt:lpstr>Intro</vt:lpstr>
      <vt:lpstr>PowerPoint Presentation</vt:lpstr>
      <vt:lpstr>History of Media and Politics </vt:lpstr>
      <vt:lpstr>Development of Media Politics</vt:lpstr>
      <vt:lpstr>Trends in Media and Politics</vt:lpstr>
      <vt:lpstr>PowerPoint Presentation</vt:lpstr>
      <vt:lpstr>Print Media </vt:lpstr>
      <vt:lpstr>PowerPoint Presentation</vt:lpstr>
      <vt:lpstr>7.2 Radio and TV, Electronic, Cable News, Internet  </vt:lpstr>
      <vt:lpstr>Radio</vt:lpstr>
      <vt:lpstr>TV</vt:lpstr>
      <vt:lpstr>Vietnam</vt:lpstr>
      <vt:lpstr>FCC – Federal Communications Commission </vt:lpstr>
      <vt:lpstr>Broadcasting/Narrowcasting</vt:lpstr>
      <vt:lpstr>Infotainment News</vt:lpstr>
      <vt:lpstr>Party Aligned 24-Hour News Networks</vt:lpstr>
      <vt:lpstr>24 Hour News Networks</vt:lpstr>
      <vt:lpstr>Quiz 7.2A</vt:lpstr>
      <vt:lpstr>Quiz 7.2B</vt:lpstr>
      <vt:lpstr>7.3 Private Control, Reporting, Finding, Presenting </vt:lpstr>
      <vt:lpstr>Impact of the Internet </vt:lpstr>
      <vt:lpstr>Private Control of the Media </vt:lpstr>
      <vt:lpstr>Media control of Issues</vt:lpstr>
      <vt:lpstr>Reporting the News</vt:lpstr>
      <vt:lpstr>Reporting the News</vt:lpstr>
      <vt:lpstr>Purpose of the News</vt:lpstr>
      <vt:lpstr>Problems with Broadcast News</vt:lpstr>
      <vt:lpstr>Reporting the News</vt:lpstr>
      <vt:lpstr>7.3 Quiz B </vt:lpstr>
      <vt:lpstr>7.4 Bias, Wrap-up</vt:lpstr>
      <vt:lpstr>Bias in the News</vt:lpstr>
      <vt:lpstr>People care about sensational news, not important news </vt:lpstr>
      <vt:lpstr>The News and Public Opinion </vt:lpstr>
      <vt:lpstr>Policy Entrepreneurs and Agenda Setting </vt:lpstr>
      <vt:lpstr>Media and the Scope of Government </vt:lpstr>
      <vt:lpstr>Individualism and the Media </vt:lpstr>
      <vt:lpstr>Democracy and the Media </vt:lpstr>
      <vt:lpstr>7.4 Quiz B 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Brock, Herbie</dc:creator>
  <cp:lastModifiedBy>Brock, Herbie</cp:lastModifiedBy>
  <cp:revision>9</cp:revision>
  <dcterms:created xsi:type="dcterms:W3CDTF">2015-11-17T18:14:28Z</dcterms:created>
  <dcterms:modified xsi:type="dcterms:W3CDTF">2017-01-12T01:21:17Z</dcterms:modified>
</cp:coreProperties>
</file>