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7"/>
  </p:handout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65" r:id="rId9"/>
    <p:sldId id="278" r:id="rId10"/>
    <p:sldId id="274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12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F8C7-0C7E-5242-BB93-52D22EF0A8BF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EC29-4ECB-294B-8B5F-187150E2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0FCB-BCF9-E842-8AA1-05A03096B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14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EC15-EC06-0545-9088-43F21F6EE702}" type="datetimeFigureOut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16.1 Reformation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721-727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 Churches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5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 </a:t>
            </a:r>
            <a:r>
              <a:rPr lang="en-US" sz="3600" dirty="0"/>
              <a:t>what extent did the Thirty Years’ War (1618-1648) have on French Society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Wars between </a:t>
            </a:r>
            <a:r>
              <a:rPr lang="en-US" b="1" dirty="0" smtClean="0"/>
              <a:t>Catholics and Protestants </a:t>
            </a:r>
            <a:r>
              <a:rPr lang="en-US" dirty="0" smtClean="0"/>
              <a:t>in France</a:t>
            </a:r>
            <a:endParaRPr lang="en-US" b="1" dirty="0" smtClean="0"/>
          </a:p>
          <a:p>
            <a:r>
              <a:rPr lang="en-US" dirty="0" smtClean="0"/>
              <a:t>Spread to most of mainland Europe</a:t>
            </a:r>
          </a:p>
          <a:p>
            <a:r>
              <a:rPr lang="en-US" dirty="0" smtClean="0"/>
              <a:t>Ends with the </a:t>
            </a:r>
            <a:r>
              <a:rPr lang="en-US" b="1" dirty="0" smtClean="0"/>
              <a:t>Peace of Westphalia </a:t>
            </a:r>
          </a:p>
          <a:p>
            <a:pPr lvl="1"/>
            <a:r>
              <a:rPr lang="en-US" dirty="0" smtClean="0"/>
              <a:t> when kings allow for princes (HRE governors) to choose either Catholic or Protestant for their individual </a:t>
            </a:r>
            <a:r>
              <a:rPr lang="en-US" dirty="0" err="1" smtClean="0"/>
              <a:t>dippin</a:t>
            </a:r>
            <a:r>
              <a:rPr lang="en-US" dirty="0" smtClean="0"/>
              <a:t>’ dots</a:t>
            </a:r>
          </a:p>
          <a:p>
            <a:r>
              <a:rPr lang="en-US" dirty="0"/>
              <a:t>The unity of a Catholic Europe was now broken </a:t>
            </a:r>
            <a:r>
              <a:rPr lang="en-US" dirty="0" smtClean="0"/>
              <a:t>forever</a:t>
            </a:r>
            <a:r>
              <a:rPr lang="en-US" dirty="0"/>
              <a:t> </a:t>
            </a:r>
            <a:r>
              <a:rPr lang="en-US" dirty="0" smtClean="0"/>
              <a:t>and the final </a:t>
            </a:r>
            <a:r>
              <a:rPr lang="en-US" b="1" dirty="0" smtClean="0"/>
              <a:t>end of the Holy Roman Empire </a:t>
            </a:r>
            <a:r>
              <a:rPr lang="en-US" dirty="0" smtClean="0"/>
              <a:t>(though it </a:t>
            </a:r>
            <a:r>
              <a:rPr lang="en-US" dirty="0" err="1" smtClean="0"/>
              <a:t>wasn</a:t>
            </a:r>
            <a:r>
              <a:rPr lang="uk-UA" dirty="0" smtClean="0"/>
              <a:t>’</a:t>
            </a:r>
            <a:r>
              <a:rPr lang="en-US" dirty="0" smtClean="0"/>
              <a:t>t really strong anyway)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/>
              <a:t>Original: p. 465; With Sources: p. 725)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Thirty Years’ War on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countries joined in and </a:t>
            </a:r>
            <a:r>
              <a:rPr lang="en-US" b="1" dirty="0" smtClean="0"/>
              <a:t>spent a lot of money and lost a lot of soldiers </a:t>
            </a:r>
            <a:r>
              <a:rPr lang="en-US" dirty="0" smtClean="0"/>
              <a:t>and citizens (GER 30%)</a:t>
            </a:r>
            <a:endParaRPr lang="en-US" b="1" dirty="0" smtClean="0"/>
          </a:p>
          <a:p>
            <a:r>
              <a:rPr lang="en-US" dirty="0" smtClean="0"/>
              <a:t>The loss of resources and power </a:t>
            </a:r>
            <a:r>
              <a:rPr lang="en-US" b="1" dirty="0" smtClean="0"/>
              <a:t>kept most countries from doing more expanding </a:t>
            </a:r>
            <a:r>
              <a:rPr lang="en-US" dirty="0" smtClean="0"/>
              <a:t>on each other, which led to Europe being extra-large </a:t>
            </a:r>
            <a:r>
              <a:rPr lang="en-US" dirty="0" err="1" smtClean="0"/>
              <a:t>dippin</a:t>
            </a:r>
            <a:r>
              <a:rPr lang="en-US" dirty="0" smtClean="0"/>
              <a:t>’ dots still today</a:t>
            </a:r>
          </a:p>
          <a:p>
            <a:r>
              <a:rPr lang="en-US" dirty="0" smtClean="0"/>
              <a:t>Since both Catholics and Protestants thought the other was being controlled by the devil, they thought Satan was coming to get them = </a:t>
            </a:r>
            <a:r>
              <a:rPr lang="en-US" b="1" dirty="0" smtClean="0"/>
              <a:t>witch hunts</a:t>
            </a:r>
          </a:p>
          <a:p>
            <a:r>
              <a:rPr lang="en-US" dirty="0" smtClean="0"/>
              <a:t>First of about 500 times France is </a:t>
            </a:r>
            <a:r>
              <a:rPr lang="en-US" b="1" dirty="0" smtClean="0"/>
              <a:t>going to be ravaged</a:t>
            </a:r>
          </a:p>
          <a:p>
            <a:pPr lvl="1"/>
            <a:r>
              <a:rPr lang="en-US" dirty="0" smtClean="0"/>
              <a:t>Franco Prussian War, WWI, WWII, WWIII, WWIV and so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65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Arial" charset="0"/>
              </a:rPr>
              <a:t>The Catholic </a:t>
            </a:r>
            <a:r>
              <a:rPr lang="en-US" sz="4000" dirty="0" smtClean="0">
                <a:ea typeface="ＭＳ Ｐゴシック" charset="0"/>
                <a:cs typeface="Arial" charset="0"/>
              </a:rPr>
              <a:t>Reformation AKA The Counter Reformation </a:t>
            </a:r>
            <a:endParaRPr lang="en-US" sz="4000" dirty="0">
              <a:ea typeface="ＭＳ Ｐゴシック" charset="0"/>
              <a:cs typeface="Arial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1690"/>
            <a:ext cx="9144000" cy="556631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Faith </a:t>
            </a:r>
            <a:r>
              <a:rPr lang="en-US" sz="3600" dirty="0"/>
              <a:t>and good works = salvation.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Killed indulgences</a:t>
            </a:r>
            <a:r>
              <a:rPr lang="en-US" sz="36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Burn heretics.</a:t>
            </a:r>
            <a:endParaRPr lang="en-US" sz="3600" b="1" dirty="0"/>
          </a:p>
          <a:p>
            <a:pPr>
              <a:lnSpc>
                <a:spcPct val="80000"/>
              </a:lnSpc>
            </a:pPr>
            <a:r>
              <a:rPr lang="en-US" sz="3600" dirty="0" smtClean="0"/>
              <a:t>Some former Catholics come back.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Created </a:t>
            </a:r>
            <a:r>
              <a:rPr lang="en-US" sz="3600" b="1" dirty="0" smtClean="0"/>
              <a:t>the Jesuits </a:t>
            </a:r>
            <a:r>
              <a:rPr lang="en-US" sz="3600" dirty="0" smtClean="0"/>
              <a:t>(smart, friendly priests who were ambassadors to leaders in non-Christian countries like in the Middle East and China)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England, France, and Germany stay pretty Protestant.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Spain, Portugal, and Italy stay pretty Catholic.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A Catholic guy lived in Rockcastle County </a:t>
            </a:r>
            <a:r>
              <a:rPr lang="en-US" sz="3600" b="1" dirty="0" smtClean="0"/>
              <a:t>once.  </a:t>
            </a:r>
            <a:endParaRPr lang="en-US" sz="3600" b="1" dirty="0"/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7323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Witch Hunts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01156"/>
            <a:ext cx="9144000" cy="5456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1450 to 1750 tens of thousands of victims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Over </a:t>
            </a:r>
            <a:r>
              <a:rPr lang="en-US" sz="3600" b="1" dirty="0" smtClean="0"/>
              <a:t>75% women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Mostly widows, old maids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Mostly in </a:t>
            </a:r>
            <a:r>
              <a:rPr lang="en-US" sz="3600" b="1" dirty="0" smtClean="0"/>
              <a:t>Catholic vs. Protestant areas </a:t>
            </a:r>
            <a:r>
              <a:rPr lang="en-US" sz="3600" dirty="0" smtClean="0"/>
              <a:t>like GER, FR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Less conflict = less witch hunts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Also took place in America</a:t>
            </a:r>
          </a:p>
        </p:txBody>
      </p:sp>
    </p:spTree>
    <p:extLst>
      <p:ext uri="{BB962C8B-B14F-4D97-AF65-F5344CB8AC3E}">
        <p14:creationId xmlns:p14="http://schemas.microsoft.com/office/powerpoint/2010/main" val="36390282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820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5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858000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3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99" y="469395"/>
            <a:ext cx="7910895" cy="58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425"/>
            <a:ext cx="914400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fought in the 30 Years War?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one problem Luther had with the Catholic Church.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women lose power in the new </a:t>
            </a:r>
            <a:r>
              <a:rPr lang="en-US" dirty="0"/>
              <a:t>p</a:t>
            </a:r>
            <a:r>
              <a:rPr lang="en-US" dirty="0" smtClean="0"/>
              <a:t>rotestant churches?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Nigerian missionaries to the US???</a:t>
            </a:r>
          </a:p>
          <a:p>
            <a:r>
              <a:rPr lang="en-US" dirty="0" smtClean="0"/>
              <a:t>Two big cultural traditions that start in Unit 3</a:t>
            </a:r>
          </a:p>
          <a:p>
            <a:pPr lvl="1"/>
            <a:r>
              <a:rPr lang="en-US" dirty="0" smtClean="0"/>
              <a:t>The spread of Christianity out of Europe and worldwide</a:t>
            </a:r>
          </a:p>
          <a:p>
            <a:pPr lvl="1"/>
            <a:r>
              <a:rPr lang="en-US" dirty="0" smtClean="0"/>
              <a:t>The spread of modern science out of Europe and worldwide </a:t>
            </a:r>
          </a:p>
          <a:p>
            <a:r>
              <a:rPr lang="en-US" dirty="0" smtClean="0"/>
              <a:t>“In </a:t>
            </a:r>
            <a:r>
              <a:rPr lang="en-US" dirty="0"/>
              <a:t>some ways, science was a new and competing worldview</a:t>
            </a:r>
            <a:r>
              <a:rPr lang="en-US" dirty="0" smtClean="0"/>
              <a:t>, and </a:t>
            </a:r>
            <a:r>
              <a:rPr lang="en-US" dirty="0"/>
              <a:t>for some it was almost a new religion. In time, it became a defining </a:t>
            </a:r>
            <a:r>
              <a:rPr lang="en-US" dirty="0" smtClean="0"/>
              <a:t>feature of </a:t>
            </a:r>
            <a:r>
              <a:rPr lang="en-US" dirty="0"/>
              <a:t>global modernity, achieving a worldwide </a:t>
            </a:r>
            <a:r>
              <a:rPr lang="en-US" dirty="0" smtClean="0"/>
              <a:t>acceptance”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 Quiz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which country was Luther?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name of Luther’s list of problems he had with the Catholic Church?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word of Luther’s problems with the Catholic Church spread so fast?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16.2 Christianity Outside of Europe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727-732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Spread of Christianity beyond Europe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British North America </a:t>
            </a:r>
            <a:r>
              <a:rPr lang="en-US" dirty="0" smtClean="0"/>
              <a:t>– protestants (puritans) </a:t>
            </a:r>
            <a:r>
              <a:rPr lang="en-US" b="1" dirty="0" err="1" smtClean="0"/>
              <a:t>didn</a:t>
            </a:r>
            <a:r>
              <a:rPr lang="uk-UA" b="1" dirty="0" smtClean="0"/>
              <a:t>’</a:t>
            </a:r>
            <a:r>
              <a:rPr lang="en-US" b="1" dirty="0" smtClean="0"/>
              <a:t>t want to convert </a:t>
            </a:r>
            <a:r>
              <a:rPr lang="en-US" dirty="0" smtClean="0"/>
              <a:t>natives</a:t>
            </a:r>
          </a:p>
          <a:p>
            <a:r>
              <a:rPr lang="en-US" b="1" dirty="0" smtClean="0"/>
              <a:t>Latin America </a:t>
            </a:r>
            <a:r>
              <a:rPr lang="en-US" dirty="0" smtClean="0"/>
              <a:t>– Catholic</a:t>
            </a:r>
            <a:r>
              <a:rPr lang="en-US" b="1" dirty="0" smtClean="0"/>
              <a:t>, very missionary </a:t>
            </a:r>
          </a:p>
          <a:p>
            <a:pPr lvl="1"/>
            <a:r>
              <a:rPr lang="en-US" dirty="0" smtClean="0"/>
              <a:t>By Dominicans, Franciscans and Jesuits </a:t>
            </a:r>
          </a:p>
          <a:p>
            <a:r>
              <a:rPr lang="en-US" b="1" dirty="0" smtClean="0"/>
              <a:t>Siberia</a:t>
            </a:r>
            <a:r>
              <a:rPr lang="en-US" dirty="0" smtClean="0"/>
              <a:t> – by Eastern (Russian) </a:t>
            </a:r>
            <a:r>
              <a:rPr lang="en-US" b="1" dirty="0" smtClean="0"/>
              <a:t>Orthodox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5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was European imperial expansion related to the spread of Christianity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Christianity </a:t>
            </a:r>
            <a:r>
              <a:rPr lang="en-US" b="1" dirty="0"/>
              <a:t>motivated</a:t>
            </a:r>
            <a:r>
              <a:rPr lang="en-US" dirty="0"/>
              <a:t> European imperial expansion and also </a:t>
            </a:r>
            <a:r>
              <a:rPr lang="en-US" b="1" dirty="0"/>
              <a:t>benefitted</a:t>
            </a:r>
            <a:r>
              <a:rPr lang="en-US" dirty="0"/>
              <a:t> from 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Motivated – need to convert savages</a:t>
            </a:r>
          </a:p>
          <a:p>
            <a:pPr lvl="2"/>
            <a:r>
              <a:rPr lang="en-US" dirty="0"/>
              <a:t>Portuguese spread it to Africa and Asia</a:t>
            </a:r>
          </a:p>
          <a:p>
            <a:pPr lvl="2"/>
            <a:r>
              <a:rPr lang="en-US" dirty="0"/>
              <a:t>Spanish and French missionaries were most prominent in the Americas</a:t>
            </a:r>
          </a:p>
          <a:p>
            <a:pPr lvl="2"/>
            <a:r>
              <a:rPr lang="en-US" dirty="0"/>
              <a:t>Russian Orthodox missionaries spread it to the settlers in </a:t>
            </a:r>
            <a:r>
              <a:rPr lang="en-US" dirty="0" smtClean="0"/>
              <a:t>Siberia</a:t>
            </a:r>
          </a:p>
          <a:p>
            <a:pPr lvl="1"/>
            <a:r>
              <a:rPr lang="en-US" dirty="0" smtClean="0"/>
              <a:t>Benefited – Church got money in tithes and by sponsoring explorers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Spanish and Portuguese viewed their movement overseas as a </a:t>
            </a:r>
            <a:r>
              <a:rPr lang="en-US" b="1" dirty="0"/>
              <a:t>continuation of a long crusading tradition</a:t>
            </a:r>
            <a:r>
              <a:rPr lang="en-US" dirty="0"/>
              <a:t>, which only recently had completed the liberation of their countries from Muslim control</a:t>
            </a:r>
            <a:r>
              <a:rPr lang="en-US" dirty="0" smtClean="0"/>
              <a:t>.</a:t>
            </a:r>
          </a:p>
          <a:p>
            <a:r>
              <a:rPr lang="en-US" dirty="0"/>
              <a:t>(Original: p. 467; With Sources: p. 727)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Spain and Portugal were the best at spreading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b="1" dirty="0" smtClean="0"/>
              <a:t>European colonial </a:t>
            </a:r>
            <a:r>
              <a:rPr lang="en-US" dirty="0" smtClean="0"/>
              <a:t>control in Latin America and the Philippines</a:t>
            </a:r>
          </a:p>
          <a:p>
            <a:r>
              <a:rPr lang="en-US" b="1" dirty="0" smtClean="0"/>
              <a:t>No literate religious traditions</a:t>
            </a:r>
            <a:r>
              <a:rPr lang="en-US" dirty="0" smtClean="0"/>
              <a:t> in either Latin Americas and the Philippines</a:t>
            </a:r>
          </a:p>
          <a:p>
            <a:pPr lvl="1"/>
            <a:r>
              <a:rPr lang="en-US" b="1" dirty="0" smtClean="0"/>
              <a:t>Nothing to counteract </a:t>
            </a:r>
            <a:r>
              <a:rPr lang="en-US" dirty="0" smtClean="0"/>
              <a:t>the push for the new religion like in China, India, or Middle East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and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3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Aztecs and Incas took over, </a:t>
            </a:r>
            <a:r>
              <a:rPr lang="en-US" b="1" dirty="0" smtClean="0"/>
              <a:t>the native people took their religion</a:t>
            </a:r>
          </a:p>
          <a:p>
            <a:pPr lvl="1"/>
            <a:r>
              <a:rPr lang="en-US" dirty="0" smtClean="0"/>
              <a:t>Makes sense to take the Europeans’ religion </a:t>
            </a:r>
          </a:p>
          <a:p>
            <a:r>
              <a:rPr lang="en-US" dirty="0" smtClean="0"/>
              <a:t>Majority of natives were </a:t>
            </a:r>
            <a:r>
              <a:rPr lang="en-US" b="1" dirty="0" smtClean="0"/>
              <a:t>baptized </a:t>
            </a:r>
            <a:r>
              <a:rPr lang="en-US" dirty="0" smtClean="0"/>
              <a:t>by 1700</a:t>
            </a:r>
          </a:p>
          <a:p>
            <a:r>
              <a:rPr lang="en-US" dirty="0" smtClean="0"/>
              <a:t>Church leaders destroyed native shrines, </a:t>
            </a:r>
            <a:r>
              <a:rPr lang="en-US" b="1" dirty="0" smtClean="0"/>
              <a:t>peed on “idols”</a:t>
            </a:r>
            <a:r>
              <a:rPr lang="en-US" dirty="0" smtClean="0"/>
              <a:t>, held “processions of shame” and flogged “idolaters”</a:t>
            </a:r>
          </a:p>
          <a:p>
            <a:r>
              <a:rPr lang="en-US" b="1" dirty="0" err="1" smtClean="0"/>
              <a:t>Taki</a:t>
            </a:r>
            <a:r>
              <a:rPr lang="en-US" b="1" dirty="0" smtClean="0"/>
              <a:t> </a:t>
            </a:r>
            <a:r>
              <a:rPr lang="en-US" b="1" dirty="0" err="1" smtClean="0"/>
              <a:t>Qnqoy</a:t>
            </a:r>
            <a:r>
              <a:rPr lang="en-US" b="1" dirty="0" smtClean="0"/>
              <a:t> Rebellion – spirits of Andean gods </a:t>
            </a:r>
            <a:r>
              <a:rPr lang="en-US" dirty="0" smtClean="0"/>
              <a:t>possessed natives and made them dance and prophesize the return of the gods to kill the Spanish</a:t>
            </a:r>
          </a:p>
          <a:p>
            <a:pPr lvl="1"/>
            <a:r>
              <a:rPr lang="en-US" dirty="0" smtClean="0"/>
              <a:t>Squashed quickly by peninsulares </a:t>
            </a:r>
          </a:p>
          <a:p>
            <a:r>
              <a:rPr lang="en-US" dirty="0" smtClean="0"/>
              <a:t>Religious syncretism in Andes – </a:t>
            </a:r>
            <a:r>
              <a:rPr lang="en-US" b="1" dirty="0" smtClean="0"/>
              <a:t>llama blood </a:t>
            </a:r>
            <a:r>
              <a:rPr lang="en-US" dirty="0" smtClean="0"/>
              <a:t>to bless a new church</a:t>
            </a:r>
          </a:p>
        </p:txBody>
      </p:sp>
    </p:spTree>
    <p:extLst>
      <p:ext uri="{BB962C8B-B14F-4D97-AF65-F5344CB8AC3E}">
        <p14:creationId xmlns:p14="http://schemas.microsoft.com/office/powerpoint/2010/main" val="8769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Syncretism in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Catholic saints take over the roles of local gods</a:t>
            </a:r>
          </a:p>
          <a:p>
            <a:pPr lvl="1"/>
            <a:r>
              <a:rPr lang="en-US" dirty="0" smtClean="0"/>
              <a:t>Patron saint of water now becomes the water god</a:t>
            </a:r>
          </a:p>
          <a:p>
            <a:r>
              <a:rPr lang="en-US" dirty="0" smtClean="0"/>
              <a:t>Priests always Spanish, but </a:t>
            </a:r>
            <a:r>
              <a:rPr lang="en-US" b="1" dirty="0" smtClean="0"/>
              <a:t>church leader was usually native </a:t>
            </a:r>
          </a:p>
          <a:p>
            <a:pPr lvl="1"/>
            <a:r>
              <a:rPr lang="en-US" b="1" dirty="0" smtClean="0"/>
              <a:t>Prayers and offering given to these saints </a:t>
            </a:r>
            <a:r>
              <a:rPr lang="en-US" dirty="0" smtClean="0"/>
              <a:t>for luck, protection</a:t>
            </a:r>
          </a:p>
          <a:p>
            <a:r>
              <a:rPr lang="en-US" dirty="0" smtClean="0"/>
              <a:t>“In </a:t>
            </a:r>
            <a:r>
              <a:rPr lang="en-US" dirty="0"/>
              <a:t>such ways did Christianity take root in the new cultural environments of </a:t>
            </a:r>
            <a:r>
              <a:rPr lang="en-US" dirty="0" smtClean="0"/>
              <a:t>Spanish America</a:t>
            </a:r>
            <a:r>
              <a:rPr lang="en-US" dirty="0"/>
              <a:t>, but it was a distinctly Andean or Mexican Christianity, not merely a </a:t>
            </a:r>
            <a:r>
              <a:rPr lang="en-US" dirty="0" smtClean="0"/>
              <a:t>copy of </a:t>
            </a:r>
            <a:r>
              <a:rPr lang="en-US" dirty="0"/>
              <a:t>the Spanish version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Had to be respectful </a:t>
            </a:r>
            <a:r>
              <a:rPr lang="en-US" dirty="0" smtClean="0"/>
              <a:t>of customs because China was controlled by a strong bureaucracy </a:t>
            </a:r>
          </a:p>
          <a:p>
            <a:r>
              <a:rPr lang="en-US" dirty="0" smtClean="0"/>
              <a:t>Focused on helping the Chinese elite</a:t>
            </a:r>
          </a:p>
          <a:p>
            <a:r>
              <a:rPr lang="en-US" dirty="0" smtClean="0"/>
              <a:t>Got on their good side by sharing </a:t>
            </a:r>
            <a:r>
              <a:rPr lang="en-US" b="1" dirty="0" smtClean="0"/>
              <a:t>science, technology, geography</a:t>
            </a:r>
            <a:r>
              <a:rPr lang="en-US" dirty="0" smtClean="0"/>
              <a:t> from Europe</a:t>
            </a:r>
          </a:p>
          <a:p>
            <a:pPr lvl="1"/>
            <a:r>
              <a:rPr lang="en-US" dirty="0" smtClean="0"/>
              <a:t>Downplayed their roles as missionaries at first </a:t>
            </a:r>
          </a:p>
          <a:p>
            <a:r>
              <a:rPr lang="en-US" b="1" dirty="0" err="1" smtClean="0"/>
              <a:t>Didn</a:t>
            </a:r>
            <a:r>
              <a:rPr lang="uk-UA" b="1" dirty="0" smtClean="0"/>
              <a:t>’</a:t>
            </a:r>
            <a:r>
              <a:rPr lang="en-US" b="1" dirty="0" smtClean="0"/>
              <a:t>t pee on idols</a:t>
            </a:r>
            <a:r>
              <a:rPr lang="en-US" dirty="0" smtClean="0"/>
              <a:t>, instead were totally cool with them because they had to be</a:t>
            </a:r>
          </a:p>
          <a:p>
            <a:r>
              <a:rPr lang="en-US" dirty="0" smtClean="0"/>
              <a:t>Less than 1% converted, mostly elites</a:t>
            </a:r>
          </a:p>
          <a:p>
            <a:pPr lvl="1"/>
            <a:r>
              <a:rPr lang="en-US" dirty="0" smtClean="0"/>
              <a:t>Seen as weird, rituals as superstitions</a:t>
            </a:r>
            <a:r>
              <a:rPr lang="en-US" b="1" dirty="0" smtClean="0"/>
              <a:t>, communion = cannibalism </a:t>
            </a:r>
          </a:p>
          <a:p>
            <a:r>
              <a:rPr lang="en-US" b="1" dirty="0" smtClean="0"/>
              <a:t>Pope starts to crack down </a:t>
            </a:r>
            <a:r>
              <a:rPr lang="en-US" dirty="0" smtClean="0"/>
              <a:t>on Chinese Christians</a:t>
            </a:r>
          </a:p>
          <a:p>
            <a:pPr lvl="1"/>
            <a:r>
              <a:rPr lang="en-US" b="1" dirty="0" smtClean="0"/>
              <a:t>Emperor then kicks out missionaries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44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Why </a:t>
            </a:r>
            <a:r>
              <a:rPr lang="en-US" sz="2800" dirty="0"/>
              <a:t>were missionary efforts to spread Christianity so much less successful in China than in Spanish America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The Americas’ political, economic and social powers were destroyed. </a:t>
            </a:r>
            <a:r>
              <a:rPr lang="en-US" dirty="0" smtClean="0"/>
              <a:t>This </a:t>
            </a:r>
            <a:r>
              <a:rPr lang="en-US" b="1" dirty="0" err="1" smtClean="0"/>
              <a:t>didn</a:t>
            </a:r>
            <a:r>
              <a:rPr lang="uk-UA" b="1" dirty="0" smtClean="0"/>
              <a:t>’</a:t>
            </a:r>
            <a:r>
              <a:rPr lang="en-US" b="1" dirty="0" smtClean="0"/>
              <a:t>t happen in China </a:t>
            </a:r>
            <a:r>
              <a:rPr lang="en-US" dirty="0" smtClean="0"/>
              <a:t>because they were always strong. 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China, Europeans </a:t>
            </a:r>
            <a:r>
              <a:rPr lang="en-US" b="1" dirty="0"/>
              <a:t>needed permission of Chinese </a:t>
            </a:r>
            <a:r>
              <a:rPr lang="en-US" dirty="0"/>
              <a:t>authorities to operate in the </a:t>
            </a:r>
            <a:r>
              <a:rPr lang="en-US" dirty="0" smtClean="0"/>
              <a:t>country, but in the Americas, the Europeans were running things. </a:t>
            </a:r>
          </a:p>
          <a:p>
            <a:pPr lvl="0"/>
            <a:r>
              <a:rPr lang="en-US" dirty="0" smtClean="0"/>
              <a:t>In China, the conversions were </a:t>
            </a:r>
            <a:r>
              <a:rPr lang="en-US" b="1" dirty="0" smtClean="0"/>
              <a:t>focused on the elites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the</a:t>
            </a:r>
            <a:r>
              <a:rPr lang="en-US" b="1" dirty="0" smtClean="0"/>
              <a:t> Jesuits </a:t>
            </a:r>
            <a:r>
              <a:rPr lang="en-US" dirty="0" smtClean="0"/>
              <a:t>(the society of Jesus)</a:t>
            </a:r>
          </a:p>
          <a:p>
            <a:pPr lvl="1"/>
            <a:r>
              <a:rPr lang="en-US" dirty="0" smtClean="0"/>
              <a:t>Smart, science- based missionaries who were friendly and cool</a:t>
            </a:r>
          </a:p>
          <a:p>
            <a:r>
              <a:rPr lang="en-US" dirty="0" smtClean="0"/>
              <a:t>In the Americas, the missionaries wanted to convert the masses and were </a:t>
            </a:r>
            <a:r>
              <a:rPr lang="en-US" b="1" dirty="0" smtClean="0"/>
              <a:t>less friendly and cool</a:t>
            </a:r>
          </a:p>
          <a:p>
            <a:pPr lvl="0"/>
            <a:r>
              <a:rPr lang="en-US" dirty="0"/>
              <a:t>(Original: p. 470-471; With Sources: pp. 730-731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government forced peasants into labor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Cotton</a:t>
            </a:r>
            <a:r>
              <a:rPr lang="en-US" dirty="0" smtClean="0"/>
              <a:t> textile production in </a:t>
            </a:r>
            <a:r>
              <a:rPr lang="en-US" b="1" dirty="0" smtClean="0"/>
              <a:t>India </a:t>
            </a:r>
          </a:p>
          <a:p>
            <a:pPr lvl="1"/>
            <a:r>
              <a:rPr lang="en-US" dirty="0" smtClean="0"/>
              <a:t>Cotton became popular in Europe</a:t>
            </a:r>
          </a:p>
          <a:p>
            <a:pPr lvl="1"/>
            <a:r>
              <a:rPr lang="en-US" dirty="0" smtClean="0"/>
              <a:t>Indian government forced </a:t>
            </a:r>
            <a:r>
              <a:rPr lang="en-US" b="1" dirty="0" smtClean="0"/>
              <a:t>peasants</a:t>
            </a:r>
            <a:r>
              <a:rPr lang="en-US" dirty="0" smtClean="0"/>
              <a:t> to work in cotton fields and in textile factories </a:t>
            </a:r>
          </a:p>
          <a:p>
            <a:r>
              <a:rPr lang="en-US" b="1" dirty="0" smtClean="0"/>
              <a:t>Silk </a:t>
            </a:r>
            <a:r>
              <a:rPr lang="en-US" dirty="0" smtClean="0"/>
              <a:t>textile production in </a:t>
            </a:r>
            <a:r>
              <a:rPr lang="en-US" b="1" dirty="0" smtClean="0"/>
              <a:t>China </a:t>
            </a:r>
          </a:p>
          <a:p>
            <a:pPr lvl="1"/>
            <a:r>
              <a:rPr lang="en-US" dirty="0" smtClean="0"/>
              <a:t>Silk remained popular in Europe</a:t>
            </a:r>
          </a:p>
          <a:p>
            <a:pPr lvl="1"/>
            <a:r>
              <a:rPr lang="en-US" dirty="0" smtClean="0"/>
              <a:t>Chinese government forced </a:t>
            </a:r>
            <a:r>
              <a:rPr lang="en-US" b="1" dirty="0" smtClean="0"/>
              <a:t>peasants to grow mulberry plants</a:t>
            </a:r>
            <a:r>
              <a:rPr lang="en-US" dirty="0" smtClean="0"/>
              <a:t> (that support silk worms) and to work in silk factories </a:t>
            </a:r>
          </a:p>
          <a:p>
            <a:r>
              <a:rPr lang="en-US" dirty="0" smtClean="0"/>
              <a:t>Frontier settlement in </a:t>
            </a:r>
            <a:r>
              <a:rPr lang="en-US" b="1" dirty="0" smtClean="0"/>
              <a:t>Siberia</a:t>
            </a:r>
          </a:p>
          <a:p>
            <a:pPr lvl="1"/>
            <a:r>
              <a:rPr lang="en-US" dirty="0" smtClean="0"/>
              <a:t>Russian </a:t>
            </a:r>
            <a:r>
              <a:rPr lang="en-US" b="1" dirty="0" smtClean="0"/>
              <a:t>government</a:t>
            </a:r>
            <a:r>
              <a:rPr lang="en-US" dirty="0" smtClean="0"/>
              <a:t> gave seeds, farm equipment and grain to peasants to have them settle land in Siberia so Russia could claim the land there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was Christianity </a:t>
            </a:r>
            <a:r>
              <a:rPr lang="en-US" dirty="0" smtClean="0"/>
              <a:t>divided internally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Europe was </a:t>
            </a:r>
            <a:r>
              <a:rPr lang="en-US" b="1" dirty="0" smtClean="0"/>
              <a:t>Catholic</a:t>
            </a:r>
          </a:p>
          <a:p>
            <a:r>
              <a:rPr lang="en-US" dirty="0" smtClean="0"/>
              <a:t>Russia and Eastern Europe were </a:t>
            </a:r>
            <a:r>
              <a:rPr lang="en-US" b="1" dirty="0" smtClean="0"/>
              <a:t>Eastern Orthodox</a:t>
            </a:r>
          </a:p>
          <a:p>
            <a:r>
              <a:rPr lang="en-US" dirty="0" smtClean="0"/>
              <a:t>Remember the </a:t>
            </a:r>
            <a:r>
              <a:rPr lang="en-US" b="1" dirty="0" smtClean="0"/>
              <a:t>Great Schism?</a:t>
            </a:r>
          </a:p>
          <a:p>
            <a:r>
              <a:rPr lang="en-US" dirty="0" smtClean="0"/>
              <a:t>(</a:t>
            </a:r>
            <a:r>
              <a:rPr lang="en-US" dirty="0"/>
              <a:t>Original: p. 462; With Sources: p. 722)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one way specific way the Spanish treated the people, their shrines or their idols because they weren't Christians.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Why wasn’t there a big push of missionary work in British North America?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one specific example of how native beliefs or practices were blended or applied to Catholic beliefs or practices.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0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Quiz B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one reason that Christianity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take off in China like it did in the Americas?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one way specific way the Spanish treated the people, their shrines or their idols because they weren't Christians.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one thing you know about </a:t>
            </a:r>
            <a:r>
              <a:rPr lang="en-US" dirty="0" err="1" smtClean="0"/>
              <a:t>Taki</a:t>
            </a:r>
            <a:r>
              <a:rPr lang="en-US" dirty="0" smtClean="0"/>
              <a:t> </a:t>
            </a:r>
            <a:r>
              <a:rPr lang="en-US" dirty="0" err="1" smtClean="0"/>
              <a:t>Onqoy</a:t>
            </a:r>
            <a:r>
              <a:rPr lang="en-US" smtClean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16.3 Culture in Islam, China and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732-737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Africanized </a:t>
            </a:r>
            <a:r>
              <a:rPr lang="en-US" sz="2400" dirty="0"/>
              <a:t>versions of Christianity emerged, such as Santeria and </a:t>
            </a:r>
            <a:r>
              <a:rPr lang="en-US" sz="2400" dirty="0" err="1"/>
              <a:t>Vodou</a:t>
            </a:r>
            <a:r>
              <a:rPr lang="en-US" sz="2400" dirty="0"/>
              <a:t>, in the New World.  From what were these syncretic religions derived and how did the Europeans perceive these practices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Syncretism</a:t>
            </a:r>
            <a:r>
              <a:rPr lang="en-US" dirty="0" smtClean="0"/>
              <a:t> – the fusion of two or more religions</a:t>
            </a:r>
          </a:p>
          <a:p>
            <a:pPr lvl="0"/>
            <a:r>
              <a:rPr lang="en-US" b="1" dirty="0" smtClean="0"/>
              <a:t>Santeria and </a:t>
            </a:r>
            <a:r>
              <a:rPr lang="en-US" b="1" dirty="0" err="1" smtClean="0"/>
              <a:t>Vodou</a:t>
            </a:r>
            <a:r>
              <a:rPr lang="en-US" dirty="0" smtClean="0"/>
              <a:t> (Voodoo/</a:t>
            </a:r>
            <a:r>
              <a:rPr lang="en-US" dirty="0" err="1" smtClean="0"/>
              <a:t>Vodun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Mix of Catholicism and Native or African religions</a:t>
            </a:r>
          </a:p>
          <a:p>
            <a:pPr lvl="1"/>
            <a:r>
              <a:rPr lang="en-US" dirty="0" smtClean="0"/>
              <a:t>Animal sacrifice, spirit possession, other fun stuff</a:t>
            </a:r>
          </a:p>
          <a:p>
            <a:pPr lvl="0"/>
            <a:r>
              <a:rPr lang="en-US" dirty="0" smtClean="0"/>
              <a:t>Europeans </a:t>
            </a:r>
            <a:r>
              <a:rPr lang="en-US" dirty="0"/>
              <a:t>perceived these practices as evidence of sorcery or witchcraft and attempted to suppress them. </a:t>
            </a:r>
            <a:endParaRPr lang="en-US" dirty="0" smtClean="0"/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473; With Sources: pp. 732-733)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Islam spread to in Unit 4 (1450-1750)?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Across most of India (except southern tip)</a:t>
            </a:r>
          </a:p>
          <a:p>
            <a:r>
              <a:rPr lang="en-US" dirty="0" smtClean="0"/>
              <a:t>Sub-Saharan Africa </a:t>
            </a:r>
          </a:p>
          <a:p>
            <a:r>
              <a:rPr lang="en-US" dirty="0" smtClean="0"/>
              <a:t>Deeper into </a:t>
            </a:r>
            <a:r>
              <a:rPr lang="en-US" dirty="0"/>
              <a:t>S</a:t>
            </a:r>
            <a:r>
              <a:rPr lang="en-US" dirty="0" smtClean="0"/>
              <a:t>outheast Asia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68" y="3344664"/>
            <a:ext cx="4169832" cy="3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accounts for the continued spread of Islam in the early modern era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It depended on wandering </a:t>
            </a:r>
            <a:r>
              <a:rPr lang="en-US" b="1" dirty="0"/>
              <a:t>Muslim holy men, Islamic scholars, and itinerant traders</a:t>
            </a:r>
            <a:r>
              <a:rPr lang="en-US" dirty="0"/>
              <a:t>, none of whom posed a threat to local rulers.  </a:t>
            </a:r>
            <a:endParaRPr lang="en-US" dirty="0" smtClean="0"/>
          </a:p>
          <a:p>
            <a:pPr lvl="1"/>
            <a:r>
              <a:rPr lang="en-US" dirty="0" smtClean="0"/>
              <a:t>Different from military spread in Unit 3</a:t>
            </a:r>
          </a:p>
          <a:p>
            <a:pPr lvl="0"/>
            <a:r>
              <a:rPr lang="en-US" dirty="0" smtClean="0"/>
              <a:t>often </a:t>
            </a:r>
            <a:r>
              <a:rPr lang="en-US" b="1" dirty="0"/>
              <a:t>intermarried</a:t>
            </a:r>
            <a:r>
              <a:rPr lang="en-US" dirty="0"/>
              <a:t> with local </a:t>
            </a:r>
            <a:r>
              <a:rPr lang="en-US" dirty="0" smtClean="0"/>
              <a:t>people</a:t>
            </a:r>
          </a:p>
          <a:p>
            <a:pPr lvl="0"/>
            <a:r>
              <a:rPr lang="en-US" dirty="0" smtClean="0"/>
              <a:t>generally </a:t>
            </a:r>
            <a:r>
              <a:rPr lang="en-US" dirty="0"/>
              <a:t>did not insist that new converts give up some of their older practices.  </a:t>
            </a:r>
            <a:endParaRPr lang="en-US" dirty="0" smtClean="0"/>
          </a:p>
          <a:p>
            <a:pPr lvl="0"/>
            <a:r>
              <a:rPr lang="en-US" dirty="0" smtClean="0"/>
              <a:t>offered </a:t>
            </a:r>
            <a:r>
              <a:rPr lang="en-US" dirty="0"/>
              <a:t>a connection to </a:t>
            </a:r>
            <a:r>
              <a:rPr lang="en-US" b="1" dirty="0"/>
              <a:t>the </a:t>
            </a:r>
            <a:r>
              <a:rPr lang="en-US" b="1" dirty="0" smtClean="0"/>
              <a:t>‘house’ </a:t>
            </a:r>
            <a:r>
              <a:rPr lang="en-US" b="1" dirty="0"/>
              <a:t>of Islam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ar al Islam)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473; With Sources: p. 733)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accounts for the emergence of reform or renewal movements within the Islamic world, especially in the mid-eighteenth century in Arabia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Islam became syncretic too</a:t>
            </a:r>
          </a:p>
          <a:p>
            <a:pPr lvl="1"/>
            <a:r>
              <a:rPr lang="en-US" b="1" dirty="0" smtClean="0"/>
              <a:t>Sufis</a:t>
            </a:r>
            <a:r>
              <a:rPr lang="en-US" dirty="0" smtClean="0"/>
              <a:t> were a mix of Islam and spiritualism, dancing, head </a:t>
            </a:r>
            <a:r>
              <a:rPr lang="en-US" dirty="0" err="1" smtClean="0"/>
              <a:t>bangin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Used to spread Islam on the </a:t>
            </a:r>
            <a:r>
              <a:rPr lang="en-US" b="1" dirty="0" smtClean="0"/>
              <a:t>outskirts</a:t>
            </a:r>
            <a:r>
              <a:rPr lang="en-US" dirty="0" smtClean="0"/>
              <a:t> of Dar al Islam by blending it with other religions </a:t>
            </a:r>
          </a:p>
          <a:p>
            <a:r>
              <a:rPr lang="en-US" b="1" dirty="0" smtClean="0"/>
              <a:t>Wahhabism rejects syncretism </a:t>
            </a:r>
            <a:r>
              <a:rPr lang="en-US" dirty="0" smtClean="0"/>
              <a:t>and focuses on pure, orthodox Islam  </a:t>
            </a:r>
          </a:p>
          <a:p>
            <a:pPr lvl="1"/>
            <a:r>
              <a:rPr lang="en-US" dirty="0" smtClean="0"/>
              <a:t>On </a:t>
            </a:r>
            <a:r>
              <a:rPr lang="en-US" b="1" dirty="0" smtClean="0"/>
              <a:t>Arabian Peninsula </a:t>
            </a:r>
            <a:r>
              <a:rPr lang="en-US" dirty="0" smtClean="0"/>
              <a:t>(Saudi Arabia)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reaction to Sufi </a:t>
            </a:r>
            <a:r>
              <a:rPr lang="en-US" dirty="0" smtClean="0"/>
              <a:t>syncretism </a:t>
            </a:r>
          </a:p>
          <a:p>
            <a:pPr lvl="1"/>
            <a:r>
              <a:rPr lang="en-US" dirty="0" smtClean="0"/>
              <a:t>Destroyed Sufi tombs, banned tobacco, </a:t>
            </a:r>
            <a:r>
              <a:rPr lang="en-US" b="1" dirty="0" smtClean="0"/>
              <a:t>controlled women more</a:t>
            </a:r>
          </a:p>
          <a:p>
            <a:pPr lvl="1"/>
            <a:r>
              <a:rPr lang="en-US" b="1" dirty="0" smtClean="0"/>
              <a:t>Similar to ISIS view of Islam today – anything different is evil!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474; With Sources: p. 734)</a:t>
            </a:r>
          </a:p>
        </p:txBody>
      </p:sp>
    </p:spTree>
    <p:extLst>
      <p:ext uri="{BB962C8B-B14F-4D97-AF65-F5344CB8AC3E}">
        <p14:creationId xmlns:p14="http://schemas.microsoft.com/office/powerpoint/2010/main" val="182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 continues to spread throughout east 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Neo-Confucianism </a:t>
            </a:r>
            <a:r>
              <a:rPr lang="en-US" dirty="0" smtClean="0"/>
              <a:t>continues to grow</a:t>
            </a:r>
          </a:p>
          <a:p>
            <a:pPr lvl="1"/>
            <a:r>
              <a:rPr lang="en-US" dirty="0" smtClean="0"/>
              <a:t>Mix of Confucianism, Buddhism and Daoism </a:t>
            </a:r>
          </a:p>
          <a:p>
            <a:r>
              <a:rPr lang="en-US" dirty="0" smtClean="0"/>
              <a:t>Major religion of China</a:t>
            </a:r>
          </a:p>
          <a:p>
            <a:r>
              <a:rPr lang="en-US" dirty="0" smtClean="0"/>
              <a:t>Strong foundations in southeast Asia (Vietnam, Cambodia) via Indian Ocean</a:t>
            </a:r>
          </a:p>
          <a:p>
            <a:r>
              <a:rPr lang="en-US" dirty="0" smtClean="0"/>
              <a:t>Korea and Japan stay Buddhist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Challenges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Similar to Luther</a:t>
            </a:r>
            <a:r>
              <a:rPr lang="en-US" dirty="0" smtClean="0"/>
              <a:t>’s Protestant challenges to the Catholic Church</a:t>
            </a:r>
          </a:p>
          <a:p>
            <a:r>
              <a:rPr lang="en-US" b="1" dirty="0" smtClean="0"/>
              <a:t>Wang </a:t>
            </a:r>
            <a:r>
              <a:rPr lang="en-US" b="1" dirty="0" err="1" smtClean="0"/>
              <a:t>Yangming</a:t>
            </a:r>
            <a:r>
              <a:rPr lang="en-US" b="1" dirty="0" smtClean="0"/>
              <a:t> challenged Confucianism 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ppl</a:t>
            </a:r>
            <a:r>
              <a:rPr lang="en-US" dirty="0" smtClean="0"/>
              <a:t> can become virtuous </a:t>
            </a:r>
            <a:r>
              <a:rPr lang="en-US" b="1" dirty="0" smtClean="0"/>
              <a:t>without a strict Confucian education </a:t>
            </a:r>
          </a:p>
          <a:p>
            <a:pPr lvl="1"/>
            <a:r>
              <a:rPr lang="en-US" dirty="0" smtClean="0"/>
              <a:t>Later </a:t>
            </a:r>
            <a:r>
              <a:rPr lang="en-US" b="1" dirty="0" smtClean="0"/>
              <a:t>discredited</a:t>
            </a:r>
            <a:r>
              <a:rPr lang="en-US" dirty="0" smtClean="0"/>
              <a:t> by scholars and blamed for Manchu takeover</a:t>
            </a:r>
          </a:p>
          <a:p>
            <a:pPr lvl="2"/>
            <a:r>
              <a:rPr lang="en-US" b="1" dirty="0" smtClean="0"/>
              <a:t>Too individualistic </a:t>
            </a:r>
          </a:p>
          <a:p>
            <a:r>
              <a:rPr lang="en-US" b="1" dirty="0" smtClean="0"/>
              <a:t>Buddhists</a:t>
            </a:r>
            <a:r>
              <a:rPr lang="en-US" dirty="0" smtClean="0"/>
              <a:t> told normal </a:t>
            </a:r>
            <a:r>
              <a:rPr lang="en-US" dirty="0" err="1" smtClean="0"/>
              <a:t>ppl</a:t>
            </a:r>
            <a:r>
              <a:rPr lang="en-US" dirty="0" smtClean="0"/>
              <a:t> they could reach </a:t>
            </a:r>
            <a:r>
              <a:rPr lang="en-US" b="1" dirty="0" smtClean="0"/>
              <a:t>enlightenment without withdrawing from the world  </a:t>
            </a:r>
          </a:p>
          <a:p>
            <a:r>
              <a:rPr lang="en-US" b="1" dirty="0" err="1" smtClean="0"/>
              <a:t>Kaozheng</a:t>
            </a:r>
            <a:r>
              <a:rPr lang="en-US" b="1" dirty="0" smtClean="0"/>
              <a:t> </a:t>
            </a:r>
            <a:r>
              <a:rPr lang="en-US" dirty="0" smtClean="0"/>
              <a:t>(Ming) </a:t>
            </a:r>
            <a:r>
              <a:rPr lang="en-US" b="1" dirty="0" smtClean="0"/>
              <a:t>– </a:t>
            </a:r>
            <a:r>
              <a:rPr lang="en-US" dirty="0" smtClean="0"/>
              <a:t>“research based evidence”</a:t>
            </a:r>
          </a:p>
          <a:p>
            <a:pPr lvl="1"/>
            <a:r>
              <a:rPr lang="en-US" dirty="0" smtClean="0"/>
              <a:t>studied lots of stuff, looked for proof in ancient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new cultural change was especially appealing to </a:t>
            </a:r>
            <a:r>
              <a:rPr lang="en-US" sz="2800" dirty="0" smtClean="0"/>
              <a:t>women in India.  </a:t>
            </a:r>
            <a:r>
              <a:rPr lang="en-US" sz="2800" dirty="0"/>
              <a:t>What did the bhakti movement and its practices provide for them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Move away from the caste system thanks to the </a:t>
            </a:r>
            <a:r>
              <a:rPr lang="en-US" b="1" dirty="0" smtClean="0"/>
              <a:t>Bhakti</a:t>
            </a:r>
            <a:r>
              <a:rPr lang="en-US" dirty="0" smtClean="0"/>
              <a:t> movement</a:t>
            </a:r>
          </a:p>
          <a:p>
            <a:pPr lvl="1"/>
            <a:r>
              <a:rPr lang="en-US" dirty="0" smtClean="0"/>
              <a:t>Social criticism of the caste system</a:t>
            </a:r>
          </a:p>
          <a:p>
            <a:r>
              <a:rPr lang="en-US" dirty="0" smtClean="0"/>
              <a:t>Bhakti – songs, prayers, dances, poetry to get to moksha</a:t>
            </a:r>
          </a:p>
          <a:p>
            <a:pPr lvl="1"/>
            <a:r>
              <a:rPr lang="en-US" dirty="0" smtClean="0"/>
              <a:t>Not following dharma, karma </a:t>
            </a:r>
          </a:p>
          <a:p>
            <a:pPr lvl="1"/>
            <a:r>
              <a:rPr lang="en-US" dirty="0" smtClean="0"/>
              <a:t>Rejected Brahmin’s ideas</a:t>
            </a:r>
          </a:p>
          <a:p>
            <a:r>
              <a:rPr lang="en-US" b="1" dirty="0" smtClean="0"/>
              <a:t>Similar to Sufism</a:t>
            </a:r>
            <a:r>
              <a:rPr lang="en-US" dirty="0" smtClean="0"/>
              <a:t>, blurred the distinction between Hinduism and Sufism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476; With Sources: p. 736)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Externally</a:t>
            </a:r>
            <a:r>
              <a:rPr lang="en-US" sz="3200" dirty="0"/>
              <a:t>, how would you describe Christianity to the rest of the world and why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079"/>
          </a:xfrm>
        </p:spPr>
        <p:txBody>
          <a:bodyPr>
            <a:normAutofit/>
          </a:bodyPr>
          <a:lstStyle/>
          <a:p>
            <a:r>
              <a:rPr lang="en-US" dirty="0" smtClean="0"/>
              <a:t>On the </a:t>
            </a:r>
            <a:r>
              <a:rPr lang="en-US" b="1" dirty="0" smtClean="0"/>
              <a:t>defensive</a:t>
            </a:r>
            <a:r>
              <a:rPr lang="en-US" dirty="0" smtClean="0"/>
              <a:t> against Islam</a:t>
            </a:r>
          </a:p>
          <a:p>
            <a:r>
              <a:rPr lang="en-US" dirty="0" smtClean="0"/>
              <a:t>Muslims took Constantinople and almost took Vienna, Austria. </a:t>
            </a:r>
          </a:p>
          <a:p>
            <a:r>
              <a:rPr lang="en-US" dirty="0" smtClean="0"/>
              <a:t>Also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Original: p. 462; With Sources: pp. 722-723)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50" y="3349243"/>
            <a:ext cx="1166251" cy="21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Fact: </a:t>
            </a:r>
            <a:r>
              <a:rPr lang="en-US" dirty="0" err="1" smtClean="0"/>
              <a:t>Mirabai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caste poet who </a:t>
            </a:r>
            <a:r>
              <a:rPr lang="en-US" b="1" dirty="0" smtClean="0"/>
              <a:t>refused sati</a:t>
            </a:r>
          </a:p>
          <a:p>
            <a:r>
              <a:rPr lang="en-US" dirty="0" smtClean="0"/>
              <a:t>Took an untouchable as her guru (spiritual teacher) </a:t>
            </a:r>
          </a:p>
          <a:p>
            <a:r>
              <a:rPr lang="en-US" dirty="0" smtClean="0"/>
              <a:t>Washed his feet and </a:t>
            </a:r>
            <a:r>
              <a:rPr lang="en-US" b="1" dirty="0" smtClean="0"/>
              <a:t>drank the water</a:t>
            </a:r>
          </a:p>
          <a:p>
            <a:r>
              <a:rPr lang="en-US" dirty="0" smtClean="0"/>
              <a:t>Poems read widely and </a:t>
            </a:r>
            <a:r>
              <a:rPr lang="en-US" b="1" dirty="0" smtClean="0"/>
              <a:t>challenged caste norms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49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what did Sikhism evolve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Mix of </a:t>
            </a:r>
            <a:r>
              <a:rPr lang="en-US" b="1" dirty="0" smtClean="0"/>
              <a:t>Hinduism and Islam </a:t>
            </a:r>
            <a:r>
              <a:rPr lang="en-US" dirty="0" smtClean="0"/>
              <a:t>in 1600s</a:t>
            </a:r>
            <a:endParaRPr lang="en-US" b="1" dirty="0" smtClean="0"/>
          </a:p>
          <a:p>
            <a:pPr lvl="1"/>
            <a:r>
              <a:rPr lang="en-US" dirty="0" smtClean="0"/>
              <a:t>Came out of Bhakti movement</a:t>
            </a:r>
          </a:p>
          <a:p>
            <a:pPr lvl="0"/>
            <a:r>
              <a:rPr lang="en-US" dirty="0" smtClean="0"/>
              <a:t>Northern India </a:t>
            </a:r>
          </a:p>
          <a:p>
            <a:pPr lvl="0"/>
            <a:r>
              <a:rPr lang="en-US" dirty="0" smtClean="0"/>
              <a:t>Guys with beards and turbans</a:t>
            </a:r>
          </a:p>
          <a:p>
            <a:pPr lvl="0"/>
            <a:r>
              <a:rPr lang="en-US" dirty="0" smtClean="0"/>
              <a:t>Inclusive of women </a:t>
            </a:r>
          </a:p>
          <a:p>
            <a:pPr lvl="0"/>
            <a:r>
              <a:rPr lang="en-US" dirty="0" smtClean="0"/>
              <a:t>Generally awesome </a:t>
            </a:r>
          </a:p>
          <a:p>
            <a:pPr lvl="0"/>
            <a:r>
              <a:rPr lang="en-US" dirty="0" smtClean="0"/>
              <a:t>Major </a:t>
            </a:r>
            <a:r>
              <a:rPr lang="en-US" b="1" dirty="0" smtClean="0"/>
              <a:t>syncretic religion </a:t>
            </a:r>
          </a:p>
          <a:p>
            <a:pPr lvl="0"/>
            <a:r>
              <a:rPr lang="en-US" dirty="0" smtClean="0"/>
              <a:t>(Original</a:t>
            </a:r>
            <a:r>
              <a:rPr lang="en-US" dirty="0"/>
              <a:t>: p. 477; With Sources: p. 737)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51" y="2925272"/>
            <a:ext cx="3287949" cy="21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religion in India was basically a mix between Islam and Hinduism?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 err="1" smtClean="0"/>
              <a:t>Wahhabism</a:t>
            </a:r>
            <a:r>
              <a:rPr lang="en-US" dirty="0" smtClean="0"/>
              <a:t> in two words.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Wang </a:t>
            </a:r>
            <a:r>
              <a:rPr lang="en-US" dirty="0" err="1" smtClean="0"/>
              <a:t>Yangming</a:t>
            </a:r>
            <a:r>
              <a:rPr lang="en-US" dirty="0" smtClean="0"/>
              <a:t> and followers of </a:t>
            </a:r>
            <a:r>
              <a:rPr lang="en-US" dirty="0" err="1" smtClean="0"/>
              <a:t>kaozheng</a:t>
            </a:r>
            <a:r>
              <a:rPr lang="en-US" dirty="0" smtClean="0"/>
              <a:t> have in common?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Quiz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Sikhism is a mix of Hinduism and __________.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one reason why </a:t>
            </a:r>
            <a:r>
              <a:rPr lang="en-US" dirty="0" err="1" smtClean="0"/>
              <a:t>Mirabai</a:t>
            </a:r>
            <a:r>
              <a:rPr lang="en-US" dirty="0" smtClean="0"/>
              <a:t> may have not been liked by the Hindu establishment in India.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movement in Islam was characterized by its dislike of “deviations from the pure faith” and religious </a:t>
            </a:r>
            <a:r>
              <a:rPr lang="en-US" smtClean="0"/>
              <a:t>blending practices </a:t>
            </a:r>
            <a:r>
              <a:rPr lang="en-US" dirty="0" smtClean="0"/>
              <a:t>by groups like the Sufis?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16.4 Scientific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737-747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dirty="0"/>
              <a:t>were the men that created the Scientific Revolution?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Scientific revolution – </a:t>
            </a:r>
            <a:r>
              <a:rPr lang="en-US" dirty="0" smtClean="0"/>
              <a:t>proving theories through experiments and reason</a:t>
            </a:r>
            <a:endParaRPr lang="en-US" b="1" dirty="0" smtClean="0"/>
          </a:p>
          <a:p>
            <a:pPr lvl="0"/>
            <a:r>
              <a:rPr lang="en-US" b="1" dirty="0" smtClean="0"/>
              <a:t>Copernicus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smtClean="0"/>
              <a:t>Poland - </a:t>
            </a:r>
            <a:r>
              <a:rPr lang="en-US" b="1" dirty="0" smtClean="0"/>
              <a:t>Heliocentric</a:t>
            </a:r>
            <a:endParaRPr lang="en-US" b="1" dirty="0"/>
          </a:p>
          <a:p>
            <a:pPr lvl="0"/>
            <a:r>
              <a:rPr lang="en-US" b="1" dirty="0"/>
              <a:t>Galileo</a:t>
            </a:r>
            <a:r>
              <a:rPr lang="en-US" dirty="0"/>
              <a:t> from </a:t>
            </a:r>
            <a:r>
              <a:rPr lang="en-US" dirty="0" smtClean="0"/>
              <a:t>Italy –</a:t>
            </a:r>
            <a:r>
              <a:rPr lang="en-US" b="1" dirty="0" smtClean="0"/>
              <a:t> Heliocentric</a:t>
            </a:r>
            <a:r>
              <a:rPr lang="en-US" dirty="0" smtClean="0"/>
              <a:t>, Pope forced to recant </a:t>
            </a:r>
            <a:endParaRPr lang="en-US" dirty="0"/>
          </a:p>
          <a:p>
            <a:pPr lvl="0"/>
            <a:r>
              <a:rPr lang="en-US" b="1" dirty="0" smtClean="0"/>
              <a:t>Newton</a:t>
            </a:r>
            <a:r>
              <a:rPr lang="en-US" dirty="0" smtClean="0"/>
              <a:t> </a:t>
            </a:r>
            <a:r>
              <a:rPr lang="en-US" dirty="0"/>
              <a:t>from England </a:t>
            </a:r>
            <a:r>
              <a:rPr lang="en-US" dirty="0" smtClean="0"/>
              <a:t>- </a:t>
            </a:r>
            <a:r>
              <a:rPr lang="en-US" b="1" dirty="0" smtClean="0"/>
              <a:t>Gravity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477; With Sources: p. 737)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was the long-term significance of the Scientific Revolution and its applications to the affairs of human society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Challenged</a:t>
            </a:r>
            <a:r>
              <a:rPr lang="en-US" dirty="0" smtClean="0"/>
              <a:t> the </a:t>
            </a:r>
            <a:r>
              <a:rPr lang="en-US" dirty="0"/>
              <a:t>authority of </a:t>
            </a:r>
            <a:r>
              <a:rPr lang="en-US" b="1" dirty="0"/>
              <a:t>the Church</a:t>
            </a:r>
            <a:r>
              <a:rPr lang="en-US" dirty="0"/>
              <a:t>.</a:t>
            </a:r>
          </a:p>
          <a:p>
            <a:pPr lvl="0"/>
            <a:r>
              <a:rPr lang="en-US" b="1" dirty="0" smtClean="0"/>
              <a:t>Challenged social hierarchies </a:t>
            </a:r>
            <a:r>
              <a:rPr lang="en-US" dirty="0" smtClean="0"/>
              <a:t>like slavery, monarchies, and peasant exploitation.</a:t>
            </a:r>
          </a:p>
          <a:p>
            <a:pPr lvl="0"/>
            <a:r>
              <a:rPr lang="en-US" dirty="0" smtClean="0"/>
              <a:t>Used to </a:t>
            </a:r>
            <a:r>
              <a:rPr lang="en-US" b="1" dirty="0" smtClean="0"/>
              <a:t>legitimize inequalities of race and gender.</a:t>
            </a:r>
          </a:p>
          <a:p>
            <a:pPr lvl="0"/>
            <a:r>
              <a:rPr lang="en-US" dirty="0" smtClean="0"/>
              <a:t>Brought the wonders and the horrors of the </a:t>
            </a:r>
            <a:r>
              <a:rPr lang="en-US" b="1" dirty="0" smtClean="0"/>
              <a:t>Industrial Revolution. </a:t>
            </a:r>
          </a:p>
          <a:p>
            <a:pPr lvl="0"/>
            <a:r>
              <a:rPr lang="en-US" dirty="0" smtClean="0"/>
              <a:t>(Original</a:t>
            </a:r>
            <a:r>
              <a:rPr lang="en-US" dirty="0"/>
              <a:t>: p. 477; With Sources: p. 737)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21.  Why did the Scientific Revolution occur in Europe rather than in China or the Islamic world?</a:t>
            </a:r>
            <a:br>
              <a:rPr lang="en-US" sz="2800" dirty="0"/>
            </a:br>
            <a:r>
              <a:rPr lang="en-US" sz="2800" dirty="0"/>
              <a:t>(Original: p. 478-479; With Sources: pp. 738-739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Europe:</a:t>
            </a:r>
          </a:p>
          <a:p>
            <a:pPr lvl="0"/>
            <a:r>
              <a:rPr lang="en-US" b="1" dirty="0" smtClean="0"/>
              <a:t>No centralized power </a:t>
            </a:r>
            <a:r>
              <a:rPr lang="en-US" dirty="0" smtClean="0"/>
              <a:t>in Europe which </a:t>
            </a:r>
            <a:r>
              <a:rPr lang="en-US" b="1" dirty="0" smtClean="0"/>
              <a:t>fostered competition and innovation. </a:t>
            </a:r>
          </a:p>
          <a:p>
            <a:pPr lvl="1"/>
            <a:r>
              <a:rPr lang="en-US" b="1" dirty="0" smtClean="0"/>
              <a:t>Catholic Church lost power </a:t>
            </a:r>
            <a:r>
              <a:rPr lang="en-US" dirty="0" smtClean="0"/>
              <a:t>after Hundred Years’ War</a:t>
            </a:r>
          </a:p>
          <a:p>
            <a:pPr lvl="2"/>
            <a:r>
              <a:rPr lang="en-US" dirty="0" err="1" smtClean="0"/>
              <a:t>Couldn</a:t>
            </a:r>
            <a:r>
              <a:rPr lang="uk-UA" dirty="0" smtClean="0"/>
              <a:t>’</a:t>
            </a:r>
            <a:r>
              <a:rPr lang="en-US" dirty="0" smtClean="0"/>
              <a:t>t quickly stop science </a:t>
            </a:r>
          </a:p>
          <a:p>
            <a:pPr lvl="0"/>
            <a:r>
              <a:rPr lang="en-US" dirty="0" smtClean="0"/>
              <a:t>Took learning from other cultures, especially the </a:t>
            </a:r>
            <a:r>
              <a:rPr lang="en-US" b="1" dirty="0" smtClean="0"/>
              <a:t>Islamic world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Astronomical, medical texts.</a:t>
            </a:r>
          </a:p>
          <a:p>
            <a:pPr lvl="0"/>
            <a:r>
              <a:rPr lang="en-US" b="1" dirty="0" smtClean="0"/>
              <a:t>Columbian Exchange </a:t>
            </a:r>
            <a:r>
              <a:rPr lang="en-US" dirty="0" smtClean="0"/>
              <a:t>put them at the center of a massive exchange of ideas from around the world. </a:t>
            </a:r>
          </a:p>
          <a:p>
            <a:pPr lvl="0"/>
            <a:r>
              <a:rPr lang="en-US" dirty="0" smtClean="0"/>
              <a:t>Power of </a:t>
            </a:r>
            <a:r>
              <a:rPr lang="en-US" b="1" dirty="0" smtClean="0"/>
              <a:t>universities</a:t>
            </a:r>
            <a:r>
              <a:rPr lang="en-US" dirty="0" smtClean="0"/>
              <a:t> – colleges that were </a:t>
            </a:r>
            <a:r>
              <a:rPr lang="en-US" b="1" dirty="0" smtClean="0"/>
              <a:t>exempt of the control of the state and the Church</a:t>
            </a:r>
          </a:p>
          <a:p>
            <a:pPr lvl="1"/>
            <a:r>
              <a:rPr lang="en-US" dirty="0" smtClean="0"/>
              <a:t>Focused on scientific research</a:t>
            </a:r>
          </a:p>
          <a:p>
            <a:pPr lvl="1"/>
            <a:r>
              <a:rPr lang="en-US" dirty="0" smtClean="0"/>
              <a:t>Studied </a:t>
            </a:r>
            <a:r>
              <a:rPr lang="en-US" b="1" dirty="0" smtClean="0"/>
              <a:t>Aristotle’s</a:t>
            </a:r>
            <a:r>
              <a:rPr lang="en-US" dirty="0" smtClean="0"/>
              <a:t> importance of </a:t>
            </a:r>
            <a:r>
              <a:rPr lang="en-US" b="1" dirty="0" smtClean="0"/>
              <a:t>empirical (provable)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Islamic World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study was there, but viewed with </a:t>
            </a:r>
            <a:r>
              <a:rPr lang="en-US" b="1" dirty="0" smtClean="0"/>
              <a:t>suspicion as being anti-Quran.</a:t>
            </a:r>
          </a:p>
          <a:p>
            <a:r>
              <a:rPr lang="en-US" b="1" dirty="0" err="1" smtClean="0"/>
              <a:t>Quranic</a:t>
            </a:r>
            <a:r>
              <a:rPr lang="en-US" b="1" dirty="0" smtClean="0"/>
              <a:t> </a:t>
            </a:r>
            <a:r>
              <a:rPr lang="en-US" b="1" dirty="0"/>
              <a:t>studies </a:t>
            </a:r>
            <a:r>
              <a:rPr lang="en-US" dirty="0"/>
              <a:t>and religious law held the central </a:t>
            </a:r>
            <a:r>
              <a:rPr lang="en-US" dirty="0" smtClean="0"/>
              <a:t>place.</a:t>
            </a:r>
          </a:p>
          <a:p>
            <a:r>
              <a:rPr lang="en-US" dirty="0" smtClean="0"/>
              <a:t>This is because </a:t>
            </a:r>
            <a:r>
              <a:rPr lang="en-US" b="1" dirty="0" smtClean="0"/>
              <a:t>Islamic leaders became more conservative </a:t>
            </a:r>
            <a:r>
              <a:rPr lang="en-US" dirty="0" smtClean="0"/>
              <a:t>in response to movements like </a:t>
            </a:r>
            <a:r>
              <a:rPr lang="en-US" b="1" dirty="0" smtClean="0"/>
              <a:t>Sufism.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34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</a:t>
            </a:r>
            <a:r>
              <a:rPr lang="en-US" dirty="0"/>
              <a:t>education focused on preparing for a rigidly defined set of </a:t>
            </a:r>
            <a:r>
              <a:rPr lang="en-US" b="1" dirty="0"/>
              <a:t>civil service examinations </a:t>
            </a:r>
            <a:endParaRPr lang="en-US" b="1" dirty="0" smtClean="0"/>
          </a:p>
          <a:p>
            <a:pPr lvl="1"/>
            <a:r>
              <a:rPr lang="en-US" b="1" dirty="0" smtClean="0"/>
              <a:t>Not scientific, instead, about being a good person.</a:t>
            </a:r>
          </a:p>
          <a:p>
            <a:r>
              <a:rPr lang="en-US" dirty="0" smtClean="0"/>
              <a:t>Scientific </a:t>
            </a:r>
            <a:r>
              <a:rPr lang="en-US" dirty="0"/>
              <a:t>subjects were relegated to the </a:t>
            </a:r>
            <a:r>
              <a:rPr lang="en-US" b="1" dirty="0"/>
              <a:t>margins</a:t>
            </a:r>
            <a:r>
              <a:rPr lang="en-US" dirty="0"/>
              <a:t> of the Chinese educational system.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act launched the Protestant Reformation in 1517?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2970" cy="41974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Martin Luther, a German priest posted his </a:t>
            </a:r>
            <a:r>
              <a:rPr lang="en-US" b="1" dirty="0" smtClean="0"/>
              <a:t>Ninety-five Theses </a:t>
            </a:r>
            <a:r>
              <a:rPr lang="en-US" dirty="0" smtClean="0"/>
              <a:t>(problems) on the door of his church.</a:t>
            </a:r>
          </a:p>
          <a:p>
            <a:r>
              <a:rPr lang="en-US" dirty="0" smtClean="0"/>
              <a:t>Reformation = </a:t>
            </a:r>
            <a:r>
              <a:rPr lang="en-US" b="1" dirty="0" smtClean="0"/>
              <a:t>re-forming</a:t>
            </a:r>
            <a:r>
              <a:rPr lang="en-US" dirty="0" smtClean="0"/>
              <a:t> of the Catholic Church</a:t>
            </a:r>
          </a:p>
          <a:p>
            <a:pPr lvl="1"/>
            <a:r>
              <a:rPr lang="en-US" dirty="0" smtClean="0"/>
              <a:t>Luther just wanted to fix the Church, not make a whole new one</a:t>
            </a:r>
          </a:p>
          <a:p>
            <a:r>
              <a:rPr lang="en-US" dirty="0" smtClean="0"/>
              <a:t>(</a:t>
            </a:r>
            <a:r>
              <a:rPr lang="en-US" dirty="0"/>
              <a:t>Original: p. 463; With Sources: p. 723)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63181"/>
            <a:ext cx="4645498" cy="30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was revolutionary about the Scientific Revolution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Medieval thought – earth was stationary and at the center of the universe </a:t>
            </a:r>
            <a:r>
              <a:rPr lang="en-US" b="1" dirty="0" smtClean="0"/>
              <a:t>(Geocentric)</a:t>
            </a:r>
          </a:p>
          <a:p>
            <a:pPr lvl="1"/>
            <a:r>
              <a:rPr lang="en-US" dirty="0" smtClean="0"/>
              <a:t>God put us at the center because we are important </a:t>
            </a:r>
          </a:p>
          <a:p>
            <a:pPr lvl="0"/>
            <a:r>
              <a:rPr lang="en-US" dirty="0" smtClean="0"/>
              <a:t>Nicholas </a:t>
            </a:r>
            <a:r>
              <a:rPr lang="en-US" b="1" dirty="0"/>
              <a:t>Copernicus</a:t>
            </a:r>
            <a:r>
              <a:rPr lang="en-US" dirty="0"/>
              <a:t>’ argument—was that “</a:t>
            </a:r>
            <a:r>
              <a:rPr lang="en-US" b="1" dirty="0"/>
              <a:t>at the middle of all things lies the sun</a:t>
            </a:r>
            <a:r>
              <a:rPr lang="en-US" dirty="0"/>
              <a:t>” and the earth, and other planets, revolved around </a:t>
            </a:r>
            <a:r>
              <a:rPr lang="en-US" dirty="0" smtClean="0"/>
              <a:t>it.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earth was </a:t>
            </a:r>
            <a:r>
              <a:rPr lang="en-US" b="1" dirty="0"/>
              <a:t>no longer the center of God’s attention.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revolutionary about the Scientific Revolution?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Galileo</a:t>
            </a:r>
            <a:r>
              <a:rPr lang="en-US" dirty="0" smtClean="0"/>
              <a:t> Galilei developed--an </a:t>
            </a:r>
            <a:r>
              <a:rPr lang="en-US" b="1" dirty="0" smtClean="0"/>
              <a:t>improved telescope</a:t>
            </a:r>
            <a:r>
              <a:rPr lang="en-US" dirty="0" smtClean="0"/>
              <a:t>, furthered Copernicus’ findings of a </a:t>
            </a:r>
            <a:r>
              <a:rPr lang="en-US" b="1" dirty="0" smtClean="0"/>
              <a:t>heliocentric universe</a:t>
            </a:r>
          </a:p>
          <a:p>
            <a:pPr lvl="1"/>
            <a:r>
              <a:rPr lang="en-US" dirty="0" smtClean="0"/>
              <a:t>Published works</a:t>
            </a:r>
          </a:p>
          <a:p>
            <a:pPr lvl="1"/>
            <a:r>
              <a:rPr lang="en-US" dirty="0" smtClean="0"/>
              <a:t>Pope finds them and puts him in front of the </a:t>
            </a:r>
            <a:r>
              <a:rPr lang="en-US" b="1" dirty="0" smtClean="0"/>
              <a:t>Inquisition</a:t>
            </a:r>
          </a:p>
          <a:p>
            <a:pPr lvl="0"/>
            <a:r>
              <a:rPr lang="en-US" dirty="0" smtClean="0"/>
              <a:t>Sir </a:t>
            </a:r>
            <a:r>
              <a:rPr lang="en-US" b="1" dirty="0" smtClean="0"/>
              <a:t>Isaac Newton </a:t>
            </a:r>
            <a:r>
              <a:rPr lang="en-US" dirty="0" smtClean="0"/>
              <a:t>formulated the law of </a:t>
            </a:r>
            <a:r>
              <a:rPr lang="en-US" b="1" dirty="0" smtClean="0"/>
              <a:t>universal gravitation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All objects on earth and in space have gravity</a:t>
            </a:r>
          </a:p>
          <a:p>
            <a:pPr lvl="1"/>
            <a:r>
              <a:rPr lang="en-US" b="1" dirty="0" smtClean="0"/>
              <a:t>Gravity </a:t>
            </a:r>
            <a:r>
              <a:rPr lang="en-US" dirty="0" smtClean="0"/>
              <a:t>is what </a:t>
            </a:r>
            <a:r>
              <a:rPr lang="en-US" b="1" dirty="0" smtClean="0"/>
              <a:t>formed the universe</a:t>
            </a:r>
          </a:p>
          <a:p>
            <a:pPr lvl="1"/>
            <a:r>
              <a:rPr lang="en-US" b="1" dirty="0" smtClean="0"/>
              <a:t>Scientific, not religious explanation </a:t>
            </a:r>
          </a:p>
          <a:p>
            <a:r>
              <a:rPr lang="en-US" dirty="0" err="1" smtClean="0"/>
              <a:t>Kepler</a:t>
            </a:r>
            <a:r>
              <a:rPr lang="en-US" dirty="0"/>
              <a:t> </a:t>
            </a:r>
            <a:r>
              <a:rPr lang="en-US" dirty="0" smtClean="0"/>
              <a:t>- “</a:t>
            </a:r>
            <a:r>
              <a:rPr lang="en-US" dirty="0"/>
              <a:t>the machine of </a:t>
            </a:r>
            <a:r>
              <a:rPr lang="en-US" dirty="0" smtClean="0"/>
              <a:t>the universe </a:t>
            </a:r>
            <a:r>
              <a:rPr lang="en-US" dirty="0"/>
              <a:t>is </a:t>
            </a:r>
            <a:r>
              <a:rPr lang="en-US" b="1" dirty="0"/>
              <a:t>not similar to a divine animated being but similar to a clock</a:t>
            </a:r>
            <a:r>
              <a:rPr lang="en-US" dirty="0"/>
              <a:t>.”</a:t>
            </a:r>
            <a:endParaRPr lang="en-US" b="1" dirty="0"/>
          </a:p>
          <a:p>
            <a:r>
              <a:rPr lang="en-US" dirty="0" smtClean="0"/>
              <a:t>(Original: p. 480; With Sources: pp. 739-741)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did Enlightenment thinkers share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belief in the power of knowledge to transform human society.  </a:t>
            </a:r>
            <a:r>
              <a:rPr lang="en-US" b="1" dirty="0" smtClean="0"/>
              <a:t>(scientific revolution applied to society)</a:t>
            </a:r>
          </a:p>
          <a:p>
            <a:r>
              <a:rPr lang="en-US" dirty="0" smtClean="0"/>
              <a:t>They </a:t>
            </a:r>
            <a:r>
              <a:rPr lang="en-US" dirty="0"/>
              <a:t>also shared a satirical, critical style, a commitment to </a:t>
            </a:r>
            <a:r>
              <a:rPr lang="en-US" b="1" dirty="0"/>
              <a:t>open-mindedness</a:t>
            </a:r>
            <a:r>
              <a:rPr lang="en-US" dirty="0"/>
              <a:t> and </a:t>
            </a:r>
            <a:r>
              <a:rPr lang="en-US" dirty="0" smtClean="0"/>
              <a:t>inquiry. </a:t>
            </a:r>
            <a:r>
              <a:rPr lang="en-US" b="1" dirty="0" smtClean="0"/>
              <a:t>(question everything)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Original: p. 482; With Sources: p. 742)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Thinkers You </a:t>
            </a:r>
            <a:r>
              <a:rPr lang="en-US" dirty="0"/>
              <a:t>S</a:t>
            </a:r>
            <a:r>
              <a:rPr lang="en-US" dirty="0" smtClean="0"/>
              <a:t>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Locke </a:t>
            </a:r>
            <a:r>
              <a:rPr lang="en-US" dirty="0" smtClean="0"/>
              <a:t>– </a:t>
            </a:r>
            <a:r>
              <a:rPr lang="en-US" b="1" i="1" dirty="0" smtClean="0"/>
              <a:t>Two Treatises on Government 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have the right to rule themselves</a:t>
            </a:r>
          </a:p>
          <a:p>
            <a:r>
              <a:rPr lang="en-US" b="1" dirty="0" smtClean="0"/>
              <a:t>Adam Smith </a:t>
            </a:r>
            <a:r>
              <a:rPr lang="en-US" dirty="0" smtClean="0"/>
              <a:t>– </a:t>
            </a:r>
            <a:r>
              <a:rPr lang="en-US" b="1" i="1" dirty="0" smtClean="0"/>
              <a:t>Wealth of Nations </a:t>
            </a:r>
          </a:p>
          <a:p>
            <a:pPr lvl="1"/>
            <a:r>
              <a:rPr lang="en-US" dirty="0" smtClean="0"/>
              <a:t>Modern capitalist economy would be favorable for all </a:t>
            </a:r>
          </a:p>
          <a:p>
            <a:r>
              <a:rPr lang="en-US" b="1" dirty="0" smtClean="0"/>
              <a:t>Voltaire – </a:t>
            </a:r>
            <a:r>
              <a:rPr lang="en-US" b="1" i="1" dirty="0" smtClean="0"/>
              <a:t>Treatise on Toleration </a:t>
            </a:r>
          </a:p>
          <a:p>
            <a:pPr lvl="1"/>
            <a:r>
              <a:rPr lang="en-US" dirty="0" smtClean="0"/>
              <a:t>Outwardly challenged the authority of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Voltaire throws shade: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little globe, nothing more than a point, rolls in space </a:t>
            </a:r>
            <a:r>
              <a:rPr lang="en-US" dirty="0" smtClean="0"/>
              <a:t>like so </a:t>
            </a:r>
            <a:r>
              <a:rPr lang="en-US" dirty="0"/>
              <a:t>many other </a:t>
            </a:r>
            <a:r>
              <a:rPr lang="en-US" dirty="0" err="1"/>
              <a:t>globes;we</a:t>
            </a:r>
            <a:r>
              <a:rPr lang="en-US" dirty="0"/>
              <a:t> are lost in its immensity. Man, </a:t>
            </a:r>
            <a:r>
              <a:rPr lang="en-US" dirty="0" smtClean="0"/>
              <a:t>some five </a:t>
            </a:r>
            <a:r>
              <a:rPr lang="en-US" dirty="0"/>
              <a:t>feet tall, is surely a very small part of the universe. One </a:t>
            </a:r>
            <a:r>
              <a:rPr lang="en-US" dirty="0" smtClean="0"/>
              <a:t>of these </a:t>
            </a:r>
            <a:r>
              <a:rPr lang="en-US" dirty="0"/>
              <a:t>imperceptible beings says to some of his neighbors </a:t>
            </a:r>
            <a:r>
              <a:rPr lang="en-US" dirty="0" smtClean="0"/>
              <a:t>in Arabia </a:t>
            </a:r>
            <a:r>
              <a:rPr lang="en-US" dirty="0"/>
              <a:t>or </a:t>
            </a:r>
            <a:r>
              <a:rPr lang="en-US" dirty="0" smtClean="0"/>
              <a:t>Africa : “</a:t>
            </a:r>
            <a:r>
              <a:rPr lang="en-US" dirty="0"/>
              <a:t>Listen to me, for the God of all these </a:t>
            </a:r>
            <a:r>
              <a:rPr lang="en-US" dirty="0" smtClean="0"/>
              <a:t>worlds has </a:t>
            </a:r>
            <a:r>
              <a:rPr lang="en-US" dirty="0"/>
              <a:t>enlightened me; there are nine hundred million little </a:t>
            </a:r>
            <a:r>
              <a:rPr lang="en-US" dirty="0" smtClean="0"/>
              <a:t>ants like </a:t>
            </a:r>
            <a:r>
              <a:rPr lang="en-US" dirty="0"/>
              <a:t>us on the earth, but only my anthill is beloved of God; </a:t>
            </a:r>
            <a:r>
              <a:rPr lang="en-US" dirty="0" smtClean="0"/>
              <a:t>He will </a:t>
            </a:r>
            <a:r>
              <a:rPr lang="en-US" dirty="0"/>
              <a:t>hold all others in horror through all eternity; only </a:t>
            </a:r>
            <a:r>
              <a:rPr lang="en-US" dirty="0" smtClean="0"/>
              <a:t>mine will </a:t>
            </a:r>
            <a:r>
              <a:rPr lang="en-US" dirty="0"/>
              <a:t>be blessed, the others will be eternally wretched.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views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Deism</a:t>
            </a:r>
            <a:r>
              <a:rPr lang="en-US" dirty="0" smtClean="0"/>
              <a:t> – God is a watchmaker. Created the universe and walked away. Doesn’t watch over us. </a:t>
            </a:r>
          </a:p>
          <a:p>
            <a:r>
              <a:rPr lang="en-US" b="1" dirty="0" err="1" smtClean="0"/>
              <a:t>Panthesim</a:t>
            </a:r>
            <a:r>
              <a:rPr lang="en-US" dirty="0" smtClean="0"/>
              <a:t> – God and nature are the same. God can be proven by science.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were some of the issues in the Church, of which people were critical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luxurious life of the </a:t>
            </a:r>
            <a:r>
              <a:rPr lang="en-US" dirty="0" smtClean="0"/>
              <a:t>popes</a:t>
            </a:r>
          </a:p>
          <a:p>
            <a:pPr lvl="0"/>
            <a:r>
              <a:rPr lang="en-US" dirty="0" smtClean="0"/>
              <a:t>Popes and clergy viewed as holy</a:t>
            </a:r>
          </a:p>
          <a:p>
            <a:pPr lvl="0"/>
            <a:r>
              <a:rPr lang="en-US" dirty="0" smtClean="0"/>
              <a:t>Jesus probably </a:t>
            </a:r>
            <a:r>
              <a:rPr lang="en-US" dirty="0" err="1" smtClean="0"/>
              <a:t>wouldn</a:t>
            </a:r>
            <a:r>
              <a:rPr lang="uk-UA" dirty="0" smtClean="0"/>
              <a:t>’</a:t>
            </a:r>
            <a:r>
              <a:rPr lang="en-US" dirty="0" smtClean="0"/>
              <a:t>t like the </a:t>
            </a:r>
            <a:r>
              <a:rPr lang="en-US" b="1" dirty="0" smtClean="0"/>
              <a:t>Crusades</a:t>
            </a:r>
            <a:endParaRPr lang="en-US" b="1" dirty="0"/>
          </a:p>
          <a:p>
            <a:pPr lvl="0"/>
            <a:r>
              <a:rPr lang="en-US" b="1" dirty="0"/>
              <a:t>corruption and immorality </a:t>
            </a:r>
            <a:r>
              <a:rPr lang="en-US" dirty="0"/>
              <a:t>of some of the </a:t>
            </a:r>
            <a:r>
              <a:rPr lang="en-US" dirty="0" smtClean="0"/>
              <a:t>clergy</a:t>
            </a:r>
          </a:p>
          <a:p>
            <a:pPr lvl="0"/>
            <a:r>
              <a:rPr lang="en-US" dirty="0" smtClean="0"/>
              <a:t>Bible not in the </a:t>
            </a:r>
            <a:r>
              <a:rPr lang="en-US" b="1" dirty="0" smtClean="0"/>
              <a:t>vernacular </a:t>
            </a:r>
            <a:r>
              <a:rPr lang="en-US" dirty="0" smtClean="0"/>
              <a:t>(language of the people) </a:t>
            </a:r>
          </a:p>
          <a:p>
            <a:pPr lvl="1"/>
            <a:r>
              <a:rPr lang="en-US" dirty="0" smtClean="0"/>
              <a:t>Regular people </a:t>
            </a:r>
            <a:r>
              <a:rPr lang="en-US" dirty="0" err="1" smtClean="0"/>
              <a:t>couldn</a:t>
            </a:r>
            <a:r>
              <a:rPr lang="uk-UA" dirty="0" smtClean="0"/>
              <a:t>’</a:t>
            </a:r>
            <a:r>
              <a:rPr lang="en-US" dirty="0" smtClean="0"/>
              <a:t>t read the Bible b/c it was in Latin </a:t>
            </a:r>
            <a:endParaRPr lang="en-US" dirty="0"/>
          </a:p>
          <a:p>
            <a:pPr lvl="0"/>
            <a:r>
              <a:rPr lang="en-US" dirty="0"/>
              <a:t>the Church’s selling of </a:t>
            </a:r>
            <a:r>
              <a:rPr lang="en-US" b="1" dirty="0"/>
              <a:t>indulgences </a:t>
            </a:r>
            <a:endParaRPr lang="en-US" b="1" dirty="0" smtClean="0"/>
          </a:p>
          <a:p>
            <a:pPr lvl="1"/>
            <a:r>
              <a:rPr lang="en-US" dirty="0" smtClean="0"/>
              <a:t>Get out of purgatory cards</a:t>
            </a:r>
            <a:endParaRPr lang="en-US" dirty="0"/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463; With Sources: p. 723)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what ways did Luther’s understanding of his relationship with God challenge the Church’s authority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He believed that salvation came through </a:t>
            </a:r>
            <a:r>
              <a:rPr lang="en-US" b="1" dirty="0"/>
              <a:t>faith alone. </a:t>
            </a:r>
            <a:endParaRPr lang="en-US" b="1" dirty="0" smtClean="0"/>
          </a:p>
          <a:p>
            <a:pPr lvl="0"/>
            <a:r>
              <a:rPr lang="en-US" dirty="0" smtClean="0"/>
              <a:t>In </a:t>
            </a:r>
            <a:r>
              <a:rPr lang="en-US" dirty="0"/>
              <a:t>general, the source of authority was not the teachings of the Church, but the Bible </a:t>
            </a:r>
            <a:r>
              <a:rPr lang="en-US" dirty="0" smtClean="0"/>
              <a:t>alone</a:t>
            </a:r>
            <a:r>
              <a:rPr lang="en-US" dirty="0"/>
              <a:t>.</a:t>
            </a:r>
            <a:endParaRPr lang="en-US" dirty="0" smtClean="0"/>
          </a:p>
          <a:p>
            <a:pPr lvl="0"/>
            <a:r>
              <a:rPr lang="en-US" dirty="0" smtClean="0"/>
              <a:t>All </a:t>
            </a:r>
            <a:r>
              <a:rPr lang="en-US" dirty="0"/>
              <a:t>of this called into question the </a:t>
            </a:r>
            <a:r>
              <a:rPr lang="en-US" b="1" dirty="0"/>
              <a:t>special position of the clerical hierarchy and the pope</a:t>
            </a:r>
            <a:r>
              <a:rPr lang="en-US" dirty="0"/>
              <a:t> in particular. </a:t>
            </a:r>
            <a:endParaRPr lang="en-US" dirty="0" smtClean="0"/>
          </a:p>
          <a:p>
            <a:pPr lvl="0"/>
            <a:r>
              <a:rPr lang="en-US" dirty="0" smtClean="0"/>
              <a:t>We </a:t>
            </a:r>
            <a:r>
              <a:rPr lang="en-US" b="1" dirty="0" smtClean="0"/>
              <a:t>don’t need a middle-man </a:t>
            </a:r>
            <a:r>
              <a:rPr lang="en-US" dirty="0" smtClean="0"/>
              <a:t>(the Catholic Church) to get to God. </a:t>
            </a:r>
          </a:p>
          <a:p>
            <a:pPr lvl="0"/>
            <a:r>
              <a:rPr lang="en-US" b="1" dirty="0" smtClean="0"/>
              <a:t>Sacraments</a:t>
            </a:r>
            <a:r>
              <a:rPr lang="en-US" dirty="0" smtClean="0"/>
              <a:t> (rituals like communion) are just symbolic and not holy. </a:t>
            </a:r>
          </a:p>
          <a:p>
            <a:pPr lvl="0"/>
            <a:r>
              <a:rPr lang="en-US" dirty="0" smtClean="0"/>
              <a:t>(</a:t>
            </a:r>
            <a:r>
              <a:rPr lang="en-US" dirty="0"/>
              <a:t>Original: p. 463; With Sources: p. p. 723)</a:t>
            </a:r>
          </a:p>
        </p:txBody>
      </p:sp>
    </p:spTree>
    <p:extLst>
      <p:ext uri="{BB962C8B-B14F-4D97-AF65-F5344CB8AC3E}">
        <p14:creationId xmlns:p14="http://schemas.microsoft.com/office/powerpoint/2010/main" val="31559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Reformation?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Reformation teachings and </a:t>
            </a:r>
            <a:r>
              <a:rPr lang="en-US" b="1" dirty="0"/>
              <a:t>practices did not offer women a greater role in the church or society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Prots</a:t>
            </a:r>
            <a:r>
              <a:rPr lang="en-US" dirty="0" smtClean="0"/>
              <a:t> had less reverence for Mary and female saints.</a:t>
            </a:r>
          </a:p>
          <a:p>
            <a:pPr lvl="0"/>
            <a:r>
              <a:rPr lang="en-US" dirty="0" smtClean="0"/>
              <a:t>Protestant opposition to celibacy and monastic life </a:t>
            </a:r>
            <a:r>
              <a:rPr lang="en-US" b="1" dirty="0" smtClean="0"/>
              <a:t>closed the convents</a:t>
            </a:r>
            <a:r>
              <a:rPr lang="en-US" dirty="0" smtClean="0"/>
              <a:t>, which had offered some women an alternative to marriage.</a:t>
            </a:r>
          </a:p>
          <a:p>
            <a:pPr lvl="1"/>
            <a:r>
              <a:rPr lang="en-US" dirty="0" smtClean="0"/>
              <a:t>No more nuns</a:t>
            </a:r>
          </a:p>
          <a:p>
            <a:pPr lvl="1"/>
            <a:r>
              <a:rPr lang="en-US" dirty="0" smtClean="0"/>
              <a:t>Luther married an ex-nun because that’s what an ex-priest should do</a:t>
            </a:r>
          </a:p>
          <a:p>
            <a:pPr lvl="0"/>
            <a:r>
              <a:rPr lang="en-US" dirty="0" smtClean="0"/>
              <a:t>The reading of the Bible for oneself stimulated education and </a:t>
            </a:r>
            <a:r>
              <a:rPr lang="en-US" b="1" dirty="0" smtClean="0"/>
              <a:t>literacy for women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(Original: p. 463-465; With Sources: pp. 723-725)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Protestants = Printing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Johannes </a:t>
            </a:r>
            <a:r>
              <a:rPr lang="en-US" b="1" dirty="0" smtClean="0"/>
              <a:t>Gutenberg</a:t>
            </a:r>
            <a:r>
              <a:rPr lang="en-US" dirty="0" smtClean="0"/>
              <a:t> invented the moveable type printing press in Germany in the 1500s</a:t>
            </a:r>
          </a:p>
          <a:p>
            <a:pPr lvl="1"/>
            <a:r>
              <a:rPr lang="en-US" dirty="0" smtClean="0"/>
              <a:t>Bi Sheng did it in China 400 years earlier. Just </a:t>
            </a:r>
            <a:r>
              <a:rPr lang="en-US" dirty="0" err="1" smtClean="0"/>
              <a:t>sayin</a:t>
            </a:r>
            <a:r>
              <a:rPr lang="en-US" dirty="0" smtClean="0"/>
              <a:t>’</a:t>
            </a:r>
          </a:p>
          <a:p>
            <a:r>
              <a:rPr lang="en-US" b="1" dirty="0" smtClean="0"/>
              <a:t>Helped spread the 95 Theses </a:t>
            </a:r>
            <a:r>
              <a:rPr lang="en-US" dirty="0" smtClean="0"/>
              <a:t>around Europe quickly </a:t>
            </a:r>
          </a:p>
          <a:p>
            <a:r>
              <a:rPr lang="en-US" dirty="0" smtClean="0"/>
              <a:t>Luther translated the Bible into German and soon had it printed and spread around Europe</a:t>
            </a:r>
          </a:p>
          <a:p>
            <a:pPr lvl="1"/>
            <a:r>
              <a:rPr lang="en-US" dirty="0" smtClean="0"/>
              <a:t>Spread so much that it </a:t>
            </a:r>
            <a:r>
              <a:rPr lang="en-US" b="1" dirty="0" smtClean="0"/>
              <a:t>standardized the German language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10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7397</TotalTime>
  <Words>3315</Words>
  <Application>Microsoft Macintosh PowerPoint</Application>
  <PresentationFormat>On-screen Show (4:3)</PresentationFormat>
  <Paragraphs>303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Theme</vt:lpstr>
      <vt:lpstr>16.1 Reformation </vt:lpstr>
      <vt:lpstr>Intro</vt:lpstr>
      <vt:lpstr> How was Christianity divided internally? </vt:lpstr>
      <vt:lpstr>Externally, how would you describe Christianity to the rest of the world and why?</vt:lpstr>
      <vt:lpstr>What act launched the Protestant Reformation in 1517? </vt:lpstr>
      <vt:lpstr>What were some of the issues in the Church, of which people were critical?</vt:lpstr>
      <vt:lpstr>In what ways did Luther’s understanding of his relationship with God challenge the Church’s authority?</vt:lpstr>
      <vt:lpstr>Women in the Reformation?</vt:lpstr>
      <vt:lpstr>Protestants = Printing </vt:lpstr>
      <vt:lpstr>Protestant Churches </vt:lpstr>
      <vt:lpstr>To what extent did the Thirty Years’ War (1618-1648) have on French Society?</vt:lpstr>
      <vt:lpstr>Impact of the Thirty Years’ War on Europe</vt:lpstr>
      <vt:lpstr>The Catholic Reformation AKA The Counter Reformation </vt:lpstr>
      <vt:lpstr>Witch Hunts</vt:lpstr>
      <vt:lpstr>PowerPoint Presentation</vt:lpstr>
      <vt:lpstr>PowerPoint Presentation</vt:lpstr>
      <vt:lpstr>PowerPoint Presentation</vt:lpstr>
      <vt:lpstr>PowerPoint Presentation</vt:lpstr>
      <vt:lpstr>16.1 Quiz A </vt:lpstr>
      <vt:lpstr>16.1 Quiz B </vt:lpstr>
      <vt:lpstr>16.2 Christianity Outside of Europe </vt:lpstr>
      <vt:lpstr>Spread of Christianity beyond Europe </vt:lpstr>
      <vt:lpstr>How was European imperial expansion related to the spread of Christianity?</vt:lpstr>
      <vt:lpstr>Why Spain and Portugal were the best at spreading Christianity</vt:lpstr>
      <vt:lpstr>Christianity and Native Americans</vt:lpstr>
      <vt:lpstr>Syncretism in Mexico</vt:lpstr>
      <vt:lpstr>Christianity in China </vt:lpstr>
      <vt:lpstr>Why were missionary efforts to spread Christianity so much less successful in China than in Spanish America?</vt:lpstr>
      <vt:lpstr>How the government forced peasants into labor positions</vt:lpstr>
      <vt:lpstr>16.2 Quiz A </vt:lpstr>
      <vt:lpstr>16.2 Quiz B  </vt:lpstr>
      <vt:lpstr>16.3 Culture in Islam, China and India</vt:lpstr>
      <vt:lpstr>Africanized versions of Christianity emerged, such as Santeria and Vodou, in the New World.  From what were these syncretic religions derived and how did the Europeans perceive these practices?</vt:lpstr>
      <vt:lpstr>Where does Islam spread to in Unit 4 (1450-1750)?</vt:lpstr>
      <vt:lpstr>What accounts for the continued spread of Islam in the early modern era?</vt:lpstr>
      <vt:lpstr>What accounts for the emergence of reform or renewal movements within the Islamic world, especially in the mid-eighteenth century in Arabia?</vt:lpstr>
      <vt:lpstr>Buddhism continues to spread throughout east Asia </vt:lpstr>
      <vt:lpstr>Religious Challenges in China</vt:lpstr>
      <vt:lpstr>A new cultural change was especially appealing to women in India.  What did the bhakti movement and its practices provide for them?</vt:lpstr>
      <vt:lpstr>Fun Fact: Mirabai </vt:lpstr>
      <vt:lpstr>From what did Sikhism evolve?</vt:lpstr>
      <vt:lpstr>16.3 Quiz A </vt:lpstr>
      <vt:lpstr>16.3 Quiz B </vt:lpstr>
      <vt:lpstr>16.4 Scientific Revolution </vt:lpstr>
      <vt:lpstr>Who were the men that created the Scientific Revolution? </vt:lpstr>
      <vt:lpstr>What was the long-term significance of the Scientific Revolution and its applications to the affairs of human society?</vt:lpstr>
      <vt:lpstr>21.  Why did the Scientific Revolution occur in Europe rather than in China or the Islamic world? (Original: p. 478-479; With Sources: pp. 738-739)</vt:lpstr>
      <vt:lpstr>Islamic World:</vt:lpstr>
      <vt:lpstr>China: </vt:lpstr>
      <vt:lpstr>What was revolutionary about the Scientific Revolution?</vt:lpstr>
      <vt:lpstr>What was revolutionary about the Scientific Revolution?</vt:lpstr>
      <vt:lpstr>What did Enlightenment thinkers share?</vt:lpstr>
      <vt:lpstr>Enlightenment Thinkers You Should Know</vt:lpstr>
      <vt:lpstr>Voltaire throws shade:</vt:lpstr>
      <vt:lpstr>Religious views of the Enlightenment</vt:lpstr>
    </vt:vector>
  </TitlesOfParts>
  <Company>rockcastle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Herbie Brock</dc:creator>
  <cp:lastModifiedBy>Herbie Brock</cp:lastModifiedBy>
  <cp:revision>11</cp:revision>
  <cp:lastPrinted>2016-03-08T13:36:37Z</cp:lastPrinted>
  <dcterms:created xsi:type="dcterms:W3CDTF">2016-03-01T22:14:04Z</dcterms:created>
  <dcterms:modified xsi:type="dcterms:W3CDTF">2016-03-08T13:39:26Z</dcterms:modified>
</cp:coreProperties>
</file>