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0"/>
    <p:restoredTop sz="94599"/>
  </p:normalViewPr>
  <p:slideViewPr>
    <p:cSldViewPr snapToGrid="0" snapToObjects="1">
      <p:cViewPr varScale="1">
        <p:scale>
          <a:sx n="58" d="100"/>
          <a:sy n="58" d="100"/>
        </p:scale>
        <p:origin x="192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095D-3AD7-8C40-AA2F-CF37BCC4C643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8F46B-773A-A648-9981-008286F90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1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2A063-3340-9340-91DA-F3917F601755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626DC-443C-C844-AEBD-1884962F4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9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8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6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8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5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7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6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6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3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3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2E0A-D4BF-D64F-B73E-0B4E9C5C3259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FC846-81FF-254B-8D91-413B7FE7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1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10.1 Interest Groups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Edwards 328-336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2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Hyperpluralism’s</a:t>
            </a:r>
            <a:r>
              <a:rPr lang="en-US" dirty="0" smtClean="0"/>
              <a:t> View on Group Politics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choosing between X and Y, the </a:t>
            </a:r>
            <a:r>
              <a:rPr lang="en-US" dirty="0" err="1" smtClean="0"/>
              <a:t>gov</a:t>
            </a:r>
            <a:r>
              <a:rPr lang="en-US" dirty="0" smtClean="0"/>
              <a:t> will try to make everyone happy and either</a:t>
            </a:r>
          </a:p>
          <a:p>
            <a:pPr lvl="1"/>
            <a:r>
              <a:rPr lang="en-US" dirty="0" smtClean="0"/>
              <a:t>Make nobody happy</a:t>
            </a:r>
          </a:p>
          <a:p>
            <a:pPr lvl="1"/>
            <a:r>
              <a:rPr lang="en-US" dirty="0" smtClean="0"/>
              <a:t>Expand the scope of </a:t>
            </a:r>
            <a:r>
              <a:rPr lang="en-US" dirty="0" err="1" smtClean="0"/>
              <a:t>gov</a:t>
            </a:r>
            <a:r>
              <a:rPr lang="en-US" dirty="0" smtClean="0"/>
              <a:t> and increase </a:t>
            </a:r>
            <a:r>
              <a:rPr lang="en-US" dirty="0" err="1" smtClean="0"/>
              <a:t>gov</a:t>
            </a:r>
            <a:r>
              <a:rPr lang="en-US" dirty="0" smtClean="0"/>
              <a:t> spending </a:t>
            </a:r>
          </a:p>
          <a:p>
            <a:r>
              <a:rPr lang="en-US" dirty="0" smtClean="0"/>
              <a:t>Iron triangles stink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Major GOPO term!</a:t>
            </a:r>
          </a:p>
          <a:p>
            <a:r>
              <a:rPr lang="en-US" dirty="0" smtClean="0"/>
              <a:t>Iron because they can’t be broken</a:t>
            </a:r>
          </a:p>
          <a:p>
            <a:r>
              <a:rPr lang="en-US" dirty="0" smtClean="0"/>
              <a:t>Sometimes called ‘</a:t>
            </a:r>
            <a:r>
              <a:rPr lang="en-US" dirty="0" err="1" smtClean="0"/>
              <a:t>subgovernments</a:t>
            </a:r>
            <a:r>
              <a:rPr lang="en-US" dirty="0" smtClean="0"/>
              <a:t>’ because they can do what they want</a:t>
            </a:r>
          </a:p>
          <a:p>
            <a:r>
              <a:rPr lang="en-US" dirty="0" smtClean="0"/>
              <a:t>Consist of:</a:t>
            </a:r>
          </a:p>
          <a:p>
            <a:pPr lvl="1"/>
            <a:r>
              <a:rPr lang="en-US" dirty="0" smtClean="0"/>
              <a:t>An interest group interested in a policy (NEA Teachers’ Union)</a:t>
            </a:r>
          </a:p>
          <a:p>
            <a:pPr lvl="1"/>
            <a:r>
              <a:rPr lang="en-US" dirty="0" smtClean="0"/>
              <a:t>The executive agency that administers the policy (Department of Education)</a:t>
            </a:r>
          </a:p>
          <a:p>
            <a:pPr lvl="1"/>
            <a:r>
              <a:rPr lang="en-US" dirty="0" smtClean="0"/>
              <a:t>The congressional committee or subcommittee that handles the policy (House Education Committee)</a:t>
            </a:r>
          </a:p>
          <a:p>
            <a:r>
              <a:rPr lang="en-US" dirty="0" smtClean="0"/>
              <a:t>Ironically, the increased number of IGs has led to weaker iron triangles because they are competing against each other and splitting the attention of the legs/exec</a:t>
            </a:r>
          </a:p>
        </p:txBody>
      </p:sp>
    </p:spTree>
    <p:extLst>
      <p:ext uri="{BB962C8B-B14F-4D97-AF65-F5344CB8AC3E}">
        <p14:creationId xmlns:p14="http://schemas.microsoft.com/office/powerpoint/2010/main" val="21484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 of Iron Triangles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Environmentalist Iron Triangle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interest group interested in a policy </a:t>
            </a:r>
            <a:r>
              <a:rPr lang="en-US" dirty="0" smtClean="0"/>
              <a:t>(Greenpeace)</a:t>
            </a:r>
            <a:endParaRPr lang="en-US" dirty="0"/>
          </a:p>
          <a:p>
            <a:pPr lvl="1"/>
            <a:r>
              <a:rPr lang="en-US" dirty="0"/>
              <a:t>The executive agency that administers the policy </a:t>
            </a:r>
            <a:r>
              <a:rPr lang="en-US" dirty="0" smtClean="0"/>
              <a:t>(EPA)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congressional committee or subcommittee that handles the policy (House Subcommittee </a:t>
            </a:r>
            <a:r>
              <a:rPr lang="en-US" dirty="0" smtClean="0"/>
              <a:t>on Environment and Economy)</a:t>
            </a:r>
          </a:p>
          <a:p>
            <a:r>
              <a:rPr lang="en-US" dirty="0" smtClean="0"/>
              <a:t>Veterans </a:t>
            </a:r>
            <a:r>
              <a:rPr lang="en-US" dirty="0"/>
              <a:t>Iron Triangle </a:t>
            </a:r>
          </a:p>
          <a:p>
            <a:pPr lvl="1"/>
            <a:r>
              <a:rPr lang="en-US" dirty="0"/>
              <a:t>An interest group interested in a policy </a:t>
            </a:r>
            <a:r>
              <a:rPr lang="en-US" dirty="0" smtClean="0"/>
              <a:t>(American Legion/VFW)</a:t>
            </a:r>
            <a:endParaRPr lang="en-US" dirty="0"/>
          </a:p>
          <a:p>
            <a:pPr lvl="1"/>
            <a:r>
              <a:rPr lang="en-US" dirty="0"/>
              <a:t>The executive agency that administers the policy </a:t>
            </a:r>
            <a:r>
              <a:rPr lang="en-US" dirty="0" smtClean="0"/>
              <a:t>(Department of Veterans’ Affairs)</a:t>
            </a:r>
            <a:endParaRPr lang="en-US" dirty="0"/>
          </a:p>
          <a:p>
            <a:pPr lvl="1"/>
            <a:r>
              <a:rPr lang="en-US" dirty="0"/>
              <a:t>The congressional committee or subcommittee that handles the policy (House Subcommittee </a:t>
            </a:r>
            <a:r>
              <a:rPr lang="en-US" dirty="0" smtClean="0"/>
              <a:t>on Veterans’ Affairs )</a:t>
            </a:r>
            <a:endParaRPr lang="en-US" dirty="0"/>
          </a:p>
          <a:p>
            <a:r>
              <a:rPr lang="en-US" dirty="0" smtClean="0"/>
              <a:t>Energy </a:t>
            </a:r>
            <a:r>
              <a:rPr lang="en-US" dirty="0"/>
              <a:t>Iron Triangle </a:t>
            </a:r>
          </a:p>
          <a:p>
            <a:pPr lvl="1"/>
            <a:r>
              <a:rPr lang="en-US" dirty="0"/>
              <a:t>An interest group interested in a policy </a:t>
            </a:r>
            <a:r>
              <a:rPr lang="en-US" dirty="0" smtClean="0"/>
              <a:t>(Kentuckians for Coal Energy)</a:t>
            </a:r>
            <a:endParaRPr lang="en-US" dirty="0"/>
          </a:p>
          <a:p>
            <a:pPr lvl="1"/>
            <a:r>
              <a:rPr lang="en-US" dirty="0"/>
              <a:t>The executive agency that administers the policy </a:t>
            </a:r>
            <a:r>
              <a:rPr lang="en-US" dirty="0" smtClean="0"/>
              <a:t>(Department of Energy)</a:t>
            </a:r>
            <a:endParaRPr lang="en-US" dirty="0"/>
          </a:p>
          <a:p>
            <a:pPr lvl="1"/>
            <a:r>
              <a:rPr lang="en-US" dirty="0"/>
              <a:t>The congressional committee or subcommittee that handles the policy (House Subcommittee on </a:t>
            </a:r>
            <a:r>
              <a:rPr lang="en-US" dirty="0" smtClean="0"/>
              <a:t>Energy)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91687"/>
            <a:ext cx="86868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6552" y="1147268"/>
            <a:ext cx="9868274" cy="382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10.2 IG Success and Lobbying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Edwards 336-343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3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Often, smaller groups are more effective than larger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stronger than consumers, doctors stronger that patients</a:t>
            </a:r>
          </a:p>
          <a:p>
            <a:r>
              <a:rPr lang="en-US" dirty="0" smtClean="0"/>
              <a:t>Why? Small groups can organize more effectively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Group v. Actual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GOPO TOPIC</a:t>
            </a:r>
          </a:p>
          <a:p>
            <a:r>
              <a:rPr lang="en-US" dirty="0" smtClean="0"/>
              <a:t>Potential group is all the people who might be in a group</a:t>
            </a:r>
          </a:p>
          <a:p>
            <a:pPr lvl="1"/>
            <a:r>
              <a:rPr lang="en-US" dirty="0" smtClean="0"/>
              <a:t>All the teachers in America</a:t>
            </a:r>
          </a:p>
          <a:p>
            <a:r>
              <a:rPr lang="en-US" dirty="0" smtClean="0"/>
              <a:t>Actual group is all the members who choose to join the group</a:t>
            </a:r>
          </a:p>
          <a:p>
            <a:pPr lvl="1"/>
            <a:r>
              <a:rPr lang="en-US" dirty="0" smtClean="0"/>
              <a:t>National Education Association (Teachers’ union)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9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Free-Rider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Collective good – something that benefits all members of the potential group and the actual group</a:t>
            </a:r>
          </a:p>
          <a:p>
            <a:pPr lvl="1"/>
            <a:r>
              <a:rPr lang="en-US" dirty="0" smtClean="0"/>
              <a:t>Minimum wage increase</a:t>
            </a:r>
          </a:p>
          <a:p>
            <a:r>
              <a:rPr lang="en-US" dirty="0" smtClean="0"/>
              <a:t>Free-rider problem – why join a group when you can get the benefits without bothering to join?</a:t>
            </a:r>
          </a:p>
          <a:p>
            <a:pPr lvl="1"/>
            <a:r>
              <a:rPr lang="en-US" dirty="0" smtClean="0"/>
              <a:t>The bigger the group, the more free-riders</a:t>
            </a:r>
          </a:p>
          <a:p>
            <a:pPr lvl="1"/>
            <a:r>
              <a:rPr lang="en-US" dirty="0" smtClean="0"/>
              <a:t>The smaller the group, the more everyone works for the common good</a:t>
            </a:r>
          </a:p>
          <a:p>
            <a:pPr lvl="2"/>
            <a:r>
              <a:rPr lang="en-US" dirty="0" smtClean="0"/>
              <a:t>Therefore, small groups are more effective </a:t>
            </a:r>
          </a:p>
          <a:p>
            <a:r>
              <a:rPr lang="en-US" dirty="0" smtClean="0"/>
              <a:t>THE GOPO EXAM LOVES FREE-RIDERS!</a:t>
            </a:r>
          </a:p>
          <a:p>
            <a:r>
              <a:rPr lang="en-US" dirty="0" smtClean="0"/>
              <a:t>Selective benefits – benefits you only get by being a member </a:t>
            </a:r>
          </a:p>
          <a:p>
            <a:pPr lvl="1"/>
            <a:r>
              <a:rPr lang="en-US" dirty="0" smtClean="0"/>
              <a:t>Discounts, insurance (Farm Bureau) </a:t>
            </a:r>
          </a:p>
          <a:p>
            <a:pPr lvl="1"/>
            <a:r>
              <a:rPr lang="en-US" dirty="0" smtClean="0"/>
              <a:t>A way to fight the free-rider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0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Level of </a:t>
            </a:r>
            <a:r>
              <a:rPr lang="en-US" b="1" dirty="0" smtClean="0"/>
              <a:t>Intensity</a:t>
            </a:r>
            <a:r>
              <a:rPr lang="en-US" dirty="0" smtClean="0"/>
              <a:t> makes IGs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more passionate a group is about an issue, the more likely the </a:t>
            </a:r>
            <a:r>
              <a:rPr lang="en-US" dirty="0" err="1" smtClean="0"/>
              <a:t>gov</a:t>
            </a:r>
            <a:r>
              <a:rPr lang="en-US" dirty="0" smtClean="0"/>
              <a:t> will support it</a:t>
            </a:r>
          </a:p>
          <a:p>
            <a:r>
              <a:rPr lang="en-US" dirty="0" smtClean="0"/>
              <a:t>People opposed to policy change are usually more passionate </a:t>
            </a:r>
          </a:p>
          <a:p>
            <a:pPr lvl="1"/>
            <a:r>
              <a:rPr lang="en-US" dirty="0" smtClean="0"/>
              <a:t>Status quo is maintained </a:t>
            </a:r>
          </a:p>
          <a:p>
            <a:r>
              <a:rPr lang="en-US" b="1" dirty="0" smtClean="0"/>
              <a:t>Single Issue Groups </a:t>
            </a:r>
            <a:r>
              <a:rPr lang="en-US" dirty="0" smtClean="0"/>
              <a:t>– focused on one issue and stubborn</a:t>
            </a:r>
          </a:p>
          <a:p>
            <a:pPr lvl="1"/>
            <a:r>
              <a:rPr lang="en-US" dirty="0" smtClean="0"/>
              <a:t>Anti-Vietnam movement might have been the first one</a:t>
            </a:r>
          </a:p>
          <a:p>
            <a:pPr lvl="1"/>
            <a:r>
              <a:rPr lang="en-US" dirty="0" smtClean="0"/>
              <a:t>Pro-choice (pro abortion) and pro-life (anti abortion) groups are the best examples</a:t>
            </a:r>
          </a:p>
          <a:p>
            <a:r>
              <a:rPr lang="en-US" dirty="0" smtClean="0"/>
              <a:t>Virginia 21 Coalition – college tuition single-interest 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6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 Stop the Sugar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One penny per ounce tax on soda</a:t>
            </a:r>
          </a:p>
          <a:p>
            <a:pPr lvl="1"/>
            <a:r>
              <a:rPr lang="en-US" dirty="0" smtClean="0"/>
              <a:t>First came the American Beverage Association interest group</a:t>
            </a:r>
          </a:p>
          <a:p>
            <a:pPr lvl="2"/>
            <a:r>
              <a:rPr lang="en-US" dirty="0" smtClean="0"/>
              <a:t>Went from spending $700,000 to $18.9 million</a:t>
            </a:r>
          </a:p>
          <a:p>
            <a:pPr lvl="1"/>
            <a:r>
              <a:rPr lang="en-US" dirty="0" smtClean="0"/>
              <a:t>Coke and Pepsi</a:t>
            </a:r>
          </a:p>
          <a:p>
            <a:pPr lvl="1"/>
            <a:r>
              <a:rPr lang="en-US" dirty="0" smtClean="0"/>
              <a:t>Milk </a:t>
            </a:r>
          </a:p>
          <a:p>
            <a:pPr lvl="1"/>
            <a:r>
              <a:rPr lang="en-US" dirty="0" smtClean="0"/>
              <a:t>Latinos against unfair taxes</a:t>
            </a:r>
          </a:p>
          <a:p>
            <a:r>
              <a:rPr lang="en-US" dirty="0" smtClean="0"/>
              <a:t>Elitism says: big corporations got their ways</a:t>
            </a:r>
          </a:p>
          <a:p>
            <a:r>
              <a:rPr lang="en-US" dirty="0" smtClean="0"/>
              <a:t>Pluralism says: citizen groups had their voices heard</a:t>
            </a:r>
          </a:p>
          <a:p>
            <a:r>
              <a:rPr lang="en-US" dirty="0" smtClean="0"/>
              <a:t>Hyperpluralism says: the status quo was maintained (nothing changed)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Financial Resources </a:t>
            </a:r>
            <a:r>
              <a:rPr lang="en-US" dirty="0" smtClean="0"/>
              <a:t>makes IGs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Big donations can get your IG a meeting, a phone call or a vote from a </a:t>
            </a:r>
            <a:r>
              <a:rPr lang="en-US" dirty="0" err="1" smtClean="0"/>
              <a:t>gov</a:t>
            </a:r>
            <a:r>
              <a:rPr lang="en-US" dirty="0" smtClean="0"/>
              <a:t> official</a:t>
            </a:r>
          </a:p>
          <a:p>
            <a:pPr lvl="1"/>
            <a:r>
              <a:rPr lang="en-US" dirty="0" smtClean="0"/>
              <a:t>Bob Dole: no “Poor People’s Coalition”</a:t>
            </a:r>
          </a:p>
          <a:p>
            <a:pPr lvl="1"/>
            <a:r>
              <a:rPr lang="en-US" dirty="0" smtClean="0"/>
              <a:t>Wall Street </a:t>
            </a:r>
            <a:r>
              <a:rPr lang="en-US" dirty="0" err="1" smtClean="0"/>
              <a:t>Jerkface</a:t>
            </a:r>
            <a:r>
              <a:rPr lang="en-US" dirty="0" smtClean="0"/>
              <a:t>: “I hope my money helped me get easier regulations in my business”</a:t>
            </a:r>
          </a:p>
          <a:p>
            <a:r>
              <a:rPr lang="en-US" dirty="0" smtClean="0"/>
              <a:t>Money is not always what ‘buys’ policy. Why?</a:t>
            </a:r>
          </a:p>
          <a:p>
            <a:pPr lvl="1"/>
            <a:r>
              <a:rPr lang="en-US" dirty="0" smtClean="0"/>
              <a:t>So many IGs, that its one rich IG against another</a:t>
            </a:r>
          </a:p>
          <a:p>
            <a:pPr lvl="2"/>
            <a:r>
              <a:rPr lang="en-US" dirty="0" smtClean="0"/>
              <a:t>Especially one big one against another big one </a:t>
            </a:r>
          </a:p>
          <a:p>
            <a:pPr lvl="1"/>
            <a:r>
              <a:rPr lang="en-US" dirty="0" smtClean="0"/>
              <a:t>Poor groups can align with rich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6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Groups Try to Shape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Lobbying – talking to 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  <a:r>
              <a:rPr lang="en-US" dirty="0" err="1" smtClean="0"/>
              <a:t>ppl</a:t>
            </a:r>
            <a:endParaRPr lang="en-US" dirty="0" smtClean="0"/>
          </a:p>
          <a:p>
            <a:r>
              <a:rPr lang="en-US" dirty="0" smtClean="0"/>
              <a:t>Electioneering – helping candidates win elections </a:t>
            </a:r>
          </a:p>
          <a:p>
            <a:r>
              <a:rPr lang="en-US" dirty="0" smtClean="0"/>
              <a:t>Litigation – lawsuits</a:t>
            </a:r>
          </a:p>
          <a:p>
            <a:r>
              <a:rPr lang="en-US" dirty="0" smtClean="0"/>
              <a:t>Appealing to the public – talking to citizens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4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Lobbying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Comes from </a:t>
            </a:r>
            <a:r>
              <a:rPr lang="en-US" dirty="0" err="1" smtClean="0"/>
              <a:t>ppl</a:t>
            </a:r>
            <a:r>
              <a:rPr lang="en-US" dirty="0" smtClean="0"/>
              <a:t> waiting in the lobby of the boarding house of early congresspersons to meet with them</a:t>
            </a:r>
          </a:p>
          <a:p>
            <a:r>
              <a:rPr lang="en-US" dirty="0" smtClean="0"/>
              <a:t>Lobbying – persuading politicians for someone else</a:t>
            </a:r>
          </a:p>
          <a:p>
            <a:pPr lvl="1"/>
            <a:r>
              <a:rPr lang="en-US" dirty="0" smtClean="0"/>
              <a:t>Not for yourself </a:t>
            </a:r>
          </a:p>
          <a:p>
            <a:r>
              <a:rPr lang="en-US" dirty="0" smtClean="0"/>
              <a:t>Often former legislators 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full time (usually for rich groups) </a:t>
            </a:r>
          </a:p>
          <a:p>
            <a:pPr lvl="2"/>
            <a:r>
              <a:rPr lang="en-US" dirty="0" smtClean="0"/>
              <a:t>“Vice President for Government Relations”</a:t>
            </a:r>
          </a:p>
          <a:p>
            <a:pPr lvl="1"/>
            <a:r>
              <a:rPr lang="en-US" dirty="0" smtClean="0"/>
              <a:t>Part time (usually for less rich groups)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 Ways Lobbyists can Help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 as an expert on a matter for a congressperson (most important way)</a:t>
            </a:r>
          </a:p>
          <a:p>
            <a:pPr lvl="1"/>
            <a:r>
              <a:rPr lang="en-US" dirty="0" smtClean="0"/>
              <a:t>Share info to them to help them draft bills, ask questions, help their constituents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congresspersons get legislation through the house by sharing political strategies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the congressperson get reelected </a:t>
            </a:r>
          </a:p>
          <a:p>
            <a:pPr marL="914400" lvl="1" indent="-514350"/>
            <a:r>
              <a:rPr lang="en-US" dirty="0" smtClean="0"/>
              <a:t>Can get their members to vote for the congressperson. </a:t>
            </a:r>
          </a:p>
          <a:p>
            <a:pPr marL="914400" lvl="1" indent="-514350"/>
            <a:r>
              <a:rPr lang="en-US" dirty="0" smtClean="0"/>
              <a:t>Another reason to help the lobbyist. </a:t>
            </a:r>
          </a:p>
          <a:p>
            <a:pPr marL="514350" indent="-514350"/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515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70" y="1"/>
            <a:ext cx="8385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1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$10 for turning the screw, $990 for knowing which screw to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Lobbyists are paid so well because they know the rope in DC and have relationships with DC insiders</a:t>
            </a:r>
          </a:p>
          <a:p>
            <a:r>
              <a:rPr lang="en-US" dirty="0" smtClean="0"/>
              <a:t>Spend a lot of time preparing information that they will share with congresspersons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8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lobbying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Yes. Next slide. </a:t>
            </a:r>
          </a:p>
          <a:p>
            <a:r>
              <a:rPr lang="en-US" dirty="0" smtClean="0"/>
              <a:t>NRA has such a large membership and tons of ‘</a:t>
            </a:r>
            <a:r>
              <a:rPr lang="en-US" dirty="0" smtClean="0">
                <a:solidFill>
                  <a:srgbClr val="008000"/>
                </a:solidFill>
              </a:rPr>
              <a:t>cabbage</a:t>
            </a:r>
            <a:r>
              <a:rPr lang="en-US" dirty="0" smtClean="0"/>
              <a:t>’, so they keep gun control off most policymakers’ desks</a:t>
            </a:r>
          </a:p>
          <a:p>
            <a:pPr lvl="1"/>
            <a:r>
              <a:rPr lang="en-US" dirty="0" smtClean="0"/>
              <a:t>Even many democrats</a:t>
            </a:r>
          </a:p>
          <a:p>
            <a:r>
              <a:rPr lang="en-US" dirty="0" smtClean="0"/>
              <a:t>Health insurance lobbyists kept </a:t>
            </a:r>
            <a:r>
              <a:rPr lang="en-US" dirty="0" err="1" smtClean="0"/>
              <a:t>Obamacare</a:t>
            </a:r>
            <a:r>
              <a:rPr lang="en-US" dirty="0" smtClean="0"/>
              <a:t> from being what Obama wanted it to be (free healthcare for everyone paid for by the government”</a:t>
            </a:r>
          </a:p>
          <a:p>
            <a:r>
              <a:rPr lang="en-US" dirty="0" smtClean="0"/>
              <a:t>Lobbying is like campaigning </a:t>
            </a:r>
          </a:p>
          <a:p>
            <a:pPr lvl="1"/>
            <a:r>
              <a:rPr lang="en-US" dirty="0" smtClean="0"/>
              <a:t>It </a:t>
            </a:r>
            <a:r>
              <a:rPr lang="en-US" dirty="0" err="1" smtClean="0"/>
              <a:t>doesn</a:t>
            </a:r>
            <a:r>
              <a:rPr lang="uk-UA" dirty="0" smtClean="0"/>
              <a:t>’</a:t>
            </a:r>
            <a:r>
              <a:rPr lang="en-US" dirty="0" smtClean="0"/>
              <a:t>t change a lot of people’s minds, but it does activate and reinforce people who agree with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9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10.3 Electioneering, Litigation, and Going Public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Edwards 343-347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3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Electioneering – helping candidates get elected</a:t>
            </a:r>
          </a:p>
          <a:p>
            <a:pPr lvl="1"/>
            <a:r>
              <a:rPr lang="en-US" dirty="0" smtClean="0"/>
              <a:t>By giving them money</a:t>
            </a:r>
          </a:p>
          <a:p>
            <a:pPr lvl="1"/>
            <a:r>
              <a:rPr lang="en-US" dirty="0" smtClean="0"/>
              <a:t>By getting group members to support them</a:t>
            </a:r>
          </a:p>
          <a:p>
            <a:r>
              <a:rPr lang="en-US" dirty="0" smtClean="0"/>
              <a:t>Biggest electioneering method by IGs: PACs</a:t>
            </a:r>
          </a:p>
          <a:p>
            <a:pPr lvl="1"/>
            <a:r>
              <a:rPr lang="en-US" dirty="0" smtClean="0"/>
              <a:t>Political Action Committees </a:t>
            </a:r>
          </a:p>
          <a:p>
            <a:pPr lvl="2"/>
            <a:r>
              <a:rPr lang="en-US" dirty="0" smtClean="0"/>
              <a:t>A fund donating DIRECTLY to a candidate on behalf of the IG</a:t>
            </a:r>
          </a:p>
          <a:p>
            <a:pPr lvl="1"/>
            <a:r>
              <a:rPr lang="en-US" dirty="0" smtClean="0"/>
              <a:t>Can donate up to $5000 to a candidate in the primaries and $5000 in the general election</a:t>
            </a:r>
          </a:p>
          <a:p>
            <a:pPr lvl="1"/>
            <a:r>
              <a:rPr lang="en-US" dirty="0" smtClean="0"/>
              <a:t>Money must be reported to the FEC</a:t>
            </a:r>
          </a:p>
        </p:txBody>
      </p:sp>
    </p:spTree>
    <p:extLst>
      <p:ext uri="{BB962C8B-B14F-4D97-AF65-F5344CB8AC3E}">
        <p14:creationId xmlns:p14="http://schemas.microsoft.com/office/powerpoint/2010/main" val="208507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PACs v. Super PACs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Donations made directly to candidates from an IG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Limit of $5000 per election and $15000 per year per party </a:t>
            </a:r>
          </a:p>
          <a:p>
            <a:r>
              <a:rPr lang="en-US" dirty="0" smtClean="0"/>
              <a:t>Regulated by the FEC</a:t>
            </a:r>
          </a:p>
          <a:p>
            <a:r>
              <a:rPr lang="en-US" dirty="0" smtClean="0"/>
              <a:t>Been around since the 1940s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Super PACs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Money spent on behalf of a candidate, but not given to her or him</a:t>
            </a:r>
          </a:p>
          <a:p>
            <a:pPr lvl="1"/>
            <a:r>
              <a:rPr lang="en-US" dirty="0" smtClean="0"/>
              <a:t>Like buying ads </a:t>
            </a:r>
          </a:p>
          <a:p>
            <a:r>
              <a:rPr lang="en-US" dirty="0" smtClean="0"/>
              <a:t>No limit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Regulated by the FEC (</a:t>
            </a:r>
            <a:r>
              <a:rPr lang="en-US" dirty="0" err="1" smtClean="0"/>
              <a:t>sorta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Been around since 2010 Citizens United v. FEC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3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IGs are a big part of 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testify in front of Congress</a:t>
            </a:r>
            <a:r>
              <a:rPr lang="en-US" dirty="0"/>
              <a:t> </a:t>
            </a:r>
            <a:r>
              <a:rPr lang="en-US" dirty="0" smtClean="0"/>
              <a:t>and SCOTUS</a:t>
            </a:r>
          </a:p>
          <a:p>
            <a:r>
              <a:rPr lang="en-US" dirty="0" smtClean="0"/>
              <a:t>They lobby congresspersons and members of executive departments </a:t>
            </a:r>
          </a:p>
          <a:p>
            <a:r>
              <a:rPr lang="en-US" dirty="0" smtClean="0"/>
              <a:t>They have huge headquarters in DC </a:t>
            </a:r>
          </a:p>
        </p:txBody>
      </p:sp>
    </p:spTree>
    <p:extLst>
      <p:ext uri="{BB962C8B-B14F-4D97-AF65-F5344CB8AC3E}">
        <p14:creationId xmlns:p14="http://schemas.microsoft.com/office/powerpoint/2010/main" val="34787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the House candidates got the majority of their ‘</a:t>
            </a:r>
            <a:r>
              <a:rPr lang="en-US" dirty="0" smtClean="0">
                <a:solidFill>
                  <a:srgbClr val="008000"/>
                </a:solidFill>
              </a:rPr>
              <a:t>cheddar</a:t>
            </a:r>
            <a:r>
              <a:rPr lang="en-US" dirty="0" smtClean="0"/>
              <a:t>’ from PACs</a:t>
            </a:r>
          </a:p>
          <a:p>
            <a:r>
              <a:rPr lang="en-US" dirty="0" smtClean="0"/>
              <a:t>They need it because the cost of campaigns is constantly rising </a:t>
            </a:r>
          </a:p>
          <a:p>
            <a:r>
              <a:rPr lang="en-US" dirty="0" smtClean="0"/>
              <a:t>Most PAC money goes to INCUMBENTS (those running for reelection)</a:t>
            </a:r>
          </a:p>
          <a:p>
            <a:pPr lvl="1"/>
            <a:r>
              <a:rPr lang="en-US" dirty="0" smtClean="0"/>
              <a:t>Maintains the </a:t>
            </a:r>
            <a:r>
              <a:rPr lang="en-US" dirty="0" err="1" smtClean="0"/>
              <a:t>frickin</a:t>
            </a:r>
            <a:r>
              <a:rPr lang="en-US" dirty="0" smtClean="0"/>
              <a:t>’ status quo</a:t>
            </a:r>
          </a:p>
          <a:p>
            <a:pPr lvl="1"/>
            <a:r>
              <a:rPr lang="en-US" dirty="0" smtClean="0"/>
              <a:t>Most incumbents will win, so they bet on winners </a:t>
            </a:r>
          </a:p>
        </p:txBody>
      </p:sp>
    </p:spTree>
    <p:extLst>
      <p:ext uri="{BB962C8B-B14F-4D97-AF65-F5344CB8AC3E}">
        <p14:creationId xmlns:p14="http://schemas.microsoft.com/office/powerpoint/2010/main" val="12037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Eliminate PACs?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They are corporate welfare</a:t>
            </a:r>
          </a:p>
          <a:p>
            <a:pPr lvl="1"/>
            <a:r>
              <a:rPr lang="en-US" dirty="0" smtClean="0"/>
              <a:t>The corporations are paying off the government</a:t>
            </a:r>
          </a:p>
          <a:p>
            <a:r>
              <a:rPr lang="en-US" dirty="0" smtClean="0"/>
              <a:t>The rich run the government</a:t>
            </a:r>
          </a:p>
          <a:p>
            <a:r>
              <a:rPr lang="en-US" dirty="0" smtClean="0"/>
              <a:t>Loggers got forests opened</a:t>
            </a:r>
          </a:p>
          <a:p>
            <a:r>
              <a:rPr lang="en-US" dirty="0" smtClean="0"/>
              <a:t>Mortgage brokers were let of the hook for the 2008 housing collapse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PACs don’t change the minds of politicians anyway</a:t>
            </a:r>
          </a:p>
          <a:p>
            <a:r>
              <a:rPr lang="en-US" dirty="0" smtClean="0"/>
              <a:t>They increase political participation and democracy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– Filing Lawsuits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IGs can sue the government (executive agencies) if they feel they have violated policy</a:t>
            </a:r>
          </a:p>
          <a:p>
            <a:pPr lvl="1"/>
            <a:r>
              <a:rPr lang="en-US" dirty="0" smtClean="0"/>
              <a:t>Keeps them on their toes </a:t>
            </a:r>
          </a:p>
          <a:p>
            <a:r>
              <a:rPr lang="en-US" dirty="0" smtClean="0"/>
              <a:t>IGs can sue businesses for violating policies</a:t>
            </a:r>
          </a:p>
          <a:p>
            <a:pPr lvl="1"/>
            <a:r>
              <a:rPr lang="en-US" dirty="0" smtClean="0"/>
              <a:t>Keeps them compliant</a:t>
            </a:r>
          </a:p>
          <a:p>
            <a:r>
              <a:rPr lang="en-US" dirty="0" smtClean="0"/>
              <a:t>Remember, most of the Civil Rights Act came first from lawsuits</a:t>
            </a:r>
          </a:p>
          <a:p>
            <a:pPr lvl="1"/>
            <a:r>
              <a:rPr lang="en-US" dirty="0" smtClean="0"/>
              <a:t>Brown v. Board, Heart of Atlanta Motel v. US </a:t>
            </a:r>
          </a:p>
          <a:p>
            <a:r>
              <a:rPr lang="en-US" dirty="0" smtClean="0"/>
              <a:t>Class action lawsuits – a bunch of </a:t>
            </a:r>
            <a:r>
              <a:rPr lang="en-US" dirty="0" err="1" smtClean="0"/>
              <a:t>ppl</a:t>
            </a:r>
            <a:r>
              <a:rPr lang="en-US" dirty="0" smtClean="0"/>
              <a:t> suing a company at one time in one big case </a:t>
            </a:r>
          </a:p>
          <a:p>
            <a:r>
              <a:rPr lang="en-US" dirty="0" smtClean="0"/>
              <a:t>Amicus </a:t>
            </a:r>
            <a:r>
              <a:rPr lang="en-US" dirty="0"/>
              <a:t>c</a:t>
            </a:r>
            <a:r>
              <a:rPr lang="en-US" dirty="0" smtClean="0"/>
              <a:t>uriae briefs – ‘friend of the court’</a:t>
            </a:r>
          </a:p>
          <a:p>
            <a:pPr lvl="1"/>
            <a:r>
              <a:rPr lang="en-US" dirty="0" smtClean="0"/>
              <a:t>When IGs give information to a court without even being in the case</a:t>
            </a:r>
          </a:p>
          <a:p>
            <a:pPr lvl="1"/>
            <a:r>
              <a:rPr lang="en-US" dirty="0" smtClean="0"/>
              <a:t>Styrofoam lobby ‘butting in’ on the hot coffee case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Public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IGs are really concerned with their public  image</a:t>
            </a:r>
          </a:p>
          <a:p>
            <a:pPr lvl="1"/>
            <a:r>
              <a:rPr lang="en-US" dirty="0" smtClean="0"/>
              <a:t>If they influence the </a:t>
            </a:r>
            <a:r>
              <a:rPr lang="en-US" dirty="0" err="1" smtClean="0"/>
              <a:t>ppl</a:t>
            </a:r>
            <a:r>
              <a:rPr lang="en-US" dirty="0" smtClean="0"/>
              <a:t>, they can then influence the 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Examples – TV networks telling you DirecTV is about to drop them and to call DirecTV</a:t>
            </a:r>
          </a:p>
          <a:p>
            <a:pPr lvl="1"/>
            <a:r>
              <a:rPr lang="en-US" dirty="0" smtClean="0"/>
              <a:t>AMA (doctors) buying ads against ‘socialized healthcare’</a:t>
            </a:r>
          </a:p>
          <a:p>
            <a:pPr lvl="1"/>
            <a:r>
              <a:rPr lang="en-US" dirty="0" smtClean="0"/>
              <a:t>Chevron paying CNN correspondents to make videos defending them on Youtube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5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10.4 Types of IGs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Edwards 347-354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– Filing Lawsuits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IGs can sue the government (executive agencies) if they feel they have violated policy</a:t>
            </a:r>
          </a:p>
          <a:p>
            <a:pPr lvl="1"/>
            <a:r>
              <a:rPr lang="en-US" dirty="0" smtClean="0"/>
              <a:t>Keeps them on their toes </a:t>
            </a:r>
          </a:p>
          <a:p>
            <a:r>
              <a:rPr lang="en-US" dirty="0" smtClean="0"/>
              <a:t>IGs can sue businesses for violating policies</a:t>
            </a:r>
          </a:p>
          <a:p>
            <a:pPr lvl="1"/>
            <a:r>
              <a:rPr lang="en-US" dirty="0" smtClean="0"/>
              <a:t>Keeps them compliant</a:t>
            </a:r>
          </a:p>
          <a:p>
            <a:r>
              <a:rPr lang="en-US" dirty="0" smtClean="0"/>
              <a:t>Remember, most of the Civil Rights Act came first from lawsuits</a:t>
            </a:r>
          </a:p>
          <a:p>
            <a:pPr lvl="1"/>
            <a:r>
              <a:rPr lang="en-US" dirty="0" smtClean="0"/>
              <a:t>Brown v. Board, Heart of Atlanta Motel v. US </a:t>
            </a:r>
          </a:p>
          <a:p>
            <a:r>
              <a:rPr lang="en-US" dirty="0" smtClean="0"/>
              <a:t>Class action lawsuits – a bunch of </a:t>
            </a:r>
            <a:r>
              <a:rPr lang="en-US" dirty="0" err="1" smtClean="0"/>
              <a:t>ppl</a:t>
            </a:r>
            <a:r>
              <a:rPr lang="en-US" dirty="0" smtClean="0"/>
              <a:t> suing a company at one time in one big case </a:t>
            </a:r>
          </a:p>
          <a:p>
            <a:r>
              <a:rPr lang="en-US" dirty="0" smtClean="0"/>
              <a:t>Amicus </a:t>
            </a:r>
            <a:r>
              <a:rPr lang="en-US" dirty="0"/>
              <a:t>c</a:t>
            </a:r>
            <a:r>
              <a:rPr lang="en-US" dirty="0" smtClean="0"/>
              <a:t>uriae briefs – ‘friend of the court’</a:t>
            </a:r>
          </a:p>
          <a:p>
            <a:pPr lvl="1"/>
            <a:r>
              <a:rPr lang="en-US" dirty="0" smtClean="0"/>
              <a:t>When IGs give information to a court without even being in the case</a:t>
            </a:r>
          </a:p>
          <a:p>
            <a:pPr lvl="1"/>
            <a:r>
              <a:rPr lang="en-US" dirty="0" smtClean="0"/>
              <a:t>Styrofoam lobby ‘butting in’ on the hot coffee case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5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Public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IGs are really concerned with their public  image</a:t>
            </a:r>
          </a:p>
          <a:p>
            <a:pPr lvl="1"/>
            <a:r>
              <a:rPr lang="en-US" dirty="0" smtClean="0"/>
              <a:t>If they influence the </a:t>
            </a:r>
            <a:r>
              <a:rPr lang="en-US" dirty="0" err="1" smtClean="0"/>
              <a:t>ppl</a:t>
            </a:r>
            <a:r>
              <a:rPr lang="en-US" dirty="0" smtClean="0"/>
              <a:t>, they can then influence the 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Examples – TV networks telling you DirecTV is about to drop them and to call DirecTV</a:t>
            </a:r>
          </a:p>
          <a:p>
            <a:pPr lvl="1"/>
            <a:r>
              <a:rPr lang="en-US" dirty="0" smtClean="0"/>
              <a:t>AMA (doctors) buying ads against ‘socialized healthcare’</a:t>
            </a:r>
          </a:p>
          <a:p>
            <a:pPr lvl="1"/>
            <a:r>
              <a:rPr lang="en-US" dirty="0" smtClean="0"/>
              <a:t>Chevron paying CNN correspondents to make videos defending them on Youtube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6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</a:p>
          <a:p>
            <a:r>
              <a:rPr lang="en-US" dirty="0" smtClean="0"/>
              <a:t>Environmental </a:t>
            </a:r>
          </a:p>
          <a:p>
            <a:r>
              <a:rPr lang="en-US" dirty="0" smtClean="0"/>
              <a:t>Equality</a:t>
            </a:r>
          </a:p>
          <a:p>
            <a:r>
              <a:rPr lang="en-US" dirty="0" smtClean="0"/>
              <a:t>Consumer/Other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IGs (Labor and Business)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IGs want to influence the </a:t>
            </a:r>
            <a:r>
              <a:rPr lang="en-US" dirty="0" err="1" smtClean="0"/>
              <a:t>gov</a:t>
            </a:r>
            <a:endParaRPr lang="en-US" dirty="0" smtClean="0"/>
          </a:p>
          <a:p>
            <a:pPr lvl="1"/>
            <a:r>
              <a:rPr lang="en-US" dirty="0" smtClean="0"/>
              <a:t>Tax breaks (</a:t>
            </a:r>
            <a:r>
              <a:rPr lang="en-US" dirty="0" err="1" smtClean="0"/>
              <a:t>gov</a:t>
            </a:r>
            <a:r>
              <a:rPr lang="en-US" dirty="0" smtClean="0"/>
              <a:t> writes tax code)</a:t>
            </a:r>
          </a:p>
          <a:p>
            <a:pPr lvl="1"/>
            <a:r>
              <a:rPr lang="en-US" dirty="0" smtClean="0"/>
              <a:t>Subsidies (</a:t>
            </a:r>
            <a:r>
              <a:rPr lang="en-US" dirty="0" err="1" smtClean="0"/>
              <a:t>gov</a:t>
            </a:r>
            <a:r>
              <a:rPr lang="en-US" dirty="0" smtClean="0"/>
              <a:t> giving $ to businesses)</a:t>
            </a:r>
          </a:p>
          <a:p>
            <a:pPr lvl="1"/>
            <a:r>
              <a:rPr lang="en-US" dirty="0" smtClean="0"/>
              <a:t>Regulation (</a:t>
            </a:r>
            <a:r>
              <a:rPr lang="en-US" dirty="0" err="1" smtClean="0"/>
              <a:t>gov</a:t>
            </a:r>
            <a:r>
              <a:rPr lang="en-US" dirty="0" smtClean="0"/>
              <a:t> makes rules for businesses)</a:t>
            </a:r>
          </a:p>
        </p:txBody>
      </p:sp>
    </p:spTree>
    <p:extLst>
      <p:ext uri="{BB962C8B-B14F-4D97-AF65-F5344CB8AC3E}">
        <p14:creationId xmlns:p14="http://schemas.microsoft.com/office/powerpoint/2010/main" val="210181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IGs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AFL</a:t>
            </a:r>
            <a:r>
              <a:rPr lang="en-US" dirty="0"/>
              <a:t>-CIO (American Federation of Labor and Congress of Industrial Organizations</a:t>
            </a:r>
            <a:r>
              <a:rPr lang="en-US" dirty="0" smtClean="0"/>
              <a:t>)</a:t>
            </a:r>
          </a:p>
          <a:p>
            <a:r>
              <a:rPr lang="en-US" dirty="0"/>
              <a:t>More liberal </a:t>
            </a:r>
            <a:r>
              <a:rPr lang="en-US" dirty="0" smtClean="0"/>
              <a:t>learning</a:t>
            </a:r>
            <a:endParaRPr lang="en-US" dirty="0"/>
          </a:p>
          <a:p>
            <a:r>
              <a:rPr lang="en-US" dirty="0"/>
              <a:t>Purpose: to improve working conditions, higher wages </a:t>
            </a:r>
          </a:p>
          <a:p>
            <a:r>
              <a:rPr lang="en-US" dirty="0" smtClean="0"/>
              <a:t>Union shop – you must join the union to work here</a:t>
            </a:r>
          </a:p>
          <a:p>
            <a:r>
              <a:rPr lang="en-US" dirty="0" smtClean="0"/>
              <a:t>Right-to-work – you don’t have to join the union to work here</a:t>
            </a:r>
          </a:p>
          <a:p>
            <a:r>
              <a:rPr lang="en-US" dirty="0" smtClean="0"/>
              <a:t>Taft-Hartley Act – allowed states to choose to be right-to-work</a:t>
            </a:r>
          </a:p>
          <a:p>
            <a:pPr lvl="1"/>
            <a:r>
              <a:rPr lang="en-US" dirty="0" smtClean="0"/>
              <a:t>Bevin said KY should be right-to-work</a:t>
            </a:r>
          </a:p>
          <a:p>
            <a:r>
              <a:rPr lang="en-US" dirty="0" smtClean="0"/>
              <a:t>Union membership has dropped since the 50s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8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IGs Intro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Tocqueville called us ‘a nation of joiners’</a:t>
            </a:r>
          </a:p>
          <a:p>
            <a:pPr lvl="1"/>
            <a:r>
              <a:rPr lang="en-US" dirty="0"/>
              <a:t>US citizens love being a part of groups</a:t>
            </a:r>
          </a:p>
          <a:p>
            <a:r>
              <a:rPr lang="en-US" dirty="0"/>
              <a:t>Remember Madison, in Federalist 10 said factions stink</a:t>
            </a:r>
          </a:p>
          <a:p>
            <a:pPr lvl="1"/>
            <a:r>
              <a:rPr lang="en-US" dirty="0"/>
              <a:t>That’s why he INSULATED the branches from popular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conservative leaning </a:t>
            </a:r>
          </a:p>
          <a:p>
            <a:r>
              <a:rPr lang="en-US" dirty="0" smtClean="0"/>
              <a:t>Dems get more business IG $ when they are in power, though</a:t>
            </a:r>
          </a:p>
          <a:p>
            <a:r>
              <a:rPr lang="en-US" dirty="0" smtClean="0"/>
              <a:t>Sort of the opposite of labor IGs</a:t>
            </a:r>
          </a:p>
          <a:p>
            <a:r>
              <a:rPr lang="en-US" dirty="0" smtClean="0"/>
              <a:t>Want to shape policy that increase profits for business owners </a:t>
            </a:r>
          </a:p>
          <a:p>
            <a:pPr lvl="1"/>
            <a:r>
              <a:rPr lang="en-US" dirty="0" smtClean="0"/>
              <a:t>Cut taxes, deregulate (make less rules for businesses)</a:t>
            </a:r>
          </a:p>
          <a:p>
            <a:r>
              <a:rPr lang="en-US" dirty="0" smtClean="0"/>
              <a:t>Have increased dramatically recently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Newer type of group</a:t>
            </a:r>
          </a:p>
          <a:p>
            <a:pPr lvl="1"/>
            <a:r>
              <a:rPr lang="en-US" dirty="0" smtClean="0"/>
              <a:t>Environmentalism really starts in the 1960s </a:t>
            </a:r>
          </a:p>
          <a:p>
            <a:r>
              <a:rPr lang="en-US" dirty="0" smtClean="0"/>
              <a:t>Sierra Club, World Wildlife Fund (WWF) – ‘green values’</a:t>
            </a:r>
          </a:p>
          <a:p>
            <a:r>
              <a:rPr lang="en-US" dirty="0" smtClean="0"/>
              <a:t>Often at odds with business IGs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291" y="3233517"/>
            <a:ext cx="2917709" cy="362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1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IGs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Biggest types are minority and women's’ groups </a:t>
            </a:r>
          </a:p>
          <a:p>
            <a:r>
              <a:rPr lang="en-US" dirty="0" smtClean="0"/>
              <a:t>NAACP</a:t>
            </a:r>
          </a:p>
          <a:p>
            <a:pPr lvl="1"/>
            <a:r>
              <a:rPr lang="en-US" dirty="0" smtClean="0"/>
              <a:t>Pushed Brown v. Board (litigation)</a:t>
            </a:r>
          </a:p>
          <a:p>
            <a:pPr lvl="1"/>
            <a:r>
              <a:rPr lang="en-US" dirty="0" smtClean="0"/>
              <a:t>Also fight for the poor in general</a:t>
            </a:r>
          </a:p>
          <a:p>
            <a:r>
              <a:rPr lang="en-US" dirty="0" smtClean="0"/>
              <a:t>NOW (National Organization for Women)</a:t>
            </a:r>
          </a:p>
          <a:p>
            <a:pPr lvl="1"/>
            <a:r>
              <a:rPr lang="en-US" dirty="0" err="1" smtClean="0"/>
              <a:t>Couldn</a:t>
            </a:r>
            <a:r>
              <a:rPr lang="uk-UA" dirty="0" smtClean="0"/>
              <a:t>’</a:t>
            </a:r>
            <a:r>
              <a:rPr lang="en-US" dirty="0" smtClean="0"/>
              <a:t>t pass the ERA</a:t>
            </a:r>
          </a:p>
          <a:p>
            <a:r>
              <a:rPr lang="en-US" dirty="0" smtClean="0"/>
              <a:t>ACLU (American Civil Liberties Union)</a:t>
            </a:r>
          </a:p>
          <a:p>
            <a:pPr lvl="1"/>
            <a:r>
              <a:rPr lang="en-US" dirty="0" smtClean="0"/>
              <a:t>Defends civil liberties of all groups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8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interest lobbies – don’t work for the good of their members, but of everyone </a:t>
            </a:r>
          </a:p>
          <a:p>
            <a:pPr lvl="1"/>
            <a:r>
              <a:rPr lang="en-US" dirty="0" smtClean="0"/>
              <a:t>Consumer protection, safety</a:t>
            </a:r>
          </a:p>
          <a:p>
            <a:r>
              <a:rPr lang="en-US" dirty="0" smtClean="0"/>
              <a:t>Ralph Nader – fought to make seatbelts in every car/seatbelt laws</a:t>
            </a:r>
          </a:p>
          <a:p>
            <a:pPr lvl="1"/>
            <a:r>
              <a:rPr lang="en-US" dirty="0" smtClean="0"/>
              <a:t>First ever consumer IG</a:t>
            </a:r>
          </a:p>
          <a:p>
            <a:r>
              <a:rPr lang="en-US" dirty="0" smtClean="0"/>
              <a:t>Led to the creation of the Consumer Product Safety Commission</a:t>
            </a:r>
          </a:p>
          <a:p>
            <a:pPr lvl="1"/>
            <a:r>
              <a:rPr lang="en-US" dirty="0" smtClean="0"/>
              <a:t>Executive agency that regulates everything sold</a:t>
            </a:r>
          </a:p>
          <a:p>
            <a:pPr lvl="2"/>
            <a:r>
              <a:rPr lang="en-US" dirty="0" smtClean="0"/>
              <a:t>Thanks, Commerce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4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 – National Association for Mental Illness</a:t>
            </a:r>
          </a:p>
          <a:p>
            <a:r>
              <a:rPr lang="en-US" dirty="0" smtClean="0"/>
              <a:t>Common Cause – openness and fairness in the government  </a:t>
            </a:r>
          </a:p>
          <a:p>
            <a:r>
              <a:rPr lang="en-US" dirty="0" smtClean="0"/>
              <a:t>Christian Coalition – moral standards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IGs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(Pluralism) Madison set up the system for competing interests to check each other</a:t>
            </a:r>
          </a:p>
          <a:p>
            <a:pPr lvl="1"/>
            <a:r>
              <a:rPr lang="en-US" dirty="0" smtClean="0"/>
              <a:t>This happens with competing IGs </a:t>
            </a:r>
          </a:p>
          <a:p>
            <a:pPr lvl="1"/>
            <a:r>
              <a:rPr lang="en-US" dirty="0" smtClean="0"/>
              <a:t>Leads to better democracy </a:t>
            </a:r>
          </a:p>
          <a:p>
            <a:r>
              <a:rPr lang="en-US" dirty="0"/>
              <a:t>(</a:t>
            </a:r>
            <a:r>
              <a:rPr lang="en-US" dirty="0" smtClean="0"/>
              <a:t>Elitism) PACs make it so the rich control the </a:t>
            </a:r>
            <a:r>
              <a:rPr lang="en-US" dirty="0" err="1" smtClean="0"/>
              <a:t>gov</a:t>
            </a:r>
            <a:r>
              <a:rPr lang="en-US" dirty="0" smtClean="0"/>
              <a:t> (48 PACs gave 25% of all $)</a:t>
            </a:r>
          </a:p>
          <a:p>
            <a:r>
              <a:rPr lang="en-US" dirty="0" smtClean="0"/>
              <a:t>(Hyperpluralism) #gridlock #</a:t>
            </a:r>
            <a:r>
              <a:rPr lang="en-US" dirty="0" err="1" smtClean="0"/>
              <a:t>statusquo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IGs and Scope of 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group ourselves, we increase the scope</a:t>
            </a:r>
          </a:p>
          <a:p>
            <a:pPr lvl="1"/>
            <a:r>
              <a:rPr lang="en-US" dirty="0" smtClean="0"/>
              <a:t>Keep funding projects we like</a:t>
            </a:r>
          </a:p>
          <a:p>
            <a:r>
              <a:rPr lang="en-US" dirty="0" smtClean="0"/>
              <a:t>Mystery guy: </a:t>
            </a:r>
            <a:r>
              <a:rPr lang="en-US" dirty="0"/>
              <a:t>“special interest groups, bolstered by campaign contributions</a:t>
            </a:r>
            <a:r>
              <a:rPr lang="en-US" dirty="0" smtClean="0"/>
              <a:t>, pressure </a:t>
            </a:r>
            <a:r>
              <a:rPr lang="en-US" dirty="0"/>
              <a:t>lawmakers into creating and defending spending programs.”</a:t>
            </a:r>
          </a:p>
        </p:txBody>
      </p:sp>
    </p:spTree>
    <p:extLst>
      <p:ext uri="{BB962C8B-B14F-4D97-AF65-F5344CB8AC3E}">
        <p14:creationId xmlns:p14="http://schemas.microsoft.com/office/powerpoint/2010/main" val="7824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Interest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IGs are protected by the ‘freedom of assembly’ clause of the First Amendment </a:t>
            </a:r>
          </a:p>
          <a:p>
            <a:r>
              <a:rPr lang="en-US" dirty="0" smtClean="0"/>
              <a:t>Interest group – citizens joined together to influence the government </a:t>
            </a:r>
          </a:p>
          <a:p>
            <a:r>
              <a:rPr lang="en-US" dirty="0" smtClean="0"/>
              <a:t>Interest groups are NOT political parties</a:t>
            </a:r>
          </a:p>
          <a:p>
            <a:pPr lvl="1"/>
            <a:r>
              <a:rPr lang="en-US" dirty="0" smtClean="0"/>
              <a:t>Parties become the government, IGs want to influence the government</a:t>
            </a:r>
          </a:p>
          <a:p>
            <a:pPr lvl="1"/>
            <a:r>
              <a:rPr lang="en-US" dirty="0" smtClean="0"/>
              <a:t>Parties have general views, IGs are specialist</a:t>
            </a:r>
          </a:p>
          <a:p>
            <a:pPr lvl="2"/>
            <a:r>
              <a:rPr lang="en-US" dirty="0" smtClean="0"/>
              <a:t>Sometimes called ‘special interest groups’</a:t>
            </a:r>
          </a:p>
          <a:p>
            <a:r>
              <a:rPr lang="en-US" dirty="0" smtClean="0"/>
              <a:t>IGs are rapidly increasing </a:t>
            </a:r>
          </a:p>
          <a:p>
            <a:pPr lvl="1"/>
            <a:r>
              <a:rPr lang="en-US" dirty="0" smtClean="0"/>
              <a:t>6000 in the 1950s, 25,000 in the 2000s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Interest Group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Pluralism – interest groups bring representation to all </a:t>
            </a:r>
          </a:p>
          <a:p>
            <a:r>
              <a:rPr lang="en-US" dirty="0" smtClean="0"/>
              <a:t>Elitism – interest groups are used by the rich to control the government </a:t>
            </a:r>
          </a:p>
          <a:p>
            <a:r>
              <a:rPr lang="en-US" dirty="0" smtClean="0"/>
              <a:t>Hyperpluralism – there are too many interest groups, so the status quo will remain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Pluralism (pie)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80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Power is well spread out among the people and institutions</a:t>
            </a:r>
          </a:p>
          <a:p>
            <a:r>
              <a:rPr lang="en-US" dirty="0" smtClean="0"/>
              <a:t>‘win some and lose some’</a:t>
            </a:r>
          </a:p>
          <a:p>
            <a:r>
              <a:rPr lang="en-US" dirty="0" smtClean="0"/>
              <a:t>“GROUP THEORY OF POLITICS”</a:t>
            </a:r>
          </a:p>
          <a:p>
            <a:pPr lvl="1"/>
            <a:r>
              <a:rPr lang="en-US" dirty="0" smtClean="0"/>
              <a:t>Groups are the key linkage institution </a:t>
            </a:r>
          </a:p>
          <a:p>
            <a:pPr lvl="1"/>
            <a:r>
              <a:rPr lang="en-US" dirty="0" smtClean="0"/>
              <a:t>Groups compete for the attention of the government</a:t>
            </a:r>
          </a:p>
          <a:p>
            <a:pPr lvl="1"/>
            <a:r>
              <a:rPr lang="en-US" dirty="0" smtClean="0"/>
              <a:t>No one group will be too dominant</a:t>
            </a:r>
          </a:p>
          <a:p>
            <a:pPr lvl="2"/>
            <a:r>
              <a:rPr lang="en-US" dirty="0" smtClean="0"/>
              <a:t>If they make too much of a ruckus, it will stir up their </a:t>
            </a:r>
            <a:r>
              <a:rPr lang="en-US" dirty="0" err="1" smtClean="0"/>
              <a:t>oppnents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your group is weak in one resource, you are strong in another</a:t>
            </a:r>
          </a:p>
          <a:p>
            <a:pPr lvl="2"/>
            <a:r>
              <a:rPr lang="en-US" dirty="0" smtClean="0"/>
              <a:t>Rich have money, but poor have numbers (MUST KNOW)</a:t>
            </a:r>
          </a:p>
          <a:p>
            <a:r>
              <a:rPr lang="en-US" dirty="0" smtClean="0"/>
              <a:t>Point to women and African Americans</a:t>
            </a:r>
          </a:p>
          <a:p>
            <a:pPr lvl="1"/>
            <a:r>
              <a:rPr lang="en-US" dirty="0" smtClean="0"/>
              <a:t>Overlooked by the </a:t>
            </a:r>
            <a:r>
              <a:rPr lang="en-US" dirty="0" err="1" smtClean="0"/>
              <a:t>gov</a:t>
            </a:r>
            <a:r>
              <a:rPr lang="en-US" dirty="0" smtClean="0"/>
              <a:t> for a long time, but organized and got power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Elitism (pie for rich people)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Real power is held by the elite </a:t>
            </a:r>
          </a:p>
          <a:p>
            <a:pPr lvl="1"/>
            <a:r>
              <a:rPr lang="en-US" dirty="0" smtClean="0"/>
              <a:t>78% of Americans said the government “is pretty much run by a few big interests looking out for themselves”.</a:t>
            </a:r>
          </a:p>
          <a:p>
            <a:pPr lvl="1"/>
            <a:r>
              <a:rPr lang="en-US" dirty="0" smtClean="0"/>
              <a:t>The other 22% are who they are talking about? Jokes! Ha!</a:t>
            </a:r>
          </a:p>
          <a:p>
            <a:r>
              <a:rPr lang="en-US" dirty="0" smtClean="0"/>
              <a:t>‘Interlocking directorates’ – the same elite </a:t>
            </a:r>
            <a:r>
              <a:rPr lang="en-US" dirty="0" err="1" smtClean="0"/>
              <a:t>ppl</a:t>
            </a:r>
            <a:r>
              <a:rPr lang="en-US" dirty="0" smtClean="0"/>
              <a:t> have power in numerous places (school boards, city councils, corporate boards)</a:t>
            </a:r>
          </a:p>
          <a:p>
            <a:r>
              <a:rPr lang="en-US" dirty="0" smtClean="0"/>
              <a:t>Major elitist views</a:t>
            </a:r>
          </a:p>
          <a:p>
            <a:pPr lvl="1"/>
            <a:r>
              <a:rPr lang="en-US" dirty="0" smtClean="0"/>
              <a:t>There are a lot of groups, but few of them have power</a:t>
            </a:r>
          </a:p>
          <a:p>
            <a:pPr lvl="1"/>
            <a:r>
              <a:rPr lang="en-US" dirty="0" smtClean="0"/>
              <a:t>Most power is held by corporations</a:t>
            </a:r>
          </a:p>
          <a:p>
            <a:pPr lvl="1"/>
            <a:r>
              <a:rPr lang="en-US" dirty="0" smtClean="0"/>
              <a:t>Lobbying (trying to get the </a:t>
            </a:r>
            <a:r>
              <a:rPr lang="en-US" dirty="0" err="1" smtClean="0"/>
              <a:t>gov</a:t>
            </a:r>
            <a:r>
              <a:rPr lang="en-US" dirty="0" smtClean="0"/>
              <a:t> to do what you want) is 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Hyperpluralism (pie sliced wafer-thin)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“INTEREST GROUP LIBERALISM” – </a:t>
            </a:r>
            <a:r>
              <a:rPr lang="en-US" dirty="0" err="1" smtClean="0"/>
              <a:t>gov</a:t>
            </a:r>
            <a:r>
              <a:rPr lang="en-US" dirty="0" smtClean="0"/>
              <a:t> tries to help all the groups, usually by spending </a:t>
            </a:r>
          </a:p>
          <a:p>
            <a:r>
              <a:rPr lang="en-US" dirty="0" smtClean="0"/>
              <a:t>IGs expand the scope of </a:t>
            </a:r>
            <a:r>
              <a:rPr lang="en-US" dirty="0" err="1" smtClean="0"/>
              <a:t>gov</a:t>
            </a:r>
            <a:endParaRPr lang="en-US" dirty="0"/>
          </a:p>
          <a:p>
            <a:r>
              <a:rPr lang="en-US" i="1" dirty="0" smtClean="0"/>
              <a:t>“If </a:t>
            </a:r>
            <a:r>
              <a:rPr lang="en-US" i="1" dirty="0"/>
              <a:t>environmentalists want clean air, government imposes clean-air rules; if </a:t>
            </a:r>
            <a:r>
              <a:rPr lang="en-US" i="1" dirty="0" smtClean="0"/>
              <a:t>businesses complain </a:t>
            </a:r>
            <a:r>
              <a:rPr lang="en-US" i="1" dirty="0"/>
              <a:t>that cleaning up pollution is expensive, government gives them a tax </a:t>
            </a:r>
            <a:r>
              <a:rPr lang="en-US" i="1" dirty="0" err="1" smtClean="0"/>
              <a:t>writeoff</a:t>
            </a:r>
            <a:r>
              <a:rPr lang="en-US" i="1" dirty="0"/>
              <a:t> </a:t>
            </a:r>
            <a:r>
              <a:rPr lang="en-US" i="1" dirty="0" smtClean="0"/>
              <a:t>for </a:t>
            </a:r>
            <a:r>
              <a:rPr lang="en-US" i="1" dirty="0"/>
              <a:t>pollution control equipment. If the direct-mail industry wants cheap rates</a:t>
            </a:r>
            <a:r>
              <a:rPr lang="en-US" i="1" dirty="0" smtClean="0"/>
              <a:t>, government </a:t>
            </a:r>
            <a:r>
              <a:rPr lang="en-US" i="1" dirty="0"/>
              <a:t>gives it to them; if people complain about junk mail, the Postal </a:t>
            </a:r>
            <a:r>
              <a:rPr lang="en-US" i="1" dirty="0" smtClean="0"/>
              <a:t>Service gives </a:t>
            </a:r>
            <a:r>
              <a:rPr lang="en-US" i="1" dirty="0"/>
              <a:t>them a way to take their names off mailing lists. If cancer researchers </a:t>
            </a:r>
            <a:r>
              <a:rPr lang="en-US" i="1" dirty="0" smtClean="0"/>
              <a:t>convince the </a:t>
            </a:r>
            <a:r>
              <a:rPr lang="en-US" i="1" dirty="0"/>
              <a:t>government to launch an antismoking campaign, tobacco sales may drop; if </a:t>
            </a:r>
            <a:r>
              <a:rPr lang="en-US" i="1" dirty="0" smtClean="0"/>
              <a:t>they do</a:t>
            </a:r>
            <a:r>
              <a:rPr lang="en-US" i="1" dirty="0"/>
              <a:t>, government will subsidize tobacco farmers to ease their loss</a:t>
            </a:r>
            <a:r>
              <a:rPr lang="en-US" i="1" dirty="0" smtClean="0"/>
              <a:t>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96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2539</Words>
  <Application>Microsoft Macintosh PowerPoint</Application>
  <PresentationFormat>On-screen Show (4:3)</PresentationFormat>
  <Paragraphs>296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Calibri</vt:lpstr>
      <vt:lpstr>Arial</vt:lpstr>
      <vt:lpstr>Office Theme</vt:lpstr>
      <vt:lpstr>10.1 Interest Groups Intro</vt:lpstr>
      <vt:lpstr>Interest Groups Stop the Sugar Tax</vt:lpstr>
      <vt:lpstr>IGs are a big part of DC</vt:lpstr>
      <vt:lpstr>IGs Intro </vt:lpstr>
      <vt:lpstr>The Role of Interest Groups </vt:lpstr>
      <vt:lpstr>Theories of Interest Group Politics</vt:lpstr>
      <vt:lpstr>Pluralism (pie)</vt:lpstr>
      <vt:lpstr>Elitism (pie for rich people)</vt:lpstr>
      <vt:lpstr>Hyperpluralism (pie sliced wafer-thin)</vt:lpstr>
      <vt:lpstr>Hyperpluralism’s View on Group Politics </vt:lpstr>
      <vt:lpstr>Iron Triangles</vt:lpstr>
      <vt:lpstr>Other Examples of Iron Triangles </vt:lpstr>
      <vt:lpstr>PowerPoint Presentation</vt:lpstr>
      <vt:lpstr>PowerPoint Presentation</vt:lpstr>
      <vt:lpstr>10.2 IG Success and Lobbying </vt:lpstr>
      <vt:lpstr>Often, smaller groups are more effective than larger groups</vt:lpstr>
      <vt:lpstr>Potential Group v. Actual Group</vt:lpstr>
      <vt:lpstr>The Free-Rider Problem </vt:lpstr>
      <vt:lpstr>The Level of Intensity makes IGs Effective</vt:lpstr>
      <vt:lpstr>The Financial Resources makes IGs Effective</vt:lpstr>
      <vt:lpstr>How Groups Try to Shape Policy </vt:lpstr>
      <vt:lpstr>Lobbying</vt:lpstr>
      <vt:lpstr>3 Ways Lobbyists can Help Congress</vt:lpstr>
      <vt:lpstr>PowerPoint Presentation</vt:lpstr>
      <vt:lpstr>$10 for turning the screw, $990 for knowing which screw to turn</vt:lpstr>
      <vt:lpstr>Does lobbying work?</vt:lpstr>
      <vt:lpstr>10.3 Electioneering, Litigation, and Going Public </vt:lpstr>
      <vt:lpstr>Electioneering </vt:lpstr>
      <vt:lpstr>PACs v. Super PACs</vt:lpstr>
      <vt:lpstr>More on PACs</vt:lpstr>
      <vt:lpstr>Eliminate PACs?</vt:lpstr>
      <vt:lpstr>Litigation – Filing Lawsuits </vt:lpstr>
      <vt:lpstr>Going Public </vt:lpstr>
      <vt:lpstr>10.4 Types of IGs </vt:lpstr>
      <vt:lpstr>Litigation – Filing Lawsuits </vt:lpstr>
      <vt:lpstr>Going Public </vt:lpstr>
      <vt:lpstr>Types of IGs </vt:lpstr>
      <vt:lpstr>Economic IGs (Labor and Business) </vt:lpstr>
      <vt:lpstr>Labor IGs </vt:lpstr>
      <vt:lpstr>Business IGs </vt:lpstr>
      <vt:lpstr>Environmental IGs</vt:lpstr>
      <vt:lpstr>Equality IGs </vt:lpstr>
      <vt:lpstr>Consumer IGs</vt:lpstr>
      <vt:lpstr>Other IGs</vt:lpstr>
      <vt:lpstr>Understanding IGs </vt:lpstr>
      <vt:lpstr>IGs and Scope of Gov </vt:lpstr>
    </vt:vector>
  </TitlesOfParts>
  <Company>rockcastle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Herbie Brock</dc:creator>
  <cp:lastModifiedBy>Brock, Herbie</cp:lastModifiedBy>
  <cp:revision>17</cp:revision>
  <cp:lastPrinted>2017-01-31T21:09:10Z</cp:lastPrinted>
  <dcterms:created xsi:type="dcterms:W3CDTF">2016-01-03T16:55:32Z</dcterms:created>
  <dcterms:modified xsi:type="dcterms:W3CDTF">2017-02-01T12:41:54Z</dcterms:modified>
</cp:coreProperties>
</file>