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59" r:id="rId6"/>
    <p:sldId id="260" r:id="rId7"/>
    <p:sldId id="261"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6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4"/>
    <p:restoredTop sz="94585"/>
  </p:normalViewPr>
  <p:slideViewPr>
    <p:cSldViewPr snapToGrid="0" snapToObjects="1">
      <p:cViewPr varScale="1">
        <p:scale>
          <a:sx n="78" d="100"/>
          <a:sy n="78" d="100"/>
        </p:scale>
        <p:origin x="168"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07EC15-EC06-0545-9088-43F21F6EE702}"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14223048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EC15-EC06-0545-9088-43F21F6EE702}"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28671808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EC15-EC06-0545-9088-43F21F6EE702}"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33915756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EC15-EC06-0545-9088-43F21F6EE702}"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26359036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07EC15-EC06-0545-9088-43F21F6EE702}" type="datetimeFigureOut">
              <a:rPr lang="en-US" smtClean="0"/>
              <a:t>10/1/18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37023790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07EC15-EC06-0545-9088-43F21F6EE702}" type="datetimeFigureOut">
              <a:rPr lang="en-US" smtClean="0"/>
              <a:t>10/1/18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34982991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07EC15-EC06-0545-9088-43F21F6EE702}" type="datetimeFigureOut">
              <a:rPr lang="en-US" smtClean="0"/>
              <a:t>10/1/18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38792272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07EC15-EC06-0545-9088-43F21F6EE702}" type="datetimeFigureOut">
              <a:rPr lang="en-US" smtClean="0"/>
              <a:t>10/1/18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5997877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7EC15-EC06-0545-9088-43F21F6EE702}" type="datetimeFigureOut">
              <a:rPr lang="en-US" smtClean="0"/>
              <a:t>10/1/18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19061701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7EC15-EC06-0545-9088-43F21F6EE702}" type="datetimeFigureOut">
              <a:rPr lang="en-US" smtClean="0"/>
              <a:t>10/1/18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41882377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7EC15-EC06-0545-9088-43F21F6EE702}" type="datetimeFigureOut">
              <a:rPr lang="en-US" smtClean="0"/>
              <a:t>10/1/18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BD01E-CDF3-124F-8E17-7D4F4BB64D35}" type="slidenum">
              <a:rPr lang="en-US" smtClean="0"/>
              <a:t>‹#›</a:t>
            </a:fld>
            <a:endParaRPr lang="en-US"/>
          </a:p>
        </p:txBody>
      </p:sp>
    </p:spTree>
    <p:extLst>
      <p:ext uri="{BB962C8B-B14F-4D97-AF65-F5344CB8AC3E}">
        <p14:creationId xmlns:p14="http://schemas.microsoft.com/office/powerpoint/2010/main" val="1650117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7EC15-EC06-0545-9088-43F21F6EE702}" type="datetimeFigureOut">
              <a:rPr lang="en-US" smtClean="0"/>
              <a:t>10/1/18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BD01E-CDF3-124F-8E17-7D4F4BB64D35}" type="slidenum">
              <a:rPr lang="en-US" smtClean="0"/>
              <a:t>‹#›</a:t>
            </a:fld>
            <a:endParaRPr lang="en-US"/>
          </a:p>
        </p:txBody>
      </p:sp>
    </p:spTree>
    <p:extLst>
      <p:ext uri="{BB962C8B-B14F-4D97-AF65-F5344CB8AC3E}">
        <p14:creationId xmlns:p14="http://schemas.microsoft.com/office/powerpoint/2010/main" val="2788431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D5F51-9825-654E-AAD5-888DD1906B61}"/>
              </a:ext>
            </a:extLst>
          </p:cNvPr>
          <p:cNvSpPr>
            <a:spLocks noGrp="1"/>
          </p:cNvSpPr>
          <p:nvPr>
            <p:ph type="ctrTitle"/>
          </p:nvPr>
        </p:nvSpPr>
        <p:spPr/>
        <p:txBody>
          <a:bodyPr/>
          <a:lstStyle/>
          <a:p>
            <a:r>
              <a:rPr lang="en-US" dirty="0"/>
              <a:t>Articles of Confederation Details </a:t>
            </a:r>
          </a:p>
        </p:txBody>
      </p:sp>
      <p:sp>
        <p:nvSpPr>
          <p:cNvPr id="3" name="Subtitle 2">
            <a:extLst>
              <a:ext uri="{FF2B5EF4-FFF2-40B4-BE49-F238E27FC236}">
                <a16:creationId xmlns:a16="http://schemas.microsoft.com/office/drawing/2014/main" id="{1C79FFE9-C2DA-E542-AC8A-CFFF99E5C7E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6672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9C05-D345-C84D-8CCA-2043FABC98A0}"/>
              </a:ext>
            </a:extLst>
          </p:cNvPr>
          <p:cNvSpPr>
            <a:spLocks noGrp="1"/>
          </p:cNvSpPr>
          <p:nvPr>
            <p:ph type="title"/>
          </p:nvPr>
        </p:nvSpPr>
        <p:spPr/>
        <p:txBody>
          <a:bodyPr/>
          <a:lstStyle/>
          <a:p>
            <a:r>
              <a:rPr lang="en-US" dirty="0"/>
              <a:t>Fed 10 Questions </a:t>
            </a:r>
          </a:p>
        </p:txBody>
      </p:sp>
      <p:sp>
        <p:nvSpPr>
          <p:cNvPr id="3" name="Content Placeholder 2">
            <a:extLst>
              <a:ext uri="{FF2B5EF4-FFF2-40B4-BE49-F238E27FC236}">
                <a16:creationId xmlns:a16="http://schemas.microsoft.com/office/drawing/2014/main" id="{E111E3CA-DB40-D947-A71C-DC2ABFDA4989}"/>
              </a:ext>
            </a:extLst>
          </p:cNvPr>
          <p:cNvSpPr>
            <a:spLocks noGrp="1"/>
          </p:cNvSpPr>
          <p:nvPr>
            <p:ph idx="1"/>
          </p:nvPr>
        </p:nvSpPr>
        <p:spPr/>
        <p:txBody>
          <a:bodyPr>
            <a:normAutofit fontScale="85000" lnSpcReduction="10000"/>
          </a:bodyPr>
          <a:lstStyle/>
          <a:p>
            <a:r>
              <a:rPr lang="en-US" b="1" dirty="0"/>
              <a:t>Does Madison believe that factions can be best controlled by direct democracies (like ancient Athens) or by republics? </a:t>
            </a:r>
            <a:endParaRPr lang="en-US" dirty="0"/>
          </a:p>
          <a:p>
            <a:r>
              <a:rPr lang="en-US" b="1" dirty="0"/>
              <a:t>Why are big republics better than small republics at preventing factions from being destructive? </a:t>
            </a:r>
            <a:endParaRPr lang="en-US" dirty="0"/>
          </a:p>
          <a:p>
            <a:r>
              <a:rPr lang="en-US" b="1" dirty="0"/>
              <a:t>In Federalist 51, we discussed how the “crab bucket theory” keeps the different branches in check, how does the crab bucket theory relate to Fed 10? </a:t>
            </a:r>
            <a:endParaRPr lang="en-US" dirty="0"/>
          </a:p>
          <a:p>
            <a:pPr lvl="1"/>
            <a:r>
              <a:rPr lang="en-US" dirty="0"/>
              <a:t>Crab bucket theory – all could escape if they worked together, but one pulls the other back in because they think they deserve to escape more</a:t>
            </a:r>
          </a:p>
          <a:p>
            <a:endParaRPr lang="en-US" dirty="0"/>
          </a:p>
        </p:txBody>
      </p:sp>
    </p:spTree>
    <p:extLst>
      <p:ext uri="{BB962C8B-B14F-4D97-AF65-F5344CB8AC3E}">
        <p14:creationId xmlns:p14="http://schemas.microsoft.com/office/powerpoint/2010/main" val="5437722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41F14-DE5C-6A47-A5C8-1CCDEE51A32B}"/>
              </a:ext>
            </a:extLst>
          </p:cNvPr>
          <p:cNvSpPr>
            <a:spLocks noGrp="1"/>
          </p:cNvSpPr>
          <p:nvPr>
            <p:ph type="title"/>
          </p:nvPr>
        </p:nvSpPr>
        <p:spPr/>
        <p:txBody>
          <a:bodyPr/>
          <a:lstStyle/>
          <a:p>
            <a:r>
              <a:rPr lang="en-US" dirty="0"/>
              <a:t>Main Topic of Federalist 10</a:t>
            </a:r>
          </a:p>
        </p:txBody>
      </p:sp>
      <p:sp>
        <p:nvSpPr>
          <p:cNvPr id="3" name="Content Placeholder 2">
            <a:extLst>
              <a:ext uri="{FF2B5EF4-FFF2-40B4-BE49-F238E27FC236}">
                <a16:creationId xmlns:a16="http://schemas.microsoft.com/office/drawing/2014/main" id="{06F478A6-2FAF-B440-9D94-424232D97FD1}"/>
              </a:ext>
            </a:extLst>
          </p:cNvPr>
          <p:cNvSpPr>
            <a:spLocks noGrp="1"/>
          </p:cNvSpPr>
          <p:nvPr>
            <p:ph idx="1"/>
          </p:nvPr>
        </p:nvSpPr>
        <p:spPr/>
        <p:txBody>
          <a:bodyPr/>
          <a:lstStyle/>
          <a:p>
            <a:r>
              <a:rPr lang="en-US" dirty="0"/>
              <a:t>We must use the government to break and control factions</a:t>
            </a:r>
          </a:p>
          <a:p>
            <a:r>
              <a:rPr lang="en-US" dirty="0"/>
              <a:t>Faction – a group of passionate people who will take rights from other citizens so the faction gets what they want</a:t>
            </a:r>
          </a:p>
        </p:txBody>
      </p:sp>
    </p:spTree>
    <p:extLst>
      <p:ext uri="{BB962C8B-B14F-4D97-AF65-F5344CB8AC3E}">
        <p14:creationId xmlns:p14="http://schemas.microsoft.com/office/powerpoint/2010/main" val="12948581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19B98-1B04-6B4F-9011-535F0AB29E9A}"/>
              </a:ext>
            </a:extLst>
          </p:cNvPr>
          <p:cNvSpPr>
            <a:spLocks noGrp="1"/>
          </p:cNvSpPr>
          <p:nvPr>
            <p:ph type="title"/>
          </p:nvPr>
        </p:nvSpPr>
        <p:spPr/>
        <p:txBody>
          <a:bodyPr>
            <a:normAutofit fontScale="90000"/>
          </a:bodyPr>
          <a:lstStyle/>
          <a:p>
            <a:r>
              <a:rPr lang="en-US" dirty="0"/>
              <a:t>How to Remove the Causes of Factions</a:t>
            </a:r>
          </a:p>
        </p:txBody>
      </p:sp>
      <p:sp>
        <p:nvSpPr>
          <p:cNvPr id="3" name="Content Placeholder 2">
            <a:extLst>
              <a:ext uri="{FF2B5EF4-FFF2-40B4-BE49-F238E27FC236}">
                <a16:creationId xmlns:a16="http://schemas.microsoft.com/office/drawing/2014/main" id="{707C5AE2-A6D8-354E-8AC8-D8A32513FA19}"/>
              </a:ext>
            </a:extLst>
          </p:cNvPr>
          <p:cNvSpPr>
            <a:spLocks noGrp="1"/>
          </p:cNvSpPr>
          <p:nvPr>
            <p:ph idx="1"/>
          </p:nvPr>
        </p:nvSpPr>
        <p:spPr>
          <a:xfrm>
            <a:off x="0" y="1600200"/>
            <a:ext cx="9144000" cy="5257800"/>
          </a:xfrm>
        </p:spPr>
        <p:txBody>
          <a:bodyPr>
            <a:normAutofit lnSpcReduction="10000"/>
          </a:bodyPr>
          <a:lstStyle/>
          <a:p>
            <a:r>
              <a:rPr lang="en-US" dirty="0"/>
              <a:t>Way 1 </a:t>
            </a:r>
          </a:p>
          <a:p>
            <a:pPr lvl="1"/>
            <a:r>
              <a:rPr lang="en-US" dirty="0"/>
              <a:t>Remove the causes of factions</a:t>
            </a:r>
          </a:p>
          <a:p>
            <a:pPr lvl="2"/>
            <a:r>
              <a:rPr lang="en-US" dirty="0"/>
              <a:t>Either take away freedoms (factions come from freedoms) </a:t>
            </a:r>
          </a:p>
          <a:p>
            <a:pPr lvl="3"/>
            <a:r>
              <a:rPr lang="en-US" dirty="0"/>
              <a:t>Remedy is worse than the disease </a:t>
            </a:r>
          </a:p>
          <a:p>
            <a:pPr lvl="3"/>
            <a:r>
              <a:rPr lang="en-US" dirty="0"/>
              <a:t>Like taking away air so fires don’t burn (it will kill everyone)</a:t>
            </a:r>
          </a:p>
          <a:p>
            <a:pPr lvl="3"/>
            <a:r>
              <a:rPr lang="en-US" dirty="0"/>
              <a:t>So, this won’t work</a:t>
            </a:r>
          </a:p>
          <a:p>
            <a:pPr lvl="2"/>
            <a:r>
              <a:rPr lang="en-US" dirty="0"/>
              <a:t>Make everyone have the same ideas in America</a:t>
            </a:r>
          </a:p>
          <a:p>
            <a:pPr lvl="3"/>
            <a:r>
              <a:rPr lang="en-US" dirty="0"/>
              <a:t>If we have liberties, we will think differently</a:t>
            </a:r>
          </a:p>
          <a:p>
            <a:pPr lvl="3"/>
            <a:r>
              <a:rPr lang="en-US" dirty="0"/>
              <a:t>So, this won’t work </a:t>
            </a:r>
          </a:p>
          <a:p>
            <a:r>
              <a:rPr lang="en-US" dirty="0"/>
              <a:t>Way 2 </a:t>
            </a:r>
          </a:p>
          <a:p>
            <a:pPr lvl="1"/>
            <a:r>
              <a:rPr lang="en-US" dirty="0"/>
              <a:t>Control the effects of factions </a:t>
            </a:r>
          </a:p>
          <a:p>
            <a:pPr lvl="2"/>
            <a:r>
              <a:rPr lang="en-US" dirty="0"/>
              <a:t>This is reasonable and can be done</a:t>
            </a:r>
          </a:p>
          <a:p>
            <a:pPr lvl="2"/>
            <a:endParaRPr lang="en-US" dirty="0"/>
          </a:p>
        </p:txBody>
      </p:sp>
    </p:spTree>
    <p:extLst>
      <p:ext uri="{BB962C8B-B14F-4D97-AF65-F5344CB8AC3E}">
        <p14:creationId xmlns:p14="http://schemas.microsoft.com/office/powerpoint/2010/main" val="9121188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3E8AC-C6C6-2447-845D-A0B9E48620D2}"/>
              </a:ext>
            </a:extLst>
          </p:cNvPr>
          <p:cNvSpPr>
            <a:spLocks noGrp="1"/>
          </p:cNvSpPr>
          <p:nvPr>
            <p:ph type="title"/>
          </p:nvPr>
        </p:nvSpPr>
        <p:spPr/>
        <p:txBody>
          <a:bodyPr/>
          <a:lstStyle/>
          <a:p>
            <a:r>
              <a:rPr lang="en-US" dirty="0"/>
              <a:t>Reasons for Factions</a:t>
            </a:r>
          </a:p>
        </p:txBody>
      </p:sp>
      <p:sp>
        <p:nvSpPr>
          <p:cNvPr id="3" name="Content Placeholder 2">
            <a:extLst>
              <a:ext uri="{FF2B5EF4-FFF2-40B4-BE49-F238E27FC236}">
                <a16:creationId xmlns:a16="http://schemas.microsoft.com/office/drawing/2014/main" id="{02D44E18-4B77-0046-B2DF-D2D3261C1C1E}"/>
              </a:ext>
            </a:extLst>
          </p:cNvPr>
          <p:cNvSpPr>
            <a:spLocks noGrp="1"/>
          </p:cNvSpPr>
          <p:nvPr>
            <p:ph idx="1"/>
          </p:nvPr>
        </p:nvSpPr>
        <p:spPr/>
        <p:txBody>
          <a:bodyPr/>
          <a:lstStyle/>
          <a:p>
            <a:r>
              <a:rPr lang="en-US" dirty="0"/>
              <a:t>People have different ideas, politics, religious beliefs</a:t>
            </a:r>
          </a:p>
          <a:p>
            <a:r>
              <a:rPr lang="en-US" dirty="0"/>
              <a:t>Biggest one is the “unequal distribution” of property (stuff, not land)</a:t>
            </a:r>
          </a:p>
          <a:p>
            <a:pPr lvl="1"/>
            <a:r>
              <a:rPr lang="en-US" dirty="0"/>
              <a:t>Rich minority wants to keep it</a:t>
            </a:r>
          </a:p>
          <a:p>
            <a:pPr lvl="1"/>
            <a:r>
              <a:rPr lang="en-US" dirty="0"/>
              <a:t>Poor majority wants to take it </a:t>
            </a:r>
          </a:p>
        </p:txBody>
      </p:sp>
    </p:spTree>
    <p:extLst>
      <p:ext uri="{BB962C8B-B14F-4D97-AF65-F5344CB8AC3E}">
        <p14:creationId xmlns:p14="http://schemas.microsoft.com/office/powerpoint/2010/main" val="891116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01145-8B10-1642-817E-11E338229F47}"/>
              </a:ext>
            </a:extLst>
          </p:cNvPr>
          <p:cNvSpPr>
            <a:spLocks noGrp="1"/>
          </p:cNvSpPr>
          <p:nvPr>
            <p:ph type="title"/>
          </p:nvPr>
        </p:nvSpPr>
        <p:spPr/>
        <p:txBody>
          <a:bodyPr>
            <a:normAutofit fontScale="90000"/>
          </a:bodyPr>
          <a:lstStyle/>
          <a:p>
            <a:r>
              <a:rPr lang="en-US" dirty="0"/>
              <a:t>How to Control the Effects of Factions </a:t>
            </a:r>
          </a:p>
        </p:txBody>
      </p:sp>
      <p:sp>
        <p:nvSpPr>
          <p:cNvPr id="3" name="Content Placeholder 2">
            <a:extLst>
              <a:ext uri="{FF2B5EF4-FFF2-40B4-BE49-F238E27FC236}">
                <a16:creationId xmlns:a16="http://schemas.microsoft.com/office/drawing/2014/main" id="{5214BC74-40F7-FC41-B0E3-916C88D3E132}"/>
              </a:ext>
            </a:extLst>
          </p:cNvPr>
          <p:cNvSpPr>
            <a:spLocks noGrp="1"/>
          </p:cNvSpPr>
          <p:nvPr>
            <p:ph idx="1"/>
          </p:nvPr>
        </p:nvSpPr>
        <p:spPr/>
        <p:txBody>
          <a:bodyPr>
            <a:normAutofit fontScale="92500" lnSpcReduction="10000"/>
          </a:bodyPr>
          <a:lstStyle/>
          <a:p>
            <a:r>
              <a:rPr lang="en-US" dirty="0"/>
              <a:t>“The majority….must be rendered, by their number and local situation, unable to concert and carry into effect schemes of oppression. ”</a:t>
            </a:r>
          </a:p>
          <a:p>
            <a:pPr lvl="1"/>
            <a:r>
              <a:rPr lang="en-US" dirty="0"/>
              <a:t>Don’t give the majority enough power to take property </a:t>
            </a:r>
          </a:p>
          <a:p>
            <a:r>
              <a:rPr lang="en-US" dirty="0"/>
              <a:t>A republic can do this</a:t>
            </a:r>
          </a:p>
          <a:p>
            <a:r>
              <a:rPr lang="en-US" dirty="0"/>
              <a:t>By having a bigger society and a bigger government, it’ll keep the factions in control </a:t>
            </a:r>
          </a:p>
          <a:p>
            <a:pPr lvl="1"/>
            <a:r>
              <a:rPr lang="en-US" dirty="0"/>
              <a:t>Using federalism makes states compete against each other for influence </a:t>
            </a:r>
          </a:p>
        </p:txBody>
      </p:sp>
    </p:spTree>
    <p:extLst>
      <p:ext uri="{BB962C8B-B14F-4D97-AF65-F5344CB8AC3E}">
        <p14:creationId xmlns:p14="http://schemas.microsoft.com/office/powerpoint/2010/main" val="37026386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960BE-A6DC-084F-ABD4-EE3438033062}"/>
              </a:ext>
            </a:extLst>
          </p:cNvPr>
          <p:cNvSpPr>
            <a:spLocks noGrp="1"/>
          </p:cNvSpPr>
          <p:nvPr>
            <p:ph type="ctrTitle"/>
          </p:nvPr>
        </p:nvSpPr>
        <p:spPr/>
        <p:txBody>
          <a:bodyPr/>
          <a:lstStyle/>
          <a:p>
            <a:r>
              <a:rPr lang="en-US" dirty="0"/>
              <a:t>Brutus 1 Details</a:t>
            </a:r>
          </a:p>
        </p:txBody>
      </p:sp>
      <p:sp>
        <p:nvSpPr>
          <p:cNvPr id="3" name="Subtitle 2">
            <a:extLst>
              <a:ext uri="{FF2B5EF4-FFF2-40B4-BE49-F238E27FC236}">
                <a16:creationId xmlns:a16="http://schemas.microsoft.com/office/drawing/2014/main" id="{478EFB1C-0FE6-8848-9AE4-F0435CDAC93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39827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6DFA1-C8E4-434F-8CF1-F8D24E5E703B}"/>
              </a:ext>
            </a:extLst>
          </p:cNvPr>
          <p:cNvSpPr>
            <a:spLocks noGrp="1"/>
          </p:cNvSpPr>
          <p:nvPr>
            <p:ph type="title"/>
          </p:nvPr>
        </p:nvSpPr>
        <p:spPr/>
        <p:txBody>
          <a:bodyPr/>
          <a:lstStyle/>
          <a:p>
            <a:r>
              <a:rPr lang="en-US" dirty="0"/>
              <a:t>Brutus 1 Questions </a:t>
            </a:r>
          </a:p>
        </p:txBody>
      </p:sp>
      <p:sp>
        <p:nvSpPr>
          <p:cNvPr id="3" name="Content Placeholder 2">
            <a:extLst>
              <a:ext uri="{FF2B5EF4-FFF2-40B4-BE49-F238E27FC236}">
                <a16:creationId xmlns:a16="http://schemas.microsoft.com/office/drawing/2014/main" id="{5EC5DA9A-D7E1-7940-97D3-09ADECD8CCEF}"/>
              </a:ext>
            </a:extLst>
          </p:cNvPr>
          <p:cNvSpPr>
            <a:spLocks noGrp="1"/>
          </p:cNvSpPr>
          <p:nvPr>
            <p:ph idx="1"/>
          </p:nvPr>
        </p:nvSpPr>
        <p:spPr/>
        <p:txBody>
          <a:bodyPr>
            <a:normAutofit fontScale="77500" lnSpcReduction="20000"/>
          </a:bodyPr>
          <a:lstStyle/>
          <a:p>
            <a:r>
              <a:rPr lang="en-US" b="1" dirty="0"/>
              <a:t>What is the major claim being made by the author of this piece?</a:t>
            </a:r>
          </a:p>
          <a:p>
            <a:r>
              <a:rPr lang="en-US" b="1" dirty="0"/>
              <a:t>What textual evidence supports the author’s claim? </a:t>
            </a:r>
          </a:p>
          <a:p>
            <a:pPr lvl="1"/>
            <a:r>
              <a:rPr lang="en-US" b="1" dirty="0"/>
              <a:t>(cite specific examples – provide the paragraph number)</a:t>
            </a:r>
          </a:p>
          <a:p>
            <a:r>
              <a:rPr lang="en-US" b="1" dirty="0"/>
              <a:t>What are the best (most convincing or thought provoking) parts of the piece?</a:t>
            </a:r>
          </a:p>
          <a:p>
            <a:pPr lvl="1"/>
            <a:r>
              <a:rPr lang="en-US" b="1" dirty="0"/>
              <a:t>Cite textual evidence to support your opinion.</a:t>
            </a:r>
          </a:p>
          <a:p>
            <a:r>
              <a:rPr lang="en-US" b="1" dirty="0"/>
              <a:t>To what extent can a large group of people govern themselves?  Is Brutus right?</a:t>
            </a:r>
          </a:p>
          <a:p>
            <a:r>
              <a:rPr lang="en-US" b="1" dirty="0"/>
              <a:t>Apply Brutus’ line of reasoning to your own life.  Describe your family, high school, or social circle.  Does his warning hold true?  Is it easier to make decisions and uphold liberty in a small or large group?</a:t>
            </a:r>
          </a:p>
          <a:p>
            <a:endParaRPr lang="en-US" dirty="0"/>
          </a:p>
        </p:txBody>
      </p:sp>
    </p:spTree>
    <p:extLst>
      <p:ext uri="{BB962C8B-B14F-4D97-AF65-F5344CB8AC3E}">
        <p14:creationId xmlns:p14="http://schemas.microsoft.com/office/powerpoint/2010/main" val="9097576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0663C-CCCC-794B-85B4-C02F67530668}"/>
              </a:ext>
            </a:extLst>
          </p:cNvPr>
          <p:cNvSpPr>
            <a:spLocks noGrp="1"/>
          </p:cNvSpPr>
          <p:nvPr>
            <p:ph type="title"/>
          </p:nvPr>
        </p:nvSpPr>
        <p:spPr/>
        <p:txBody>
          <a:bodyPr>
            <a:normAutofit/>
          </a:bodyPr>
          <a:lstStyle/>
          <a:p>
            <a:r>
              <a:rPr lang="en-US" dirty="0"/>
              <a:t>Brutus I (1787)</a:t>
            </a:r>
          </a:p>
        </p:txBody>
      </p:sp>
      <p:sp>
        <p:nvSpPr>
          <p:cNvPr id="3" name="Content Placeholder 2">
            <a:extLst>
              <a:ext uri="{FF2B5EF4-FFF2-40B4-BE49-F238E27FC236}">
                <a16:creationId xmlns:a16="http://schemas.microsoft.com/office/drawing/2014/main" id="{F49793A3-D92E-5F44-9D83-2225962BA218}"/>
              </a:ext>
            </a:extLst>
          </p:cNvPr>
          <p:cNvSpPr>
            <a:spLocks noGrp="1"/>
          </p:cNvSpPr>
          <p:nvPr>
            <p:ph idx="1"/>
          </p:nvPr>
        </p:nvSpPr>
        <p:spPr/>
        <p:txBody>
          <a:bodyPr>
            <a:normAutofit fontScale="92500" lnSpcReduction="20000"/>
          </a:bodyPr>
          <a:lstStyle/>
          <a:p>
            <a:r>
              <a:rPr lang="en-US" dirty="0"/>
              <a:t>Part of a series of Anti-Federalist Papers that ran in NYC newspapers around the same time as the Federalist Papers</a:t>
            </a:r>
          </a:p>
          <a:p>
            <a:r>
              <a:rPr lang="en-US" dirty="0"/>
              <a:t>Scholars disagree on who wrote them</a:t>
            </a:r>
          </a:p>
          <a:p>
            <a:pPr lvl="1"/>
            <a:r>
              <a:rPr lang="en-US" dirty="0"/>
              <a:t>The three front-runners are Robert Yates (a NYC judge), Melancton Smith (a NY delegate to the First Continental Congress), or John Williams (A NY state senator)</a:t>
            </a:r>
          </a:p>
          <a:p>
            <a:r>
              <a:rPr lang="en-US" dirty="0"/>
              <a:t>Brutus likely refers to Brutus from Ancient Rome who killed Julius Caesar after Caesar got too powerful</a:t>
            </a:r>
          </a:p>
        </p:txBody>
      </p:sp>
    </p:spTree>
    <p:extLst>
      <p:ext uri="{BB962C8B-B14F-4D97-AF65-F5344CB8AC3E}">
        <p14:creationId xmlns:p14="http://schemas.microsoft.com/office/powerpoint/2010/main" val="14872532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86190-46D9-484E-87A6-AA119C707DE7}"/>
              </a:ext>
            </a:extLst>
          </p:cNvPr>
          <p:cNvSpPr>
            <a:spLocks noGrp="1"/>
          </p:cNvSpPr>
          <p:nvPr>
            <p:ph type="title"/>
          </p:nvPr>
        </p:nvSpPr>
        <p:spPr/>
        <p:txBody>
          <a:bodyPr/>
          <a:lstStyle/>
          <a:p>
            <a:r>
              <a:rPr lang="en-US" dirty="0"/>
              <a:t>Paragraphs 1, 2, 3</a:t>
            </a:r>
          </a:p>
        </p:txBody>
      </p:sp>
      <p:sp>
        <p:nvSpPr>
          <p:cNvPr id="3" name="Content Placeholder 2">
            <a:extLst>
              <a:ext uri="{FF2B5EF4-FFF2-40B4-BE49-F238E27FC236}">
                <a16:creationId xmlns:a16="http://schemas.microsoft.com/office/drawing/2014/main" id="{51C155F2-EE9F-334A-BED3-A4FC0DD146BE}"/>
              </a:ext>
            </a:extLst>
          </p:cNvPr>
          <p:cNvSpPr>
            <a:spLocks noGrp="1"/>
          </p:cNvSpPr>
          <p:nvPr>
            <p:ph idx="1"/>
          </p:nvPr>
        </p:nvSpPr>
        <p:spPr/>
        <p:txBody>
          <a:bodyPr>
            <a:normAutofit fontScale="92500" lnSpcReduction="20000"/>
          </a:bodyPr>
          <a:lstStyle/>
          <a:p>
            <a:r>
              <a:rPr lang="en-US" dirty="0"/>
              <a:t>If we are supposed to be free, will forcing each state into a union take away our rights?</a:t>
            </a:r>
          </a:p>
          <a:p>
            <a:r>
              <a:rPr lang="en-US" dirty="0"/>
              <a:t>Republics can’t last if they’re too big</a:t>
            </a:r>
          </a:p>
          <a:p>
            <a:pPr lvl="1"/>
            <a:r>
              <a:rPr lang="en-US" dirty="0"/>
              <a:t>Montesquieu said so </a:t>
            </a:r>
          </a:p>
          <a:p>
            <a:pPr lvl="1"/>
            <a:r>
              <a:rPr lang="en-US" dirty="0"/>
              <a:t>A few rich people will take total control</a:t>
            </a:r>
          </a:p>
          <a:p>
            <a:r>
              <a:rPr lang="en-US" dirty="0"/>
              <a:t>A small republic is more manageable and easier for the common man to participate in</a:t>
            </a:r>
          </a:p>
          <a:p>
            <a:r>
              <a:rPr lang="en-US" dirty="0"/>
              <a:t>How can representatives really represent the people if the government is so huge</a:t>
            </a:r>
          </a:p>
          <a:p>
            <a:pPr lvl="1"/>
            <a:r>
              <a:rPr lang="en-US" dirty="0"/>
              <a:t>People’s needs will be lost in the shuffle </a:t>
            </a:r>
          </a:p>
        </p:txBody>
      </p:sp>
    </p:spTree>
    <p:extLst>
      <p:ext uri="{BB962C8B-B14F-4D97-AF65-F5344CB8AC3E}">
        <p14:creationId xmlns:p14="http://schemas.microsoft.com/office/powerpoint/2010/main" val="320488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2B20E-83AB-A946-8FE3-B68741B8F616}"/>
              </a:ext>
            </a:extLst>
          </p:cNvPr>
          <p:cNvSpPr>
            <a:spLocks noGrp="1"/>
          </p:cNvSpPr>
          <p:nvPr>
            <p:ph type="title"/>
          </p:nvPr>
        </p:nvSpPr>
        <p:spPr/>
        <p:txBody>
          <a:bodyPr/>
          <a:lstStyle/>
          <a:p>
            <a:r>
              <a:rPr lang="en-US" dirty="0"/>
              <a:t>Paragraphs 4 and 5</a:t>
            </a:r>
          </a:p>
        </p:txBody>
      </p:sp>
      <p:sp>
        <p:nvSpPr>
          <p:cNvPr id="3" name="Content Placeholder 2">
            <a:extLst>
              <a:ext uri="{FF2B5EF4-FFF2-40B4-BE49-F238E27FC236}">
                <a16:creationId xmlns:a16="http://schemas.microsoft.com/office/drawing/2014/main" id="{52194677-F5AE-2948-9048-BDE2EB69A2FD}"/>
              </a:ext>
            </a:extLst>
          </p:cNvPr>
          <p:cNvSpPr>
            <a:spLocks noGrp="1"/>
          </p:cNvSpPr>
          <p:nvPr>
            <p:ph idx="1"/>
          </p:nvPr>
        </p:nvSpPr>
        <p:spPr>
          <a:xfrm>
            <a:off x="0" y="1600200"/>
            <a:ext cx="9144000" cy="5257800"/>
          </a:xfrm>
        </p:spPr>
        <p:txBody>
          <a:bodyPr>
            <a:normAutofit fontScale="92500" lnSpcReduction="20000"/>
          </a:bodyPr>
          <a:lstStyle/>
          <a:p>
            <a:r>
              <a:rPr lang="en-US" dirty="0"/>
              <a:t>We need a real representative government where the will of the people is heard</a:t>
            </a:r>
          </a:p>
          <a:p>
            <a:r>
              <a:rPr lang="en-US" dirty="0"/>
              <a:t>The Federalists are trying to curb the will of the people</a:t>
            </a:r>
          </a:p>
          <a:p>
            <a:pPr lvl="1"/>
            <a:r>
              <a:rPr lang="en-US" dirty="0"/>
              <a:t>Madison’s insulated branches</a:t>
            </a:r>
          </a:p>
          <a:p>
            <a:r>
              <a:rPr lang="en-US" dirty="0"/>
              <a:t>In a large republic, a few will get all the power </a:t>
            </a:r>
          </a:p>
          <a:p>
            <a:r>
              <a:rPr lang="en-US" dirty="0"/>
              <a:t>Our country is going to grow exponentially and so is Congress</a:t>
            </a:r>
          </a:p>
          <a:p>
            <a:pPr lvl="1"/>
            <a:r>
              <a:rPr lang="en-US" dirty="0"/>
              <a:t>Congress can’t do its job if there are too many Congresspersons </a:t>
            </a:r>
          </a:p>
          <a:p>
            <a:pPr lvl="1"/>
            <a:r>
              <a:rPr lang="en-US" dirty="0"/>
              <a:t>1789 – 85 Congresspersons (26 Senators, 65 House Members)</a:t>
            </a:r>
          </a:p>
          <a:p>
            <a:pPr lvl="1"/>
            <a:r>
              <a:rPr lang="en-US" dirty="0"/>
              <a:t>2018- 535 Congresspersons (100 Senators, 434 House Members)</a:t>
            </a:r>
          </a:p>
        </p:txBody>
      </p:sp>
    </p:spTree>
    <p:extLst>
      <p:ext uri="{BB962C8B-B14F-4D97-AF65-F5344CB8AC3E}">
        <p14:creationId xmlns:p14="http://schemas.microsoft.com/office/powerpoint/2010/main" val="17729824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21F9-3094-B54F-A159-D483E470E5AE}"/>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19A7421B-9E54-CC48-918C-358CBE1C5A82}"/>
              </a:ext>
            </a:extLst>
          </p:cNvPr>
          <p:cNvSpPr>
            <a:spLocks noGrp="1"/>
          </p:cNvSpPr>
          <p:nvPr>
            <p:ph idx="1"/>
          </p:nvPr>
        </p:nvSpPr>
        <p:spPr/>
        <p:txBody>
          <a:bodyPr/>
          <a:lstStyle/>
          <a:p>
            <a:r>
              <a:rPr lang="en-US" dirty="0"/>
              <a:t>Describes how it is a confederation </a:t>
            </a:r>
          </a:p>
          <a:p>
            <a:pPr lvl="1"/>
            <a:r>
              <a:rPr lang="en-US" dirty="0"/>
              <a:t>Calls them states (countries)</a:t>
            </a:r>
          </a:p>
          <a:p>
            <a:pPr lvl="1"/>
            <a:r>
              <a:rPr lang="en-US" dirty="0"/>
              <a:t>United States of America</a:t>
            </a:r>
          </a:p>
          <a:p>
            <a:r>
              <a:rPr lang="en-US" dirty="0"/>
              <a:t>Confederation </a:t>
            </a:r>
          </a:p>
          <a:p>
            <a:pPr lvl="1"/>
            <a:r>
              <a:rPr lang="en-US" dirty="0"/>
              <a:t>Loose friendship of states</a:t>
            </a:r>
          </a:p>
          <a:p>
            <a:pPr lvl="1"/>
            <a:r>
              <a:rPr lang="en-US" dirty="0"/>
              <a:t>Very little power for the national government </a:t>
            </a:r>
          </a:p>
          <a:p>
            <a:pPr lvl="1"/>
            <a:r>
              <a:rPr lang="en-US" dirty="0"/>
              <a:t>Very “states rights”</a:t>
            </a:r>
          </a:p>
          <a:p>
            <a:endParaRPr lang="en-US" dirty="0"/>
          </a:p>
        </p:txBody>
      </p:sp>
    </p:spTree>
    <p:extLst>
      <p:ext uri="{BB962C8B-B14F-4D97-AF65-F5344CB8AC3E}">
        <p14:creationId xmlns:p14="http://schemas.microsoft.com/office/powerpoint/2010/main" val="16482671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FC76E-B765-FF4F-84D8-C57E421C07FA}"/>
              </a:ext>
            </a:extLst>
          </p:cNvPr>
          <p:cNvSpPr>
            <a:spLocks noGrp="1"/>
          </p:cNvSpPr>
          <p:nvPr>
            <p:ph type="title"/>
          </p:nvPr>
        </p:nvSpPr>
        <p:spPr/>
        <p:txBody>
          <a:bodyPr/>
          <a:lstStyle/>
          <a:p>
            <a:r>
              <a:rPr lang="en-US" dirty="0"/>
              <a:t>Paragraph 6 </a:t>
            </a:r>
          </a:p>
        </p:txBody>
      </p:sp>
      <p:sp>
        <p:nvSpPr>
          <p:cNvPr id="3" name="Content Placeholder 2">
            <a:extLst>
              <a:ext uri="{FF2B5EF4-FFF2-40B4-BE49-F238E27FC236}">
                <a16:creationId xmlns:a16="http://schemas.microsoft.com/office/drawing/2014/main" id="{28870477-E87F-3A43-9EB7-61804A9D7B64}"/>
              </a:ext>
            </a:extLst>
          </p:cNvPr>
          <p:cNvSpPr>
            <a:spLocks noGrp="1"/>
          </p:cNvSpPr>
          <p:nvPr>
            <p:ph idx="1"/>
          </p:nvPr>
        </p:nvSpPr>
        <p:spPr/>
        <p:txBody>
          <a:bodyPr>
            <a:normAutofit lnSpcReduction="10000"/>
          </a:bodyPr>
          <a:lstStyle/>
          <a:p>
            <a:r>
              <a:rPr lang="en-US" dirty="0"/>
              <a:t>Small republics can represent people with like minds/goals</a:t>
            </a:r>
          </a:p>
          <a:p>
            <a:pPr lvl="1"/>
            <a:r>
              <a:rPr lang="en-US" dirty="0"/>
              <a:t>A large republic is too diverse and will always be fighting and will never get anything done</a:t>
            </a:r>
          </a:p>
          <a:p>
            <a:r>
              <a:rPr lang="en-US" dirty="0"/>
              <a:t>The US is so different state-to-state</a:t>
            </a:r>
          </a:p>
          <a:p>
            <a:pPr lvl="1"/>
            <a:r>
              <a:rPr lang="en-US" dirty="0"/>
              <a:t>Climates, businesses</a:t>
            </a:r>
          </a:p>
          <a:p>
            <a:r>
              <a:rPr lang="en-US" dirty="0"/>
              <a:t>Government will be more effective and representative if we don’t have a huge republic</a:t>
            </a:r>
          </a:p>
        </p:txBody>
      </p:sp>
    </p:spTree>
    <p:extLst>
      <p:ext uri="{BB962C8B-B14F-4D97-AF65-F5344CB8AC3E}">
        <p14:creationId xmlns:p14="http://schemas.microsoft.com/office/powerpoint/2010/main" val="33567902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DDDE-678F-6949-90D6-9387C7F1B35A}"/>
              </a:ext>
            </a:extLst>
          </p:cNvPr>
          <p:cNvSpPr>
            <a:spLocks noGrp="1"/>
          </p:cNvSpPr>
          <p:nvPr>
            <p:ph type="title"/>
          </p:nvPr>
        </p:nvSpPr>
        <p:spPr/>
        <p:txBody>
          <a:bodyPr/>
          <a:lstStyle/>
          <a:p>
            <a:r>
              <a:rPr lang="en-US" dirty="0"/>
              <a:t>Paragraphs 7, 8 </a:t>
            </a:r>
          </a:p>
        </p:txBody>
      </p:sp>
      <p:sp>
        <p:nvSpPr>
          <p:cNvPr id="3" name="Content Placeholder 2">
            <a:extLst>
              <a:ext uri="{FF2B5EF4-FFF2-40B4-BE49-F238E27FC236}">
                <a16:creationId xmlns:a16="http://schemas.microsoft.com/office/drawing/2014/main" id="{D66DB834-41C5-B04A-9D64-59C692DB250E}"/>
              </a:ext>
            </a:extLst>
          </p:cNvPr>
          <p:cNvSpPr>
            <a:spLocks noGrp="1"/>
          </p:cNvSpPr>
          <p:nvPr>
            <p:ph idx="1"/>
          </p:nvPr>
        </p:nvSpPr>
        <p:spPr/>
        <p:txBody>
          <a:bodyPr/>
          <a:lstStyle/>
          <a:p>
            <a:r>
              <a:rPr lang="en-US" dirty="0"/>
              <a:t>If we have a huge republic with an army, the federal leaders will use that army to keep the people scared and take their rights away</a:t>
            </a:r>
          </a:p>
          <a:p>
            <a:r>
              <a:rPr lang="en-US" dirty="0"/>
              <a:t>To have a huge republic, we will need a huge number of representatives</a:t>
            </a:r>
          </a:p>
          <a:p>
            <a:pPr lvl="1"/>
            <a:r>
              <a:rPr lang="en-US" dirty="0"/>
              <a:t>More representatives means more fighting and nothing will get done</a:t>
            </a:r>
          </a:p>
          <a:p>
            <a:endParaRPr lang="en-US" dirty="0"/>
          </a:p>
        </p:txBody>
      </p:sp>
    </p:spTree>
    <p:extLst>
      <p:ext uri="{BB962C8B-B14F-4D97-AF65-F5344CB8AC3E}">
        <p14:creationId xmlns:p14="http://schemas.microsoft.com/office/powerpoint/2010/main" val="22406124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4781-A963-F24B-BBE8-93AC0F88B519}"/>
              </a:ext>
            </a:extLst>
          </p:cNvPr>
          <p:cNvSpPr>
            <a:spLocks noGrp="1"/>
          </p:cNvSpPr>
          <p:nvPr>
            <p:ph type="title"/>
          </p:nvPr>
        </p:nvSpPr>
        <p:spPr/>
        <p:txBody>
          <a:bodyPr/>
          <a:lstStyle/>
          <a:p>
            <a:r>
              <a:rPr lang="en-US" dirty="0"/>
              <a:t>Paragraphs 9, 10 </a:t>
            </a:r>
          </a:p>
        </p:txBody>
      </p:sp>
      <p:sp>
        <p:nvSpPr>
          <p:cNvPr id="3" name="Content Placeholder 2">
            <a:extLst>
              <a:ext uri="{FF2B5EF4-FFF2-40B4-BE49-F238E27FC236}">
                <a16:creationId xmlns:a16="http://schemas.microsoft.com/office/drawing/2014/main" id="{220A22C8-2312-4E46-896B-16879A9295C1}"/>
              </a:ext>
            </a:extLst>
          </p:cNvPr>
          <p:cNvSpPr>
            <a:spLocks noGrp="1"/>
          </p:cNvSpPr>
          <p:nvPr>
            <p:ph idx="1"/>
          </p:nvPr>
        </p:nvSpPr>
        <p:spPr/>
        <p:txBody>
          <a:bodyPr>
            <a:normAutofit fontScale="85000" lnSpcReduction="20000"/>
          </a:bodyPr>
          <a:lstStyle/>
          <a:p>
            <a:r>
              <a:rPr lang="en-US" dirty="0"/>
              <a:t>In a huge republic, the representatives will be so far away from the people, they’ll become tyrants </a:t>
            </a:r>
          </a:p>
          <a:p>
            <a:r>
              <a:rPr lang="en-US" dirty="0"/>
              <a:t>We will have to trust the executive to keep the army and collect taxes</a:t>
            </a:r>
          </a:p>
          <a:p>
            <a:pPr lvl="1"/>
            <a:r>
              <a:rPr lang="en-US" dirty="0"/>
              <a:t>This is a lot of power</a:t>
            </a:r>
          </a:p>
          <a:p>
            <a:pPr lvl="1"/>
            <a:r>
              <a:rPr lang="en-US" dirty="0"/>
              <a:t>Presidents won’t want to give it up</a:t>
            </a:r>
          </a:p>
          <a:p>
            <a:pPr lvl="1"/>
            <a:r>
              <a:rPr lang="en-US" dirty="0"/>
              <a:t>People will be ruthless to get the power to become president </a:t>
            </a:r>
          </a:p>
          <a:p>
            <a:r>
              <a:rPr lang="en-US" dirty="0"/>
              <a:t>If we have a strong president, we had better have mechanisms to keep them in check </a:t>
            </a:r>
          </a:p>
          <a:p>
            <a:pPr lvl="1"/>
            <a:r>
              <a:rPr lang="en-US" dirty="0"/>
              <a:t>Madison will do this with impeachment and veto overrides </a:t>
            </a:r>
          </a:p>
          <a:p>
            <a:r>
              <a:rPr lang="en-US" dirty="0"/>
              <a:t>We should not turn 13 states into 1</a:t>
            </a:r>
          </a:p>
        </p:txBody>
      </p:sp>
    </p:spTree>
    <p:extLst>
      <p:ext uri="{BB962C8B-B14F-4D97-AF65-F5344CB8AC3E}">
        <p14:creationId xmlns:p14="http://schemas.microsoft.com/office/powerpoint/2010/main" val="41293428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84C4D-26F1-F143-A059-F67CEEEE4EAD}"/>
              </a:ext>
            </a:extLst>
          </p:cNvPr>
          <p:cNvSpPr>
            <a:spLocks noGrp="1"/>
          </p:cNvSpPr>
          <p:nvPr>
            <p:ph type="title"/>
          </p:nvPr>
        </p:nvSpPr>
        <p:spPr/>
        <p:txBody>
          <a:bodyPr/>
          <a:lstStyle/>
          <a:p>
            <a:r>
              <a:rPr lang="en-US" dirty="0"/>
              <a:t>State Governmental Powers</a:t>
            </a:r>
          </a:p>
        </p:txBody>
      </p:sp>
      <p:sp>
        <p:nvSpPr>
          <p:cNvPr id="3" name="Content Placeholder 2">
            <a:extLst>
              <a:ext uri="{FF2B5EF4-FFF2-40B4-BE49-F238E27FC236}">
                <a16:creationId xmlns:a16="http://schemas.microsoft.com/office/drawing/2014/main" id="{CA0A6D25-D749-B648-84E3-A4723DA5C912}"/>
              </a:ext>
            </a:extLst>
          </p:cNvPr>
          <p:cNvSpPr>
            <a:spLocks noGrp="1"/>
          </p:cNvSpPr>
          <p:nvPr>
            <p:ph idx="1"/>
          </p:nvPr>
        </p:nvSpPr>
        <p:spPr/>
        <p:txBody>
          <a:bodyPr>
            <a:normAutofit lnSpcReduction="10000"/>
          </a:bodyPr>
          <a:lstStyle/>
          <a:p>
            <a:r>
              <a:rPr lang="en-US" dirty="0"/>
              <a:t>Independent, not controlled by any other state</a:t>
            </a:r>
          </a:p>
          <a:p>
            <a:r>
              <a:rPr lang="en-US" dirty="0"/>
              <a:t>All powers not given to the national Congress</a:t>
            </a:r>
          </a:p>
          <a:p>
            <a:r>
              <a:rPr lang="en-US" dirty="0"/>
              <a:t>Yearly congress meeting</a:t>
            </a:r>
          </a:p>
          <a:p>
            <a:pPr lvl="1"/>
            <a:r>
              <a:rPr lang="en-US" dirty="0"/>
              <a:t>Can send between 2-7 delegates</a:t>
            </a:r>
          </a:p>
          <a:p>
            <a:pPr lvl="1"/>
            <a:r>
              <a:rPr lang="en-US" dirty="0"/>
              <a:t>Only get one vote</a:t>
            </a:r>
          </a:p>
          <a:p>
            <a:r>
              <a:rPr lang="en-US" dirty="0"/>
              <a:t>Can pass laws with 9/13 vote</a:t>
            </a:r>
          </a:p>
          <a:p>
            <a:r>
              <a:rPr lang="en-US" dirty="0"/>
              <a:t>States run their own armies</a:t>
            </a:r>
          </a:p>
          <a:p>
            <a:pPr lvl="1"/>
            <a:r>
              <a:rPr lang="en-US" dirty="0"/>
              <a:t>No federal army </a:t>
            </a:r>
          </a:p>
          <a:p>
            <a:endParaRPr lang="en-US" dirty="0"/>
          </a:p>
        </p:txBody>
      </p:sp>
    </p:spTree>
    <p:extLst>
      <p:ext uri="{BB962C8B-B14F-4D97-AF65-F5344CB8AC3E}">
        <p14:creationId xmlns:p14="http://schemas.microsoft.com/office/powerpoint/2010/main" val="6452143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79BA3-4CC3-F341-B09F-0505B2E6C51B}"/>
              </a:ext>
            </a:extLst>
          </p:cNvPr>
          <p:cNvSpPr>
            <a:spLocks noGrp="1"/>
          </p:cNvSpPr>
          <p:nvPr>
            <p:ph type="title"/>
          </p:nvPr>
        </p:nvSpPr>
        <p:spPr/>
        <p:txBody>
          <a:bodyPr/>
          <a:lstStyle/>
          <a:p>
            <a:r>
              <a:rPr lang="en-US" dirty="0"/>
              <a:t>State Governmental Powers</a:t>
            </a:r>
          </a:p>
        </p:txBody>
      </p:sp>
      <p:sp>
        <p:nvSpPr>
          <p:cNvPr id="3" name="Content Placeholder 2">
            <a:extLst>
              <a:ext uri="{FF2B5EF4-FFF2-40B4-BE49-F238E27FC236}">
                <a16:creationId xmlns:a16="http://schemas.microsoft.com/office/drawing/2014/main" id="{257623C6-5636-0A45-9E79-C07ECD031CA7}"/>
              </a:ext>
            </a:extLst>
          </p:cNvPr>
          <p:cNvSpPr>
            <a:spLocks noGrp="1"/>
          </p:cNvSpPr>
          <p:nvPr>
            <p:ph idx="1"/>
          </p:nvPr>
        </p:nvSpPr>
        <p:spPr/>
        <p:txBody>
          <a:bodyPr>
            <a:normAutofit fontScale="92500"/>
          </a:bodyPr>
          <a:lstStyle/>
          <a:p>
            <a:r>
              <a:rPr lang="en-US" dirty="0"/>
              <a:t>“Committee” to run the country when Congress isn’t in session</a:t>
            </a:r>
          </a:p>
          <a:p>
            <a:r>
              <a:rPr lang="en-US" dirty="0"/>
              <a:t>9/13 votes to enter a state into the confederation</a:t>
            </a:r>
          </a:p>
          <a:p>
            <a:pPr lvl="1"/>
            <a:r>
              <a:rPr lang="en-US" dirty="0"/>
              <a:t>Canada gets in automatically if it wants</a:t>
            </a:r>
          </a:p>
          <a:p>
            <a:pPr lvl="2"/>
            <a:r>
              <a:rPr lang="en-US" dirty="0"/>
              <a:t>(It doesn’t want)</a:t>
            </a:r>
          </a:p>
          <a:p>
            <a:r>
              <a:rPr lang="en-US" dirty="0"/>
              <a:t>Federal government will pay back money borrowed from the states during the Revolution </a:t>
            </a:r>
          </a:p>
          <a:p>
            <a:r>
              <a:rPr lang="en-US" dirty="0"/>
              <a:t>Need a unanimous vote to ratify</a:t>
            </a:r>
          </a:p>
        </p:txBody>
      </p:sp>
    </p:spTree>
    <p:extLst>
      <p:ext uri="{BB962C8B-B14F-4D97-AF65-F5344CB8AC3E}">
        <p14:creationId xmlns:p14="http://schemas.microsoft.com/office/powerpoint/2010/main" val="11456390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31337-0F90-D447-826F-0F8F1F22AFD6}"/>
              </a:ext>
            </a:extLst>
          </p:cNvPr>
          <p:cNvSpPr>
            <a:spLocks noGrp="1"/>
          </p:cNvSpPr>
          <p:nvPr>
            <p:ph type="title"/>
          </p:nvPr>
        </p:nvSpPr>
        <p:spPr/>
        <p:txBody>
          <a:bodyPr/>
          <a:lstStyle/>
          <a:p>
            <a:r>
              <a:rPr lang="en-US" dirty="0"/>
              <a:t>Federal Governmental Powers</a:t>
            </a:r>
          </a:p>
        </p:txBody>
      </p:sp>
      <p:sp>
        <p:nvSpPr>
          <p:cNvPr id="3" name="Content Placeholder 2">
            <a:extLst>
              <a:ext uri="{FF2B5EF4-FFF2-40B4-BE49-F238E27FC236}">
                <a16:creationId xmlns:a16="http://schemas.microsoft.com/office/drawing/2014/main" id="{200CB65A-1688-1348-AEC5-409DEACCC66F}"/>
              </a:ext>
            </a:extLst>
          </p:cNvPr>
          <p:cNvSpPr>
            <a:spLocks noGrp="1"/>
          </p:cNvSpPr>
          <p:nvPr>
            <p:ph idx="1"/>
          </p:nvPr>
        </p:nvSpPr>
        <p:spPr/>
        <p:txBody>
          <a:bodyPr>
            <a:normAutofit fontScale="85000" lnSpcReduction="10000"/>
          </a:bodyPr>
          <a:lstStyle/>
          <a:p>
            <a:r>
              <a:rPr lang="en-US" dirty="0"/>
              <a:t>States must defend one another </a:t>
            </a:r>
          </a:p>
          <a:p>
            <a:pPr lvl="1"/>
            <a:r>
              <a:rPr lang="en-US" dirty="0"/>
              <a:t>No punishments if they don’t</a:t>
            </a:r>
          </a:p>
          <a:p>
            <a:r>
              <a:rPr lang="en-US" dirty="0"/>
              <a:t>States can’t tax non-state citizens extra</a:t>
            </a:r>
          </a:p>
          <a:p>
            <a:r>
              <a:rPr lang="en-US" dirty="0"/>
              <a:t>Like the Full Faith and Credit Clause in the Constitution</a:t>
            </a:r>
          </a:p>
          <a:p>
            <a:pPr lvl="1"/>
            <a:r>
              <a:rPr lang="en-US" dirty="0"/>
              <a:t>States should return fugitives</a:t>
            </a:r>
          </a:p>
          <a:p>
            <a:pPr lvl="1"/>
            <a:r>
              <a:rPr lang="en-US" dirty="0"/>
              <a:t>States should uphold court rulings from other states</a:t>
            </a:r>
          </a:p>
          <a:p>
            <a:pPr lvl="1"/>
            <a:r>
              <a:rPr lang="en-US" dirty="0"/>
              <a:t>But no punishment if they don’t </a:t>
            </a:r>
          </a:p>
          <a:p>
            <a:r>
              <a:rPr lang="en-US" dirty="0"/>
              <a:t>President </a:t>
            </a:r>
          </a:p>
          <a:p>
            <a:pPr lvl="1"/>
            <a:r>
              <a:rPr lang="en-US" dirty="0"/>
              <a:t>1 year term, but just organizes debate</a:t>
            </a:r>
          </a:p>
          <a:p>
            <a:pPr lvl="1"/>
            <a:r>
              <a:rPr lang="en-US" dirty="0"/>
              <a:t>No real power  </a:t>
            </a:r>
          </a:p>
        </p:txBody>
      </p:sp>
    </p:spTree>
    <p:extLst>
      <p:ext uri="{BB962C8B-B14F-4D97-AF65-F5344CB8AC3E}">
        <p14:creationId xmlns:p14="http://schemas.microsoft.com/office/powerpoint/2010/main" val="8285677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FB932-96E8-0149-9D1F-8BE2259881A8}"/>
              </a:ext>
            </a:extLst>
          </p:cNvPr>
          <p:cNvSpPr>
            <a:spLocks noGrp="1"/>
          </p:cNvSpPr>
          <p:nvPr>
            <p:ph type="title"/>
          </p:nvPr>
        </p:nvSpPr>
        <p:spPr/>
        <p:txBody>
          <a:bodyPr/>
          <a:lstStyle/>
          <a:p>
            <a:r>
              <a:rPr lang="en-US" dirty="0"/>
              <a:t>Federal Governmental Powers</a:t>
            </a:r>
          </a:p>
        </p:txBody>
      </p:sp>
      <p:sp>
        <p:nvSpPr>
          <p:cNvPr id="3" name="Content Placeholder 2">
            <a:extLst>
              <a:ext uri="{FF2B5EF4-FFF2-40B4-BE49-F238E27FC236}">
                <a16:creationId xmlns:a16="http://schemas.microsoft.com/office/drawing/2014/main" id="{C5BD9EA4-9385-9E49-BE54-6C0F8D240C0D}"/>
              </a:ext>
            </a:extLst>
          </p:cNvPr>
          <p:cNvSpPr>
            <a:spLocks noGrp="1"/>
          </p:cNvSpPr>
          <p:nvPr>
            <p:ph idx="1"/>
          </p:nvPr>
        </p:nvSpPr>
        <p:spPr/>
        <p:txBody>
          <a:bodyPr/>
          <a:lstStyle/>
          <a:p>
            <a:r>
              <a:rPr lang="en-US" dirty="0"/>
              <a:t>In the Constitution </a:t>
            </a:r>
          </a:p>
          <a:p>
            <a:pPr lvl="1"/>
            <a:r>
              <a:rPr lang="en-US" dirty="0"/>
              <a:t>States can’t ally with foreign countries</a:t>
            </a:r>
          </a:p>
          <a:p>
            <a:pPr lvl="1"/>
            <a:r>
              <a:rPr lang="en-US" dirty="0"/>
              <a:t>Can’t grant titles of nobility </a:t>
            </a:r>
          </a:p>
          <a:p>
            <a:r>
              <a:rPr lang="en-US" dirty="0"/>
              <a:t>State needs permission before raising an army</a:t>
            </a:r>
          </a:p>
          <a:p>
            <a:pPr lvl="1"/>
            <a:r>
              <a:rPr lang="en-US" dirty="0"/>
              <a:t>Can’t wage war w/o Congressional permission </a:t>
            </a:r>
          </a:p>
          <a:p>
            <a:r>
              <a:rPr lang="en-US" dirty="0"/>
              <a:t>Can’t make treaties with other states</a:t>
            </a:r>
          </a:p>
          <a:p>
            <a:r>
              <a:rPr lang="en-US" dirty="0"/>
              <a:t>Federal courts were temporary and only to settle disputes among the states</a:t>
            </a:r>
          </a:p>
        </p:txBody>
      </p:sp>
    </p:spTree>
    <p:extLst>
      <p:ext uri="{BB962C8B-B14F-4D97-AF65-F5344CB8AC3E}">
        <p14:creationId xmlns:p14="http://schemas.microsoft.com/office/powerpoint/2010/main" val="10717034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F5E8-4A91-CB46-A201-BF2C7D235865}"/>
              </a:ext>
            </a:extLst>
          </p:cNvPr>
          <p:cNvSpPr>
            <a:spLocks noGrp="1"/>
          </p:cNvSpPr>
          <p:nvPr>
            <p:ph type="title"/>
          </p:nvPr>
        </p:nvSpPr>
        <p:spPr/>
        <p:txBody>
          <a:bodyPr/>
          <a:lstStyle/>
          <a:p>
            <a:r>
              <a:rPr lang="en-US" dirty="0"/>
              <a:t>Federal Governmental Powers</a:t>
            </a:r>
          </a:p>
        </p:txBody>
      </p:sp>
      <p:sp>
        <p:nvSpPr>
          <p:cNvPr id="3" name="Content Placeholder 2">
            <a:extLst>
              <a:ext uri="{FF2B5EF4-FFF2-40B4-BE49-F238E27FC236}">
                <a16:creationId xmlns:a16="http://schemas.microsoft.com/office/drawing/2014/main" id="{207DBBA1-3898-0B4F-82EE-52DCCC99B3FB}"/>
              </a:ext>
            </a:extLst>
          </p:cNvPr>
          <p:cNvSpPr>
            <a:spLocks noGrp="1"/>
          </p:cNvSpPr>
          <p:nvPr>
            <p:ph idx="1"/>
          </p:nvPr>
        </p:nvSpPr>
        <p:spPr/>
        <p:txBody>
          <a:bodyPr>
            <a:normAutofit fontScale="92500" lnSpcReduction="10000"/>
          </a:bodyPr>
          <a:lstStyle/>
          <a:p>
            <a:r>
              <a:rPr lang="en-US" dirty="0"/>
              <a:t>•	declare war</a:t>
            </a:r>
          </a:p>
          <a:p>
            <a:r>
              <a:rPr lang="en-US" dirty="0"/>
              <a:t>•	negotiate foreign treaties</a:t>
            </a:r>
          </a:p>
          <a:p>
            <a:r>
              <a:rPr lang="en-US" dirty="0"/>
              <a:t>•	settle disputes between states</a:t>
            </a:r>
          </a:p>
          <a:p>
            <a:r>
              <a:rPr lang="en-US" dirty="0"/>
              <a:t>•	regulate currency</a:t>
            </a:r>
          </a:p>
          <a:p>
            <a:pPr lvl="1"/>
            <a:r>
              <a:rPr lang="en-US" dirty="0"/>
              <a:t>States can’t have their own dollars </a:t>
            </a:r>
          </a:p>
          <a:p>
            <a:r>
              <a:rPr lang="en-US" dirty="0"/>
              <a:t>•	direct the operations of land and naval forces</a:t>
            </a:r>
          </a:p>
          <a:p>
            <a:pPr lvl="1"/>
            <a:r>
              <a:rPr lang="en-US" dirty="0"/>
              <a:t>Federal government doesn’t have an army, but controls the states’ armies </a:t>
            </a:r>
          </a:p>
          <a:p>
            <a:r>
              <a:rPr lang="en-US" dirty="0"/>
              <a:t>•	borrow money from the states</a:t>
            </a:r>
          </a:p>
          <a:p>
            <a:endParaRPr lang="en-US" dirty="0"/>
          </a:p>
        </p:txBody>
      </p:sp>
    </p:spTree>
    <p:extLst>
      <p:ext uri="{BB962C8B-B14F-4D97-AF65-F5344CB8AC3E}">
        <p14:creationId xmlns:p14="http://schemas.microsoft.com/office/powerpoint/2010/main" val="5337227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BC2D3-E3CA-D74F-9B7C-CFD608A76832}"/>
              </a:ext>
            </a:extLst>
          </p:cNvPr>
          <p:cNvSpPr>
            <a:spLocks noGrp="1"/>
          </p:cNvSpPr>
          <p:nvPr>
            <p:ph type="ctrTitle"/>
          </p:nvPr>
        </p:nvSpPr>
        <p:spPr/>
        <p:txBody>
          <a:bodyPr/>
          <a:lstStyle/>
          <a:p>
            <a:r>
              <a:rPr lang="en-US" dirty="0"/>
              <a:t>Federalist 10 Details</a:t>
            </a:r>
          </a:p>
        </p:txBody>
      </p:sp>
      <p:sp>
        <p:nvSpPr>
          <p:cNvPr id="3" name="Subtitle 2">
            <a:extLst>
              <a:ext uri="{FF2B5EF4-FFF2-40B4-BE49-F238E27FC236}">
                <a16:creationId xmlns:a16="http://schemas.microsoft.com/office/drawing/2014/main" id="{0419E378-668D-0242-BDA8-D6E23370A73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260004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9C05-D345-C84D-8CCA-2043FABC98A0}"/>
              </a:ext>
            </a:extLst>
          </p:cNvPr>
          <p:cNvSpPr>
            <a:spLocks noGrp="1"/>
          </p:cNvSpPr>
          <p:nvPr>
            <p:ph type="title"/>
          </p:nvPr>
        </p:nvSpPr>
        <p:spPr/>
        <p:txBody>
          <a:bodyPr/>
          <a:lstStyle/>
          <a:p>
            <a:r>
              <a:rPr lang="en-US" dirty="0"/>
              <a:t>Fed 10 Questions </a:t>
            </a:r>
          </a:p>
        </p:txBody>
      </p:sp>
      <p:sp>
        <p:nvSpPr>
          <p:cNvPr id="3" name="Content Placeholder 2">
            <a:extLst>
              <a:ext uri="{FF2B5EF4-FFF2-40B4-BE49-F238E27FC236}">
                <a16:creationId xmlns:a16="http://schemas.microsoft.com/office/drawing/2014/main" id="{E111E3CA-DB40-D947-A71C-DC2ABFDA4989}"/>
              </a:ext>
            </a:extLst>
          </p:cNvPr>
          <p:cNvSpPr>
            <a:spLocks noGrp="1"/>
          </p:cNvSpPr>
          <p:nvPr>
            <p:ph idx="1"/>
          </p:nvPr>
        </p:nvSpPr>
        <p:spPr/>
        <p:txBody>
          <a:bodyPr>
            <a:normAutofit lnSpcReduction="10000"/>
          </a:bodyPr>
          <a:lstStyle/>
          <a:p>
            <a:r>
              <a:rPr lang="en-US" b="1" dirty="0"/>
              <a:t>What is the main topic of Federalist 10?</a:t>
            </a:r>
          </a:p>
          <a:p>
            <a:r>
              <a:rPr lang="en-US" b="1" dirty="0"/>
              <a:t>In my own words, a faction is... </a:t>
            </a:r>
            <a:endParaRPr lang="en-US" dirty="0"/>
          </a:p>
          <a:p>
            <a:r>
              <a:rPr lang="en-US" b="1" dirty="0"/>
              <a:t>What are examples of factions today? </a:t>
            </a:r>
            <a:endParaRPr lang="en-US" dirty="0"/>
          </a:p>
          <a:p>
            <a:r>
              <a:rPr lang="en-US" b="1" dirty="0"/>
              <a:t>Are factions good or bad? Why? </a:t>
            </a:r>
            <a:endParaRPr lang="en-US" dirty="0"/>
          </a:p>
          <a:p>
            <a:r>
              <a:rPr lang="en-US" b="1" dirty="0"/>
              <a:t>Why will we always have factions in the USA? </a:t>
            </a:r>
            <a:endParaRPr lang="en-US" dirty="0"/>
          </a:p>
          <a:p>
            <a:r>
              <a:rPr lang="en-US" b="1" dirty="0"/>
              <a:t>How does human nature play a role in factions? </a:t>
            </a:r>
            <a:endParaRPr lang="en-US" dirty="0"/>
          </a:p>
          <a:p>
            <a:r>
              <a:rPr lang="en-US" b="1" dirty="0"/>
              <a:t> What is the #1 source of factions? </a:t>
            </a:r>
            <a:endParaRPr lang="en-US" dirty="0"/>
          </a:p>
          <a:p>
            <a:endParaRPr lang="en-US" dirty="0"/>
          </a:p>
          <a:p>
            <a:endParaRPr lang="en-US" dirty="0"/>
          </a:p>
        </p:txBody>
      </p:sp>
    </p:spTree>
    <p:extLst>
      <p:ext uri="{BB962C8B-B14F-4D97-AF65-F5344CB8AC3E}">
        <p14:creationId xmlns:p14="http://schemas.microsoft.com/office/powerpoint/2010/main" val="3270711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45</TotalTime>
  <Words>1225</Words>
  <Application>Microsoft Macintosh PowerPoint</Application>
  <PresentationFormat>On-screen Show (4:3)</PresentationFormat>
  <Paragraphs>144</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Default Theme</vt:lpstr>
      <vt:lpstr>Articles of Confederation Details </vt:lpstr>
      <vt:lpstr>Intro</vt:lpstr>
      <vt:lpstr>State Governmental Powers</vt:lpstr>
      <vt:lpstr>State Governmental Powers</vt:lpstr>
      <vt:lpstr>Federal Governmental Powers</vt:lpstr>
      <vt:lpstr>Federal Governmental Powers</vt:lpstr>
      <vt:lpstr>Federal Governmental Powers</vt:lpstr>
      <vt:lpstr>Federalist 10 Details</vt:lpstr>
      <vt:lpstr>Fed 10 Questions </vt:lpstr>
      <vt:lpstr>Fed 10 Questions </vt:lpstr>
      <vt:lpstr>Main Topic of Federalist 10</vt:lpstr>
      <vt:lpstr>How to Remove the Causes of Factions</vt:lpstr>
      <vt:lpstr>Reasons for Factions</vt:lpstr>
      <vt:lpstr>How to Control the Effects of Factions </vt:lpstr>
      <vt:lpstr>Brutus 1 Details</vt:lpstr>
      <vt:lpstr>Brutus 1 Questions </vt:lpstr>
      <vt:lpstr>Brutus I (1787)</vt:lpstr>
      <vt:lpstr>Paragraphs 1, 2, 3</vt:lpstr>
      <vt:lpstr>Paragraphs 4 and 5</vt:lpstr>
      <vt:lpstr>Paragraph 6 </vt:lpstr>
      <vt:lpstr>Paragraphs 7, 8 </vt:lpstr>
      <vt:lpstr>Paragraphs 9, 10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of Confederation Details </dc:title>
  <dc:creator>Brock, Herbie</dc:creator>
  <cp:lastModifiedBy>Brock, Herbie</cp:lastModifiedBy>
  <cp:revision>5</cp:revision>
  <dcterms:created xsi:type="dcterms:W3CDTF">2018-09-28T14:47:59Z</dcterms:created>
  <dcterms:modified xsi:type="dcterms:W3CDTF">2018-10-01T18:52:45Z</dcterms:modified>
</cp:coreProperties>
</file>