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20" y="-2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14223048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28671808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391575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6"/>
          <p:cNvSpPr>
            <a:spLocks noGrp="1" noChangeArrowheads="1"/>
          </p:cNvSpPr>
          <p:nvPr>
            <p:ph type="dt" sz="half" idx="10"/>
          </p:nvPr>
        </p:nvSpPr>
        <p:spPr>
          <a:ln/>
        </p:spPr>
        <p:txBody>
          <a:bodyPr/>
          <a:lstStyle>
            <a:lvl1pPr>
              <a:defRPr/>
            </a:lvl1pPr>
          </a:lstStyle>
          <a:p>
            <a:fld id="{34A5BD3A-E9B1-EE4C-8E7C-47A6FC80C485}" type="datetimeFigureOut">
              <a:rPr lang="en-US"/>
              <a:pPr/>
              <a:t>8/31/16</a:t>
            </a:fld>
            <a:endParaRPr lang="en-US"/>
          </a:p>
        </p:txBody>
      </p:sp>
      <p:sp>
        <p:nvSpPr>
          <p:cNvPr id="6" name="Rectangle 1027"/>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28"/>
          <p:cNvSpPr>
            <a:spLocks noGrp="1" noChangeArrowheads="1"/>
          </p:cNvSpPr>
          <p:nvPr>
            <p:ph type="sldNum" sz="quarter" idx="12"/>
          </p:nvPr>
        </p:nvSpPr>
        <p:spPr>
          <a:ln/>
        </p:spPr>
        <p:txBody>
          <a:bodyPr/>
          <a:lstStyle>
            <a:lvl1pPr>
              <a:defRPr/>
            </a:lvl1pPr>
          </a:lstStyle>
          <a:p>
            <a:fld id="{F79F0F90-FC9F-2D42-BEDE-2649C29CF5DB}" type="slidenum">
              <a:rPr lang="en-US"/>
              <a:pPr/>
              <a:t>‹#›</a:t>
            </a:fld>
            <a:endParaRPr lang="en-US"/>
          </a:p>
        </p:txBody>
      </p:sp>
    </p:spTree>
    <p:extLst>
      <p:ext uri="{BB962C8B-B14F-4D97-AF65-F5344CB8AC3E}">
        <p14:creationId xmlns:p14="http://schemas.microsoft.com/office/powerpoint/2010/main" val="1864576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26"/>
          <p:cNvSpPr>
            <a:spLocks noGrp="1" noChangeArrowheads="1"/>
          </p:cNvSpPr>
          <p:nvPr>
            <p:ph type="dt" sz="half" idx="10"/>
          </p:nvPr>
        </p:nvSpPr>
        <p:spPr>
          <a:ln/>
        </p:spPr>
        <p:txBody>
          <a:bodyPr/>
          <a:lstStyle>
            <a:lvl1pPr>
              <a:defRPr/>
            </a:lvl1pPr>
          </a:lstStyle>
          <a:p>
            <a:fld id="{19280C46-288D-2644-A70C-2321D600A6FA}" type="datetimeFigureOut">
              <a:rPr lang="en-US"/>
              <a:pPr/>
              <a:t>8/31/16</a:t>
            </a:fld>
            <a:endParaRPr lang="en-US"/>
          </a:p>
        </p:txBody>
      </p:sp>
      <p:sp>
        <p:nvSpPr>
          <p:cNvPr id="7" name="Rectangle 1027"/>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028"/>
          <p:cNvSpPr>
            <a:spLocks noGrp="1" noChangeArrowheads="1"/>
          </p:cNvSpPr>
          <p:nvPr>
            <p:ph type="sldNum" sz="quarter" idx="12"/>
          </p:nvPr>
        </p:nvSpPr>
        <p:spPr>
          <a:ln/>
        </p:spPr>
        <p:txBody>
          <a:bodyPr/>
          <a:lstStyle>
            <a:lvl1pPr>
              <a:defRPr/>
            </a:lvl1pPr>
          </a:lstStyle>
          <a:p>
            <a:fld id="{6D54A233-97D1-654B-9520-8E16D58E977D}" type="slidenum">
              <a:rPr lang="en-US"/>
              <a:pPr/>
              <a:t>‹#›</a:t>
            </a:fld>
            <a:endParaRPr lang="en-US"/>
          </a:p>
        </p:txBody>
      </p:sp>
    </p:spTree>
    <p:extLst>
      <p:ext uri="{BB962C8B-B14F-4D97-AF65-F5344CB8AC3E}">
        <p14:creationId xmlns:p14="http://schemas.microsoft.com/office/powerpoint/2010/main" val="394449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26359036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07EC15-EC06-0545-9088-43F21F6EE702}" type="datetimeFigureOut">
              <a:rPr lang="en-US" smtClean="0"/>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702379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07EC15-EC06-0545-9088-43F21F6EE702}" type="datetimeFigureOut">
              <a:rPr lang="en-US" smtClean="0"/>
              <a:t>8/31/16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4982991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07EC15-EC06-0545-9088-43F21F6EE702}" type="datetimeFigureOut">
              <a:rPr lang="en-US" smtClean="0"/>
              <a:t>8/31/16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8792272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07EC15-EC06-0545-9088-43F21F6EE702}" type="datetimeFigureOut">
              <a:rPr lang="en-US" smtClean="0"/>
              <a:t>8/31/16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599787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EC15-EC06-0545-9088-43F21F6EE702}" type="datetimeFigureOut">
              <a:rPr lang="en-US" smtClean="0"/>
              <a:t>8/31/16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19061701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7EC15-EC06-0545-9088-43F21F6EE702}" type="datetimeFigureOut">
              <a:rPr lang="en-US" smtClean="0"/>
              <a:t>8/31/16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41882377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7EC15-EC06-0545-9088-43F21F6EE702}" type="datetimeFigureOut">
              <a:rPr lang="en-US" smtClean="0"/>
              <a:t>8/31/16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1650117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EC15-EC06-0545-9088-43F21F6EE702}" type="datetimeFigureOut">
              <a:rPr lang="en-US" smtClean="0"/>
              <a:t>8/31/16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BD01E-CDF3-124F-8E17-7D4F4BB64D35}" type="slidenum">
              <a:rPr lang="en-US" smtClean="0"/>
              <a:t>‹#›</a:t>
            </a:fld>
            <a:endParaRPr lang="en-US"/>
          </a:p>
        </p:txBody>
      </p:sp>
    </p:spTree>
    <p:extLst>
      <p:ext uri="{BB962C8B-B14F-4D97-AF65-F5344CB8AC3E}">
        <p14:creationId xmlns:p14="http://schemas.microsoft.com/office/powerpoint/2010/main" val="2788431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sdebtclock.or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Sre7GuNEjp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15.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1.1 Government and Politics	</a:t>
            </a:r>
            <a:endParaRPr lang="en-US" dirty="0"/>
          </a:p>
        </p:txBody>
      </p:sp>
      <p:sp>
        <p:nvSpPr>
          <p:cNvPr id="3" name="Subtitle 2"/>
          <p:cNvSpPr>
            <a:spLocks noGrp="1"/>
          </p:cNvSpPr>
          <p:nvPr>
            <p:ph type="subTitle" idx="1"/>
          </p:nvPr>
        </p:nvSpPr>
        <p:spPr/>
        <p:txBody>
          <a:bodyPr/>
          <a:lstStyle/>
          <a:p>
            <a:r>
              <a:rPr lang="en-US" smtClean="0"/>
              <a:t>Edwards 9-12</a:t>
            </a:r>
            <a:endParaRPr lang="en-US"/>
          </a:p>
        </p:txBody>
      </p:sp>
    </p:spTree>
    <p:extLst>
      <p:ext uri="{BB962C8B-B14F-4D97-AF65-F5344CB8AC3E}">
        <p14:creationId xmlns:p14="http://schemas.microsoft.com/office/powerpoint/2010/main" val="42214200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12-16 Quiz A</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Name two things that make up a modern democracy.</a:t>
            </a:r>
          </a:p>
          <a:p>
            <a:pPr marL="514350" indent="-514350">
              <a:buFont typeface="+mj-lt"/>
              <a:buAutoNum type="arabicPeriod"/>
            </a:pPr>
            <a:r>
              <a:rPr lang="en-US" dirty="0" smtClean="0"/>
              <a:t>Political parties, elections, media and interest groups make up __________ institutions. Check your notes on this one. </a:t>
            </a:r>
          </a:p>
          <a:p>
            <a:pPr marL="514350" indent="-514350">
              <a:buFont typeface="+mj-lt"/>
              <a:buAutoNum type="arabicPeriod"/>
            </a:pPr>
            <a:r>
              <a:rPr lang="en-US" smtClean="0"/>
              <a:t>Finish this sentence, the US government is based on majority rule and minority __________. </a:t>
            </a:r>
          </a:p>
          <a:p>
            <a:pPr marL="514350" indent="-514350">
              <a:buFont typeface="+mj-lt"/>
              <a:buAutoNum type="arabicPeriod"/>
            </a:pPr>
            <a:endParaRPr lang="en-US" dirty="0"/>
          </a:p>
        </p:txBody>
      </p:sp>
    </p:spTree>
    <p:extLst>
      <p:ext uri="{BB962C8B-B14F-4D97-AF65-F5344CB8AC3E}">
        <p14:creationId xmlns:p14="http://schemas.microsoft.com/office/powerpoint/2010/main" val="166660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12-16 Quiz B</a:t>
            </a:r>
            <a:endParaRPr lang="en-US" dirty="0"/>
          </a:p>
        </p:txBody>
      </p:sp>
      <p:sp>
        <p:nvSpPr>
          <p:cNvPr id="3" name="Content Placeholder 2"/>
          <p:cNvSpPr>
            <a:spLocks noGrp="1"/>
          </p:cNvSpPr>
          <p:nvPr>
            <p:ph idx="1"/>
          </p:nvPr>
        </p:nvSpPr>
        <p:spPr>
          <a:xfrm>
            <a:off x="40535" y="1600200"/>
            <a:ext cx="9144000" cy="5257800"/>
          </a:xfrm>
        </p:spPr>
        <p:txBody>
          <a:bodyPr>
            <a:normAutofit/>
          </a:bodyPr>
          <a:lstStyle/>
          <a:p>
            <a:pPr marL="514350" indent="-514350">
              <a:buFont typeface="+mj-lt"/>
              <a:buAutoNum type="arabicPeriod"/>
            </a:pPr>
            <a:r>
              <a:rPr lang="en-US" dirty="0" smtClean="0"/>
              <a:t>These include the media, elections, parties and interest groups. They connect the people to the government. What are they called?</a:t>
            </a:r>
          </a:p>
          <a:p>
            <a:pPr marL="514350" indent="-514350">
              <a:buFont typeface="+mj-lt"/>
              <a:buAutoNum type="arabicPeriod"/>
            </a:pPr>
            <a:r>
              <a:rPr lang="en-US" dirty="0" smtClean="0"/>
              <a:t>This was defined as any action by the government. It is created by the ____________-making system. </a:t>
            </a:r>
          </a:p>
          <a:p>
            <a:pPr marL="514350" indent="-514350">
              <a:buFont typeface="+mj-lt"/>
              <a:buAutoNum type="arabicPeriod"/>
            </a:pPr>
            <a:r>
              <a:rPr lang="en-US" dirty="0" smtClean="0"/>
              <a:t>  Which of the following is not part of “traditional economic theory”?</a:t>
            </a:r>
          </a:p>
          <a:p>
            <a:pPr marL="914400" lvl="1" indent="-514350">
              <a:buAutoNum type="alphaLcPeriod"/>
            </a:pPr>
            <a:r>
              <a:rPr lang="en-US" smtClean="0"/>
              <a:t>Voting rights</a:t>
            </a:r>
            <a:endParaRPr lang="en-US" dirty="0" smtClean="0"/>
          </a:p>
          <a:p>
            <a:pPr marL="914400" lvl="1" indent="-514350">
              <a:buAutoNum type="alphaLcPeriod"/>
            </a:pPr>
            <a:r>
              <a:rPr lang="en-US" dirty="0" smtClean="0"/>
              <a:t>Economic equality</a:t>
            </a:r>
          </a:p>
          <a:p>
            <a:pPr marL="914400" lvl="1" indent="-514350">
              <a:buAutoNum type="alphaLcPeriod"/>
            </a:pPr>
            <a:r>
              <a:rPr lang="en-US" dirty="0" smtClean="0"/>
              <a:t>Citizen control of policy agenda</a:t>
            </a:r>
          </a:p>
          <a:p>
            <a:pPr marL="514350" indent="-514350">
              <a:buFont typeface="+mj-lt"/>
              <a:buAutoNum type="arabicPeriod"/>
            </a:pPr>
            <a:endParaRPr lang="en-US" dirty="0"/>
          </a:p>
        </p:txBody>
      </p:sp>
    </p:spTree>
    <p:extLst>
      <p:ext uri="{BB962C8B-B14F-4D97-AF65-F5344CB8AC3E}">
        <p14:creationId xmlns:p14="http://schemas.microsoft.com/office/powerpoint/2010/main" val="335355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Policymaking System (12-15)</a:t>
            </a:r>
            <a:endParaRPr lang="en-US" dirty="0"/>
          </a:p>
        </p:txBody>
      </p:sp>
      <p:pic>
        <p:nvPicPr>
          <p:cNvPr id="4" name="Content Placeholder 3"/>
          <p:cNvPicPr>
            <a:picLocks noGrp="1" noChangeAspect="1"/>
          </p:cNvPicPr>
          <p:nvPr>
            <p:ph idx="1"/>
          </p:nvPr>
        </p:nvPicPr>
        <p:blipFill>
          <a:blip r:embed="rId2"/>
          <a:srcRect l="-34111" r="-34111"/>
          <a:stretch>
            <a:fillRect/>
          </a:stretch>
        </p:blipFill>
        <p:spPr>
          <a:xfrm>
            <a:off x="-1244200" y="0"/>
            <a:ext cx="11926957" cy="6858000"/>
          </a:xfrm>
        </p:spPr>
      </p:pic>
      <p:sp>
        <p:nvSpPr>
          <p:cNvPr id="3" name="TextBox 2"/>
          <p:cNvSpPr txBox="1"/>
          <p:nvPr/>
        </p:nvSpPr>
        <p:spPr>
          <a:xfrm>
            <a:off x="7661902" y="89972"/>
            <a:ext cx="1164577" cy="369332"/>
          </a:xfrm>
          <a:prstGeom prst="rect">
            <a:avLst/>
          </a:prstGeom>
          <a:noFill/>
        </p:spPr>
        <p:txBody>
          <a:bodyPr wrap="none" rtlCol="0">
            <a:spAutoFit/>
          </a:bodyPr>
          <a:lstStyle/>
          <a:p>
            <a:r>
              <a:rPr lang="en-US" dirty="0" smtClean="0"/>
              <a:t>Lesson 1.2</a:t>
            </a:r>
            <a:endParaRPr lang="en-US" dirty="0"/>
          </a:p>
        </p:txBody>
      </p:sp>
    </p:spTree>
    <p:extLst>
      <p:ext uri="{BB962C8B-B14F-4D97-AF65-F5344CB8AC3E}">
        <p14:creationId xmlns:p14="http://schemas.microsoft.com/office/powerpoint/2010/main" val="296791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Policymaking System (12-15)</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lvl="0"/>
            <a:r>
              <a:rPr lang="en-US" dirty="0" smtClean="0"/>
              <a:t>Policy – an action by the </a:t>
            </a:r>
            <a:r>
              <a:rPr lang="en-US" dirty="0" err="1" smtClean="0"/>
              <a:t>gov</a:t>
            </a:r>
            <a:endParaRPr lang="en-US" dirty="0" smtClean="0"/>
          </a:p>
          <a:p>
            <a:pPr lvl="0"/>
            <a:r>
              <a:rPr lang="en-US" dirty="0" smtClean="0"/>
              <a:t>Policymaking system – everything that goes into making policy (</a:t>
            </a:r>
            <a:r>
              <a:rPr lang="en-US" dirty="0" err="1" smtClean="0"/>
              <a:t>ppl</a:t>
            </a:r>
            <a:r>
              <a:rPr lang="en-US" dirty="0" smtClean="0"/>
              <a:t>, linkage institutions, the </a:t>
            </a:r>
            <a:r>
              <a:rPr lang="en-US" dirty="0" err="1" smtClean="0"/>
              <a:t>gov</a:t>
            </a:r>
            <a:r>
              <a:rPr lang="en-US" dirty="0" smtClean="0"/>
              <a:t>)</a:t>
            </a:r>
          </a:p>
          <a:p>
            <a:pPr lvl="0"/>
            <a:r>
              <a:rPr lang="en-US" dirty="0" smtClean="0"/>
              <a:t>Policy agenda – main goals of the </a:t>
            </a:r>
            <a:r>
              <a:rPr lang="en-US" dirty="0" err="1" smtClean="0"/>
              <a:t>gov</a:t>
            </a:r>
            <a:endParaRPr lang="en-US" dirty="0" smtClean="0"/>
          </a:p>
          <a:p>
            <a:pPr lvl="1"/>
            <a:r>
              <a:rPr lang="en-US" dirty="0" smtClean="0"/>
              <a:t>Things the </a:t>
            </a:r>
            <a:r>
              <a:rPr lang="en-US" dirty="0" err="1" smtClean="0"/>
              <a:t>gov</a:t>
            </a:r>
            <a:r>
              <a:rPr lang="en-US" dirty="0" smtClean="0"/>
              <a:t> thinks is most important</a:t>
            </a:r>
          </a:p>
          <a:p>
            <a:pPr lvl="0"/>
            <a:r>
              <a:rPr lang="en-US" dirty="0" smtClean="0"/>
              <a:t>Political issue – when </a:t>
            </a:r>
            <a:r>
              <a:rPr lang="en-US" dirty="0" err="1" smtClean="0"/>
              <a:t>ppl</a:t>
            </a:r>
            <a:r>
              <a:rPr lang="en-US" dirty="0" smtClean="0"/>
              <a:t> disagree about a problem politically </a:t>
            </a:r>
          </a:p>
          <a:p>
            <a:endParaRPr lang="en-US" dirty="0"/>
          </a:p>
        </p:txBody>
      </p:sp>
    </p:spTree>
    <p:extLst>
      <p:ext uri="{BB962C8B-B14F-4D97-AF65-F5344CB8AC3E}">
        <p14:creationId xmlns:p14="http://schemas.microsoft.com/office/powerpoint/2010/main" val="89463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Policymaking System (12-15)</a:t>
            </a:r>
            <a:endParaRPr lang="en-US" dirty="0"/>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pPr lvl="0"/>
            <a:r>
              <a:rPr lang="en-US" sz="2800" dirty="0" smtClean="0"/>
              <a:t>Policymaking institutions – three branches of </a:t>
            </a:r>
            <a:r>
              <a:rPr lang="en-US" sz="2800" dirty="0" err="1" smtClean="0"/>
              <a:t>gov</a:t>
            </a:r>
            <a:endParaRPr lang="en-US" sz="2800" dirty="0" smtClean="0"/>
          </a:p>
          <a:p>
            <a:pPr lvl="1"/>
            <a:r>
              <a:rPr lang="en-US" dirty="0"/>
              <a:t>Why? They make governmental policies</a:t>
            </a:r>
          </a:p>
          <a:p>
            <a:pPr lvl="1"/>
            <a:r>
              <a:rPr lang="en-US" dirty="0"/>
              <a:t>The bureaucracy is so powerful, that many think it is the “fourth branch”</a:t>
            </a:r>
          </a:p>
          <a:p>
            <a:r>
              <a:rPr lang="en-US" dirty="0"/>
              <a:t>All four influence policy, take the environment for </a:t>
            </a:r>
            <a:r>
              <a:rPr lang="en-US" dirty="0" smtClean="0"/>
              <a:t>example (page 14)</a:t>
            </a:r>
            <a:endParaRPr lang="en-US" dirty="0"/>
          </a:p>
          <a:p>
            <a:pPr lvl="1"/>
            <a:r>
              <a:rPr lang="en-US" sz="3200" dirty="0" smtClean="0"/>
              <a:t>President asks Congress to make a law</a:t>
            </a:r>
          </a:p>
          <a:p>
            <a:pPr lvl="1"/>
            <a:r>
              <a:rPr lang="en-US" sz="3200" dirty="0" smtClean="0"/>
              <a:t>Congress makes law</a:t>
            </a:r>
          </a:p>
          <a:p>
            <a:pPr lvl="1"/>
            <a:r>
              <a:rPr lang="en-US" sz="3200" dirty="0" smtClean="0"/>
              <a:t>Bureaucracy makes rules about the law (Environmental Protection Agency)</a:t>
            </a:r>
          </a:p>
          <a:p>
            <a:pPr lvl="1"/>
            <a:r>
              <a:rPr lang="en-US" sz="3200" dirty="0" smtClean="0"/>
              <a:t>Courts decide if the first three agree with the Constitution </a:t>
            </a:r>
          </a:p>
          <a:p>
            <a:endParaRPr lang="en-US" dirty="0"/>
          </a:p>
        </p:txBody>
      </p:sp>
    </p:spTree>
    <p:extLst>
      <p:ext uri="{BB962C8B-B14F-4D97-AF65-F5344CB8AC3E}">
        <p14:creationId xmlns:p14="http://schemas.microsoft.com/office/powerpoint/2010/main" val="134252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Democracy in America Intro (15)</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pPr lvl="0"/>
            <a:r>
              <a:rPr lang="en-US" sz="3400" dirty="0" smtClean="0"/>
              <a:t>Democracy – people run the government</a:t>
            </a:r>
          </a:p>
          <a:p>
            <a:pPr lvl="0"/>
            <a:r>
              <a:rPr lang="en-US" sz="3400" dirty="0" smtClean="0"/>
              <a:t>Two types of democracy:</a:t>
            </a:r>
          </a:p>
          <a:p>
            <a:pPr lvl="1"/>
            <a:r>
              <a:rPr lang="en-US" sz="3400" dirty="0" smtClean="0"/>
              <a:t>Direct democracy – citizens vote on every policy</a:t>
            </a:r>
          </a:p>
          <a:p>
            <a:pPr lvl="1"/>
            <a:r>
              <a:rPr lang="en-US" sz="3400" dirty="0" smtClean="0"/>
              <a:t>Republic AKA Representative Democracy – citizens elect representatives to be their voice</a:t>
            </a:r>
          </a:p>
          <a:p>
            <a:pPr lvl="2"/>
            <a:r>
              <a:rPr lang="en-US" sz="3400" dirty="0" smtClean="0"/>
              <a:t>Why is US a republic?</a:t>
            </a:r>
          </a:p>
          <a:p>
            <a:pPr lvl="3"/>
            <a:r>
              <a:rPr lang="en-US" sz="3400" dirty="0" smtClean="0"/>
              <a:t>Because it is too big. Do you want to vote on roads in Colorado?</a:t>
            </a:r>
          </a:p>
          <a:p>
            <a:endParaRPr lang="en-US" dirty="0"/>
          </a:p>
        </p:txBody>
      </p:sp>
    </p:spTree>
    <p:extLst>
      <p:ext uri="{BB962C8B-B14F-4D97-AF65-F5344CB8AC3E}">
        <p14:creationId xmlns:p14="http://schemas.microsoft.com/office/powerpoint/2010/main" val="233996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Democracy in America Intro (15)</a:t>
            </a:r>
            <a:endParaRPr lang="en-US" dirty="0"/>
          </a:p>
        </p:txBody>
      </p:sp>
      <p:sp>
        <p:nvSpPr>
          <p:cNvPr id="3" name="Content Placeholder 2"/>
          <p:cNvSpPr>
            <a:spLocks noGrp="1"/>
          </p:cNvSpPr>
          <p:nvPr>
            <p:ph idx="1"/>
          </p:nvPr>
        </p:nvSpPr>
        <p:spPr>
          <a:xfrm>
            <a:off x="0" y="1600200"/>
            <a:ext cx="9144000" cy="5257800"/>
          </a:xfrm>
        </p:spPr>
        <p:txBody>
          <a:bodyPr/>
          <a:lstStyle/>
          <a:p>
            <a:pPr lvl="0"/>
            <a:r>
              <a:rPr lang="en-US" dirty="0" smtClean="0"/>
              <a:t>Lincoln: Forefathers established a government “of the people, by the people and for the people”</a:t>
            </a:r>
          </a:p>
          <a:p>
            <a:pPr lvl="1"/>
            <a:r>
              <a:rPr lang="en-US" dirty="0" smtClean="0"/>
              <a:t>Democracy – citizens rule themselves (of) (by)</a:t>
            </a:r>
          </a:p>
          <a:p>
            <a:pPr lvl="1"/>
            <a:r>
              <a:rPr lang="en-US" dirty="0" smtClean="0"/>
              <a:t>Best interests of the citizens (for)</a:t>
            </a:r>
          </a:p>
          <a:p>
            <a:endParaRPr lang="en-US" dirty="0"/>
          </a:p>
        </p:txBody>
      </p:sp>
    </p:spTree>
    <p:extLst>
      <p:ext uri="{BB962C8B-B14F-4D97-AF65-F5344CB8AC3E}">
        <p14:creationId xmlns:p14="http://schemas.microsoft.com/office/powerpoint/2010/main" val="114060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Traditional Democratic Theory (15-16) </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lvl="0"/>
            <a:r>
              <a:rPr lang="en-US" dirty="0" smtClean="0"/>
              <a:t>Five things that make a modern democracy: </a:t>
            </a:r>
          </a:p>
          <a:p>
            <a:pPr lvl="1"/>
            <a:r>
              <a:rPr lang="en-US" dirty="0" smtClean="0"/>
              <a:t>Voting Equality</a:t>
            </a:r>
          </a:p>
          <a:p>
            <a:pPr lvl="1"/>
            <a:r>
              <a:rPr lang="en-US" dirty="0" smtClean="0"/>
              <a:t>Participating citizens </a:t>
            </a:r>
          </a:p>
          <a:p>
            <a:pPr lvl="1"/>
            <a:r>
              <a:rPr lang="en-US" dirty="0" smtClean="0"/>
              <a:t>Free speech/press</a:t>
            </a:r>
          </a:p>
          <a:p>
            <a:pPr lvl="1"/>
            <a:r>
              <a:rPr lang="en-US" dirty="0" smtClean="0"/>
              <a:t>Citizens control the agenda</a:t>
            </a:r>
          </a:p>
          <a:p>
            <a:pPr lvl="1"/>
            <a:r>
              <a:rPr lang="en-US" dirty="0" smtClean="0"/>
              <a:t>Rights for all citizens (inclusion)</a:t>
            </a:r>
          </a:p>
          <a:p>
            <a:r>
              <a:rPr lang="en-US" dirty="0" smtClean="0"/>
              <a:t>So, has America always had a “modern democracy”?</a:t>
            </a:r>
          </a:p>
          <a:p>
            <a:endParaRPr lang="en-US" dirty="0" smtClean="0"/>
          </a:p>
          <a:p>
            <a:endParaRPr lang="en-US" dirty="0"/>
          </a:p>
        </p:txBody>
      </p:sp>
    </p:spTree>
    <p:extLst>
      <p:ext uri="{BB962C8B-B14F-4D97-AF65-F5344CB8AC3E}">
        <p14:creationId xmlns:p14="http://schemas.microsoft.com/office/powerpoint/2010/main" val="79313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Traditional Democratic Theory (15-16) </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A true democracy must have majority rule and minority rights </a:t>
            </a:r>
          </a:p>
          <a:p>
            <a:r>
              <a:rPr lang="en-US" dirty="0" smtClean="0"/>
              <a:t>Majority rule – the most votes wins</a:t>
            </a:r>
          </a:p>
          <a:p>
            <a:r>
              <a:rPr lang="en-US" dirty="0" smtClean="0"/>
              <a:t>Minority rights – rights that </a:t>
            </a:r>
            <a:r>
              <a:rPr lang="en-US" dirty="0" err="1" smtClean="0"/>
              <a:t>noone</a:t>
            </a:r>
            <a:r>
              <a:rPr lang="en-US" dirty="0" smtClean="0"/>
              <a:t>, not even the majority can take away</a:t>
            </a:r>
          </a:p>
          <a:p>
            <a:pPr lvl="1"/>
            <a:r>
              <a:rPr lang="en-US" dirty="0" smtClean="0"/>
              <a:t>Speech, press, life</a:t>
            </a:r>
          </a:p>
        </p:txBody>
      </p:sp>
    </p:spTree>
    <p:extLst>
      <p:ext uri="{BB962C8B-B14F-4D97-AF65-F5344CB8AC3E}">
        <p14:creationId xmlns:p14="http://schemas.microsoft.com/office/powerpoint/2010/main" val="330679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1.3 Three Theories </a:t>
            </a:r>
            <a:endParaRPr lang="en-US" dirty="0"/>
          </a:p>
        </p:txBody>
      </p:sp>
      <p:sp>
        <p:nvSpPr>
          <p:cNvPr id="3" name="Subtitle 2"/>
          <p:cNvSpPr>
            <a:spLocks noGrp="1"/>
          </p:cNvSpPr>
          <p:nvPr>
            <p:ph type="subTitle" idx="1"/>
          </p:nvPr>
        </p:nvSpPr>
        <p:spPr/>
        <p:txBody>
          <a:bodyPr/>
          <a:lstStyle/>
          <a:p>
            <a:r>
              <a:rPr lang="en-US" dirty="0" smtClean="0"/>
              <a:t>Edwards 16-18</a:t>
            </a:r>
            <a:endParaRPr lang="en-US" dirty="0"/>
          </a:p>
        </p:txBody>
      </p:sp>
    </p:spTree>
    <p:extLst>
      <p:ext uri="{BB962C8B-B14F-4D97-AF65-F5344CB8AC3E}">
        <p14:creationId xmlns:p14="http://schemas.microsoft.com/office/powerpoint/2010/main" val="28350890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 </a:t>
            </a:r>
            <a:endParaRPr lang="en-US" dirty="0"/>
          </a:p>
        </p:txBody>
      </p:sp>
      <p:sp>
        <p:nvSpPr>
          <p:cNvPr id="3" name="Subtitle 2"/>
          <p:cNvSpPr>
            <a:spLocks noGrp="1"/>
          </p:cNvSpPr>
          <p:nvPr>
            <p:ph type="subTitle" idx="1"/>
          </p:nvPr>
        </p:nvSpPr>
        <p:spPr/>
        <p:txBody>
          <a:bodyPr/>
          <a:lstStyle/>
          <a:p>
            <a:r>
              <a:rPr lang="en-US" dirty="0" smtClean="0"/>
              <a:t>Edwards </a:t>
            </a:r>
            <a:endParaRPr lang="en-US" dirty="0"/>
          </a:p>
        </p:txBody>
      </p:sp>
    </p:spTree>
    <p:extLst>
      <p:ext uri="{BB962C8B-B14F-4D97-AF65-F5344CB8AC3E}">
        <p14:creationId xmlns:p14="http://schemas.microsoft.com/office/powerpoint/2010/main" val="106426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Quiz A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Robert Putnam thinks that pluralist theory might have a problem because Americans are becoming</a:t>
            </a:r>
            <a:r>
              <a:rPr lang="is-IS" dirty="0" smtClean="0"/>
              <a:t>…</a:t>
            </a:r>
          </a:p>
          <a:p>
            <a:pPr marL="514350" indent="-514350">
              <a:buFont typeface="+mj-lt"/>
              <a:buAutoNum type="arabicPeriod"/>
            </a:pPr>
            <a:r>
              <a:rPr lang="is-IS" dirty="0" smtClean="0"/>
              <a:t>Which theory is focused on the power of wealth on the government?</a:t>
            </a:r>
          </a:p>
          <a:p>
            <a:pPr marL="514350" indent="-514350">
              <a:buFont typeface="+mj-lt"/>
              <a:buAutoNum type="arabicPeriod"/>
            </a:pPr>
            <a:r>
              <a:rPr lang="en-US" dirty="0" smtClean="0"/>
              <a:t>Why do hyperpluralists believe that nothing ever gets done in the government?</a:t>
            </a:r>
            <a:endParaRPr lang="en-US" dirty="0"/>
          </a:p>
        </p:txBody>
      </p:sp>
    </p:spTree>
    <p:extLst>
      <p:ext uri="{BB962C8B-B14F-4D97-AF65-F5344CB8AC3E}">
        <p14:creationId xmlns:p14="http://schemas.microsoft.com/office/powerpoint/2010/main" val="14419345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Quiz B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NRA, NOW, and ACE are examples of what type of groups?</a:t>
            </a:r>
          </a:p>
          <a:p>
            <a:pPr marL="514350" indent="-514350">
              <a:buFont typeface="+mj-lt"/>
              <a:buAutoNum type="arabicPeriod"/>
            </a:pPr>
            <a:r>
              <a:rPr lang="en-US" dirty="0" smtClean="0"/>
              <a:t>Which of the three theories is most optimistic/positive?</a:t>
            </a:r>
          </a:p>
          <a:p>
            <a:pPr marL="514350" indent="-514350">
              <a:buFont typeface="+mj-lt"/>
              <a:buAutoNum type="arabicPeriod"/>
            </a:pPr>
            <a:r>
              <a:rPr lang="en-US" dirty="0" smtClean="0"/>
              <a:t>Finish this quote about elitism: “a few powerful Americans do not </a:t>
            </a:r>
            <a:r>
              <a:rPr lang="en-US" dirty="0" err="1" smtClean="0"/>
              <a:t>meerly</a:t>
            </a:r>
            <a:r>
              <a:rPr lang="en-US" dirty="0" smtClean="0"/>
              <a:t> influence policymakers-they _____ the policymakers.”</a:t>
            </a:r>
          </a:p>
          <a:p>
            <a:pPr marL="514350" indent="-514350">
              <a:buFont typeface="+mj-lt"/>
              <a:buAutoNum type="arabicPeriod"/>
            </a:pPr>
            <a:endParaRPr lang="en-US" dirty="0"/>
          </a:p>
        </p:txBody>
      </p:sp>
    </p:spTree>
    <p:extLst>
      <p:ext uri="{BB962C8B-B14F-4D97-AF65-F5344CB8AC3E}">
        <p14:creationId xmlns:p14="http://schemas.microsoft.com/office/powerpoint/2010/main" val="32339800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Contemporary Theories of American Democracy (16-18)</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“Who really runs the country?”</a:t>
            </a:r>
          </a:p>
          <a:p>
            <a:r>
              <a:rPr lang="en-US" dirty="0" smtClean="0"/>
              <a:t>Three lenses to look through to answer this question.</a:t>
            </a:r>
          </a:p>
          <a:p>
            <a:pPr lvl="1"/>
            <a:r>
              <a:rPr lang="en-US" dirty="0" smtClean="0"/>
              <a:t>Pluralism</a:t>
            </a:r>
          </a:p>
          <a:p>
            <a:pPr lvl="1"/>
            <a:r>
              <a:rPr lang="en-US" dirty="0" smtClean="0"/>
              <a:t>Hyperpluralism</a:t>
            </a:r>
          </a:p>
          <a:p>
            <a:pPr lvl="1"/>
            <a:r>
              <a:rPr lang="en-US" dirty="0" smtClean="0"/>
              <a:t>Elitism </a:t>
            </a:r>
          </a:p>
        </p:txBody>
      </p:sp>
    </p:spTree>
    <p:extLst>
      <p:ext uri="{BB962C8B-B14F-4D97-AF65-F5344CB8AC3E}">
        <p14:creationId xmlns:p14="http://schemas.microsoft.com/office/powerpoint/2010/main" val="378718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Contemporary Theories of American Democracy (16-18)</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lvl="0"/>
            <a:r>
              <a:rPr lang="en-US" dirty="0" smtClean="0"/>
              <a:t>Pluralism – many groups want influence on </a:t>
            </a:r>
            <a:r>
              <a:rPr lang="en-US" dirty="0" err="1" smtClean="0"/>
              <a:t>gov</a:t>
            </a:r>
            <a:r>
              <a:rPr lang="en-US" dirty="0" smtClean="0"/>
              <a:t>, and most get some influence</a:t>
            </a:r>
          </a:p>
          <a:p>
            <a:r>
              <a:rPr lang="en-US" dirty="0" smtClean="0"/>
              <a:t>Optimistic </a:t>
            </a:r>
          </a:p>
          <a:p>
            <a:r>
              <a:rPr lang="en-US" dirty="0" smtClean="0"/>
              <a:t>No one group dominates</a:t>
            </a:r>
          </a:p>
          <a:p>
            <a:r>
              <a:rPr lang="en-US" dirty="0" smtClean="0"/>
              <a:t>De Tocqueville’s “nation of joiners” quote</a:t>
            </a:r>
          </a:p>
          <a:p>
            <a:pPr marL="0" indent="0">
              <a:buNone/>
            </a:pPr>
            <a:endParaRPr lang="en-US" dirty="0"/>
          </a:p>
        </p:txBody>
      </p:sp>
    </p:spTree>
    <p:extLst>
      <p:ext uri="{BB962C8B-B14F-4D97-AF65-F5344CB8AC3E}">
        <p14:creationId xmlns:p14="http://schemas.microsoft.com/office/powerpoint/2010/main" val="145863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Contemporary Theories of American Democracy (16-18)</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lvl="0"/>
            <a:r>
              <a:rPr lang="en-US" dirty="0" smtClean="0"/>
              <a:t>Elitism – </a:t>
            </a:r>
            <a:r>
              <a:rPr lang="en-US" dirty="0" err="1" smtClean="0"/>
              <a:t>gov</a:t>
            </a:r>
            <a:r>
              <a:rPr lang="en-US" dirty="0" smtClean="0"/>
              <a:t> is controlled by upper class</a:t>
            </a:r>
          </a:p>
          <a:p>
            <a:r>
              <a:rPr lang="en-US" dirty="0" smtClean="0"/>
              <a:t>Everyone gets a piece of the pie, but the poor get a sliver</a:t>
            </a:r>
          </a:p>
          <a:p>
            <a:r>
              <a:rPr lang="en-US" dirty="0" smtClean="0"/>
              <a:t>1/3 of all of the money in the country is held by 1% of the population – Occupy Wall Street Movement (2011)</a:t>
            </a:r>
          </a:p>
          <a:p>
            <a:endParaRPr lang="en-US" dirty="0"/>
          </a:p>
        </p:txBody>
      </p:sp>
    </p:spTree>
    <p:extLst>
      <p:ext uri="{BB962C8B-B14F-4D97-AF65-F5344CB8AC3E}">
        <p14:creationId xmlns:p14="http://schemas.microsoft.com/office/powerpoint/2010/main" val="14078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Contemporary Theories of American Democracy (16-18)</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lvl="0"/>
            <a:r>
              <a:rPr lang="en-US" dirty="0" smtClean="0"/>
              <a:t>Hyperpluralism – so many strong groups trying to get influence that the </a:t>
            </a:r>
            <a:r>
              <a:rPr lang="en-US" dirty="0" err="1" smtClean="0"/>
              <a:t>gov</a:t>
            </a:r>
            <a:r>
              <a:rPr lang="en-US" dirty="0" smtClean="0"/>
              <a:t> is weakened</a:t>
            </a:r>
          </a:p>
          <a:p>
            <a:r>
              <a:rPr lang="en-US" dirty="0" smtClean="0"/>
              <a:t>Pluralism gone sour</a:t>
            </a:r>
          </a:p>
          <a:p>
            <a:r>
              <a:rPr lang="en-US" dirty="0" smtClean="0"/>
              <a:t>If a group loses influence in Congress, they’ll move to the courts</a:t>
            </a:r>
          </a:p>
          <a:p>
            <a:pPr lvl="1"/>
            <a:r>
              <a:rPr lang="en-US" dirty="0" smtClean="0"/>
              <a:t>Thus clogging up the system </a:t>
            </a:r>
          </a:p>
          <a:p>
            <a:r>
              <a:rPr lang="en-US" dirty="0" smtClean="0"/>
              <a:t>“Groups have become sovereign”</a:t>
            </a:r>
          </a:p>
          <a:p>
            <a:endParaRPr lang="en-US" dirty="0"/>
          </a:p>
        </p:txBody>
      </p:sp>
    </p:spTree>
    <p:extLst>
      <p:ext uri="{BB962C8B-B14F-4D97-AF65-F5344CB8AC3E}">
        <p14:creationId xmlns:p14="http://schemas.microsoft.com/office/powerpoint/2010/main" val="409893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1.4 Challenges to Democracy and Political Culture </a:t>
            </a:r>
            <a:endParaRPr lang="en-US" dirty="0"/>
          </a:p>
        </p:txBody>
      </p:sp>
      <p:sp>
        <p:nvSpPr>
          <p:cNvPr id="3" name="Subtitle 2"/>
          <p:cNvSpPr>
            <a:spLocks noGrp="1"/>
          </p:cNvSpPr>
          <p:nvPr>
            <p:ph type="subTitle" idx="1"/>
          </p:nvPr>
        </p:nvSpPr>
        <p:spPr/>
        <p:txBody>
          <a:bodyPr/>
          <a:lstStyle/>
          <a:p>
            <a:r>
              <a:rPr lang="en-US" smtClean="0"/>
              <a:t>Edwards 18-23</a:t>
            </a:r>
            <a:endParaRPr lang="en-US"/>
          </a:p>
        </p:txBody>
      </p:sp>
    </p:spTree>
    <p:extLst>
      <p:ext uri="{BB962C8B-B14F-4D97-AF65-F5344CB8AC3E}">
        <p14:creationId xmlns:p14="http://schemas.microsoft.com/office/powerpoint/2010/main" val="31527096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Quiz A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Give one reason how diverse political interests leads to policy gridlock. </a:t>
            </a:r>
          </a:p>
          <a:p>
            <a:pPr marL="514350" indent="-514350">
              <a:buFont typeface="+mj-lt"/>
              <a:buAutoNum type="arabicPeriod"/>
            </a:pPr>
            <a:r>
              <a:rPr lang="en-US" dirty="0" smtClean="0"/>
              <a:t>What term means the “overall set of values shared by a society”?</a:t>
            </a:r>
          </a:p>
          <a:p>
            <a:pPr marL="514350" indent="-514350">
              <a:buFont typeface="+mj-lt"/>
              <a:buAutoNum type="arabicPeriod"/>
            </a:pPr>
            <a:r>
              <a:rPr lang="en-US" dirty="0" smtClean="0"/>
              <a:t>What term means “supporting the rights of the average citizens in their struggle against the elites”?</a:t>
            </a:r>
            <a:endParaRPr lang="en-US" dirty="0"/>
          </a:p>
        </p:txBody>
      </p:sp>
    </p:spTree>
    <p:extLst>
      <p:ext uri="{BB962C8B-B14F-4D97-AF65-F5344CB8AC3E}">
        <p14:creationId xmlns:p14="http://schemas.microsoft.com/office/powerpoint/2010/main" val="1171253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Quiz B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Give one reason why “escalating campaign costs” are a challenge to democracy. </a:t>
            </a:r>
          </a:p>
          <a:p>
            <a:pPr marL="514350" indent="-514350">
              <a:buFont typeface="+mj-lt"/>
              <a:buAutoNum type="arabicPeriod"/>
            </a:pPr>
            <a:r>
              <a:rPr lang="en-US" dirty="0"/>
              <a:t>What term means the “overall set of values shared by a society”?</a:t>
            </a:r>
          </a:p>
          <a:p>
            <a:pPr marL="514350" indent="-514350">
              <a:buFont typeface="+mj-lt"/>
              <a:buAutoNum type="arabicPeriod"/>
            </a:pPr>
            <a:r>
              <a:rPr lang="en-US" dirty="0" smtClean="0"/>
              <a:t>When Tocqueville came to America, few people had the right to vote, but what did he predict would happen in the future regarding voting rights?</a:t>
            </a:r>
            <a:endParaRPr lang="en-US" dirty="0"/>
          </a:p>
        </p:txBody>
      </p:sp>
    </p:spTree>
    <p:extLst>
      <p:ext uri="{BB962C8B-B14F-4D97-AF65-F5344CB8AC3E}">
        <p14:creationId xmlns:p14="http://schemas.microsoft.com/office/powerpoint/2010/main" val="36477926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1: More complex issues (18)</a:t>
            </a:r>
            <a:endParaRPr lang="en-US" dirty="0"/>
          </a:p>
        </p:txBody>
      </p:sp>
      <p:sp>
        <p:nvSpPr>
          <p:cNvPr id="3" name="Content Placeholder 2"/>
          <p:cNvSpPr>
            <a:spLocks noGrp="1"/>
          </p:cNvSpPr>
          <p:nvPr>
            <p:ph idx="1"/>
          </p:nvPr>
        </p:nvSpPr>
        <p:spPr>
          <a:xfrm>
            <a:off x="655521" y="1600200"/>
            <a:ext cx="8031279" cy="5257800"/>
          </a:xfrm>
        </p:spPr>
        <p:txBody>
          <a:bodyPr/>
          <a:lstStyle/>
          <a:p>
            <a:pPr marL="342900" lvl="2" indent="-342900"/>
            <a:r>
              <a:rPr lang="en-US" sz="3600" dirty="0" smtClean="0"/>
              <a:t>Government today is very complex</a:t>
            </a:r>
          </a:p>
          <a:p>
            <a:pPr marL="342900" lvl="2" indent="-342900"/>
            <a:r>
              <a:rPr lang="en-US" sz="3600" dirty="0" smtClean="0"/>
              <a:t>Regular citizens don’t know the details about healthcare/war</a:t>
            </a:r>
          </a:p>
          <a:p>
            <a:endParaRPr lang="en-US" dirty="0"/>
          </a:p>
        </p:txBody>
      </p:sp>
    </p:spTree>
    <p:extLst>
      <p:ext uri="{BB962C8B-B14F-4D97-AF65-F5344CB8AC3E}">
        <p14:creationId xmlns:p14="http://schemas.microsoft.com/office/powerpoint/2010/main" val="199313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(2-7)</a:t>
            </a:r>
            <a:endParaRPr lang="en-US" dirty="0"/>
          </a:p>
        </p:txBody>
      </p:sp>
      <p:sp>
        <p:nvSpPr>
          <p:cNvPr id="3" name="Content Placeholder 2"/>
          <p:cNvSpPr>
            <a:spLocks noGrp="1"/>
          </p:cNvSpPr>
          <p:nvPr>
            <p:ph idx="1"/>
          </p:nvPr>
        </p:nvSpPr>
        <p:spPr/>
        <p:txBody>
          <a:bodyPr/>
          <a:lstStyle/>
          <a:p>
            <a:pPr lvl="0"/>
            <a:r>
              <a:rPr lang="en-US" dirty="0" smtClean="0"/>
              <a:t>Young </a:t>
            </a:r>
            <a:r>
              <a:rPr lang="en-US" dirty="0" err="1" smtClean="0"/>
              <a:t>ppl</a:t>
            </a:r>
            <a:r>
              <a:rPr lang="en-US" dirty="0" smtClean="0"/>
              <a:t> are less involved in </a:t>
            </a:r>
            <a:r>
              <a:rPr lang="en-US" dirty="0" err="1" smtClean="0"/>
              <a:t>gopo</a:t>
            </a:r>
            <a:r>
              <a:rPr lang="en-US" dirty="0" smtClean="0"/>
              <a:t> than older </a:t>
            </a:r>
            <a:r>
              <a:rPr lang="en-US" dirty="0" err="1" smtClean="0"/>
              <a:t>ppl</a:t>
            </a:r>
            <a:r>
              <a:rPr lang="en-US" dirty="0" smtClean="0"/>
              <a:t> </a:t>
            </a:r>
          </a:p>
          <a:p>
            <a:pPr lvl="0"/>
            <a:r>
              <a:rPr lang="en-US" dirty="0" smtClean="0"/>
              <a:t>Participants in politics get more benefits from the </a:t>
            </a:r>
            <a:r>
              <a:rPr lang="en-US" dirty="0" err="1" smtClean="0"/>
              <a:t>gov</a:t>
            </a:r>
            <a:endParaRPr lang="en-US" dirty="0" smtClean="0"/>
          </a:p>
          <a:p>
            <a:pPr lvl="1"/>
            <a:r>
              <a:rPr lang="en-US" dirty="0" smtClean="0"/>
              <a:t>Young v. old</a:t>
            </a:r>
          </a:p>
          <a:p>
            <a:endParaRPr lang="en-US" dirty="0"/>
          </a:p>
        </p:txBody>
      </p:sp>
    </p:spTree>
    <p:extLst>
      <p:ext uri="{BB962C8B-B14F-4D97-AF65-F5344CB8AC3E}">
        <p14:creationId xmlns:p14="http://schemas.microsoft.com/office/powerpoint/2010/main" val="316230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2: Low participation in government (18–19)</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*Low political participation is a major GOPO topic </a:t>
            </a:r>
          </a:p>
          <a:p>
            <a:r>
              <a:rPr lang="en-US" dirty="0" smtClean="0"/>
              <a:t>Young </a:t>
            </a:r>
            <a:r>
              <a:rPr lang="en-US" dirty="0" err="1" smtClean="0"/>
              <a:t>ppl’s</a:t>
            </a:r>
            <a:r>
              <a:rPr lang="en-US" dirty="0"/>
              <a:t> </a:t>
            </a:r>
            <a:r>
              <a:rPr lang="en-US" dirty="0" smtClean="0"/>
              <a:t>low participation rates scare a lot of </a:t>
            </a:r>
            <a:r>
              <a:rPr lang="en-US" dirty="0" err="1" smtClean="0"/>
              <a:t>ppl</a:t>
            </a:r>
            <a:endParaRPr lang="en-US" dirty="0" smtClean="0"/>
          </a:p>
          <a:p>
            <a:endParaRPr lang="en-US" dirty="0"/>
          </a:p>
        </p:txBody>
      </p:sp>
    </p:spTree>
    <p:extLst>
      <p:ext uri="{BB962C8B-B14F-4D97-AF65-F5344CB8AC3E}">
        <p14:creationId xmlns:p14="http://schemas.microsoft.com/office/powerpoint/2010/main" val="363345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3: Campaign costs are increasing</a:t>
            </a:r>
            <a:br>
              <a:rPr lang="en-US" dirty="0" smtClean="0"/>
            </a:b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At least 1 mil to win a seat in the House </a:t>
            </a:r>
          </a:p>
          <a:p>
            <a:r>
              <a:rPr lang="en-US" dirty="0" smtClean="0"/>
              <a:t>Politicians get most of it from interest groups</a:t>
            </a:r>
          </a:p>
          <a:p>
            <a:r>
              <a:rPr lang="en-US" dirty="0" smtClean="0"/>
              <a:t>Super PACs (political action committees)</a:t>
            </a:r>
          </a:p>
          <a:p>
            <a:pPr lvl="1"/>
            <a:r>
              <a:rPr lang="en-US" dirty="0" smtClean="0"/>
              <a:t>*Major GOPO topic  </a:t>
            </a:r>
          </a:p>
          <a:p>
            <a:pPr lvl="1"/>
            <a:r>
              <a:rPr lang="en-US" dirty="0" smtClean="0"/>
              <a:t>Corporations and rich people can do things for (like make commercials) candidates but can’t give them money outright</a:t>
            </a:r>
          </a:p>
          <a:p>
            <a:r>
              <a:rPr lang="en-US" dirty="0" smtClean="0"/>
              <a:t>Are they representing the people, or the people who pay for their campaigns?</a:t>
            </a:r>
          </a:p>
          <a:p>
            <a:endParaRPr lang="en-US" dirty="0"/>
          </a:p>
        </p:txBody>
      </p:sp>
    </p:spTree>
    <p:extLst>
      <p:ext uri="{BB962C8B-B14F-4D97-AF65-F5344CB8AC3E}">
        <p14:creationId xmlns:p14="http://schemas.microsoft.com/office/powerpoint/2010/main" val="282615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4: People have more diverse political interests (19-20)</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So many different interests being tended to, it leads to political gridlock (when nothing can be done because both sides on an issue veto the other)</a:t>
            </a:r>
          </a:p>
          <a:p>
            <a:pPr lvl="1"/>
            <a:r>
              <a:rPr lang="en-US" dirty="0" smtClean="0"/>
              <a:t>Bill making</a:t>
            </a:r>
          </a:p>
          <a:p>
            <a:pPr lvl="1"/>
            <a:r>
              <a:rPr lang="en-US" dirty="0" smtClean="0"/>
              <a:t>Supreme Court Decisions</a:t>
            </a:r>
          </a:p>
          <a:p>
            <a:endParaRPr lang="en-US" dirty="0"/>
          </a:p>
        </p:txBody>
      </p:sp>
    </p:spTree>
    <p:extLst>
      <p:ext uri="{BB962C8B-B14F-4D97-AF65-F5344CB8AC3E}">
        <p14:creationId xmlns:p14="http://schemas.microsoft.com/office/powerpoint/2010/main" val="73841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American Political Culture and Democracy Intro (20)</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American Political Culture – the overall set of views shared by Americans</a:t>
            </a:r>
          </a:p>
          <a:p>
            <a:r>
              <a:rPr lang="en-US" dirty="0" smtClean="0"/>
              <a:t>Five aspects </a:t>
            </a:r>
          </a:p>
          <a:p>
            <a:pPr lvl="1"/>
            <a:r>
              <a:rPr lang="en-US" dirty="0" smtClean="0"/>
              <a:t>Liberty </a:t>
            </a:r>
          </a:p>
          <a:p>
            <a:pPr lvl="1"/>
            <a:r>
              <a:rPr lang="en-US" dirty="0" smtClean="0"/>
              <a:t>Egalitarianism </a:t>
            </a:r>
          </a:p>
          <a:p>
            <a:pPr lvl="1"/>
            <a:r>
              <a:rPr lang="en-US" dirty="0" smtClean="0"/>
              <a:t>Individualism </a:t>
            </a:r>
          </a:p>
          <a:p>
            <a:pPr lvl="1"/>
            <a:r>
              <a:rPr lang="en-US" dirty="0" smtClean="0"/>
              <a:t>Laissez-Faire </a:t>
            </a:r>
          </a:p>
          <a:p>
            <a:pPr lvl="1"/>
            <a:r>
              <a:rPr lang="en-US" dirty="0" smtClean="0"/>
              <a:t>Populism </a:t>
            </a:r>
          </a:p>
          <a:p>
            <a:pPr lvl="1"/>
            <a:endParaRPr lang="en-US" dirty="0" smtClean="0"/>
          </a:p>
          <a:p>
            <a:pPr lvl="1"/>
            <a:endParaRPr lang="en-US" dirty="0"/>
          </a:p>
        </p:txBody>
      </p:sp>
    </p:spTree>
    <p:extLst>
      <p:ext uri="{BB962C8B-B14F-4D97-AF65-F5344CB8AC3E}">
        <p14:creationId xmlns:p14="http://schemas.microsoft.com/office/powerpoint/2010/main" val="117725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American Political Culture Aspects: Liberty (20)</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“Give me liberty or give me death!”</a:t>
            </a:r>
          </a:p>
          <a:p>
            <a:r>
              <a:rPr lang="en-US" dirty="0" smtClean="0"/>
              <a:t>“Better dead than red!”</a:t>
            </a:r>
          </a:p>
          <a:p>
            <a:r>
              <a:rPr lang="en-US" dirty="0" smtClean="0"/>
              <a:t>Liberty – basic freedoms in Bill of Rights</a:t>
            </a:r>
          </a:p>
          <a:p>
            <a:pPr lvl="1"/>
            <a:r>
              <a:rPr lang="en-US" dirty="0" smtClean="0"/>
              <a:t>Free from governmental oppression</a:t>
            </a:r>
          </a:p>
          <a:p>
            <a:endParaRPr lang="en-US" dirty="0"/>
          </a:p>
        </p:txBody>
      </p:sp>
    </p:spTree>
    <p:extLst>
      <p:ext uri="{BB962C8B-B14F-4D97-AF65-F5344CB8AC3E}">
        <p14:creationId xmlns:p14="http://schemas.microsoft.com/office/powerpoint/2010/main" val="280624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American Political Culture Aspects: Egalitarianism (22) </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Egalitarianism – “equality”</a:t>
            </a:r>
          </a:p>
          <a:p>
            <a:pPr lvl="1"/>
            <a:r>
              <a:rPr lang="en-US" dirty="0" smtClean="0"/>
              <a:t>“We hold these truths to be self evident, that all men are created equal” – Declaration of Independence</a:t>
            </a:r>
          </a:p>
          <a:p>
            <a:pPr lvl="1"/>
            <a:r>
              <a:rPr lang="en-US" dirty="0" smtClean="0"/>
              <a:t>Everyone gets a fair chance</a:t>
            </a:r>
          </a:p>
          <a:p>
            <a:pPr lvl="1"/>
            <a:r>
              <a:rPr lang="en-US" dirty="0" smtClean="0"/>
              <a:t>Voting rights </a:t>
            </a:r>
          </a:p>
          <a:p>
            <a:pPr lvl="1"/>
            <a:r>
              <a:rPr lang="en-US" dirty="0" smtClean="0"/>
              <a:t>Americans see themselves as very egalitarian</a:t>
            </a:r>
          </a:p>
          <a:p>
            <a:endParaRPr lang="en-US" dirty="0"/>
          </a:p>
        </p:txBody>
      </p:sp>
    </p:spTree>
    <p:extLst>
      <p:ext uri="{BB962C8B-B14F-4D97-AF65-F5344CB8AC3E}">
        <p14:creationId xmlns:p14="http://schemas.microsoft.com/office/powerpoint/2010/main" val="105472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Egalitarianism </a:t>
            </a:r>
            <a:endParaRPr lang="en-US" dirty="0"/>
          </a:p>
        </p:txBody>
      </p:sp>
      <p:pic>
        <p:nvPicPr>
          <p:cNvPr id="6" name="Content Placeholder 5"/>
          <p:cNvPicPr>
            <a:picLocks noGrp="1" noChangeAspect="1"/>
          </p:cNvPicPr>
          <p:nvPr>
            <p:ph idx="1"/>
          </p:nvPr>
        </p:nvPicPr>
        <p:blipFill>
          <a:blip r:embed="rId2"/>
          <a:srcRect l="-19864" r="-19864"/>
          <a:stretch>
            <a:fillRect/>
          </a:stretch>
        </p:blipFill>
        <p:spPr/>
      </p:pic>
    </p:spTree>
    <p:extLst>
      <p:ext uri="{BB962C8B-B14F-4D97-AF65-F5344CB8AC3E}">
        <p14:creationId xmlns:p14="http://schemas.microsoft.com/office/powerpoint/2010/main" val="117760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American Political Culture Aspects: Individualism (22-23) </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Individualism – people can survive on their own</a:t>
            </a:r>
          </a:p>
          <a:p>
            <a:pPr lvl="1"/>
            <a:r>
              <a:rPr lang="en-US" dirty="0" smtClean="0"/>
              <a:t>Frontier mentality up until 1900</a:t>
            </a:r>
          </a:p>
          <a:p>
            <a:pPr lvl="2"/>
            <a:r>
              <a:rPr lang="en-US" dirty="0" smtClean="0"/>
              <a:t>Frontiers lead to individualism </a:t>
            </a:r>
          </a:p>
          <a:p>
            <a:pPr lvl="1"/>
            <a:r>
              <a:rPr lang="en-US" dirty="0" smtClean="0"/>
              <a:t>Government should stay out of people’s lives as much as possible</a:t>
            </a:r>
          </a:p>
          <a:p>
            <a:endParaRPr lang="en-US" dirty="0"/>
          </a:p>
        </p:txBody>
      </p:sp>
    </p:spTree>
    <p:extLst>
      <p:ext uri="{BB962C8B-B14F-4D97-AF65-F5344CB8AC3E}">
        <p14:creationId xmlns:p14="http://schemas.microsoft.com/office/powerpoint/2010/main" val="343956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American Political Culture Aspects: Laissez Faire Economy (23) </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Laissez-Faire economy – government should stay out of the economy</a:t>
            </a:r>
          </a:p>
          <a:p>
            <a:r>
              <a:rPr lang="en-US" dirty="0" smtClean="0"/>
              <a:t>Means “let them do what they want” – Idea by father of capitalism, Adam Smith </a:t>
            </a:r>
          </a:p>
          <a:p>
            <a:r>
              <a:rPr lang="en-US" dirty="0" smtClean="0"/>
              <a:t>Major tenet of capitalism </a:t>
            </a:r>
          </a:p>
          <a:p>
            <a:r>
              <a:rPr lang="en-US" dirty="0" smtClean="0"/>
              <a:t>Government takes less taxes from citizens, but, because of this offers less services than other countries</a:t>
            </a:r>
          </a:p>
          <a:p>
            <a:pPr lvl="1"/>
            <a:r>
              <a:rPr lang="en-US" dirty="0" smtClean="0"/>
              <a:t>Like universal healthcare and state-funded college </a:t>
            </a:r>
          </a:p>
          <a:p>
            <a:endParaRPr lang="en-US" dirty="0"/>
          </a:p>
        </p:txBody>
      </p:sp>
    </p:spTree>
    <p:extLst>
      <p:ext uri="{BB962C8B-B14F-4D97-AF65-F5344CB8AC3E}">
        <p14:creationId xmlns:p14="http://schemas.microsoft.com/office/powerpoint/2010/main" val="142245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American Political Culture Aspects: Populism (23) </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Populism – “</a:t>
            </a:r>
            <a:r>
              <a:rPr lang="en-US" dirty="0" err="1" smtClean="0"/>
              <a:t>peopleism</a:t>
            </a:r>
            <a:r>
              <a:rPr lang="en-US" dirty="0" smtClean="0"/>
              <a:t>” – the government should represent the regular people </a:t>
            </a:r>
          </a:p>
          <a:p>
            <a:r>
              <a:rPr lang="en-US" dirty="0" smtClean="0"/>
              <a:t>Liberals says it is to protect the regular people from the huge corporations </a:t>
            </a:r>
          </a:p>
          <a:p>
            <a:r>
              <a:rPr lang="en-US" dirty="0" smtClean="0"/>
              <a:t>Conservatives say it is to keep business-owners free from the government taking their money through regulations and taxes</a:t>
            </a:r>
            <a:br>
              <a:rPr lang="en-US" dirty="0" smtClean="0"/>
            </a:br>
            <a:endParaRPr lang="en-US" dirty="0" smtClean="0"/>
          </a:p>
          <a:p>
            <a:endParaRPr lang="en-US" dirty="0"/>
          </a:p>
        </p:txBody>
      </p:sp>
    </p:spTree>
    <p:extLst>
      <p:ext uri="{BB962C8B-B14F-4D97-AF65-F5344CB8AC3E}">
        <p14:creationId xmlns:p14="http://schemas.microsoft.com/office/powerpoint/2010/main" val="134595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Intro (9-10)</a:t>
            </a:r>
            <a:endParaRPr lang="en-US" dirty="0"/>
          </a:p>
        </p:txBody>
      </p:sp>
      <p:sp>
        <p:nvSpPr>
          <p:cNvPr id="3" name="Content Placeholder 2"/>
          <p:cNvSpPr>
            <a:spLocks noGrp="1"/>
          </p:cNvSpPr>
          <p:nvPr>
            <p:ph idx="1"/>
          </p:nvPr>
        </p:nvSpPr>
        <p:spPr/>
        <p:txBody>
          <a:bodyPr/>
          <a:lstStyle/>
          <a:p>
            <a:pPr lvl="0"/>
            <a:r>
              <a:rPr lang="en-US" dirty="0" smtClean="0"/>
              <a:t>Federal Government – President, courts, “bureaucracy” and Congress </a:t>
            </a:r>
          </a:p>
          <a:p>
            <a:pPr lvl="0"/>
            <a:r>
              <a:rPr lang="en-US" dirty="0" smtClean="0"/>
              <a:t>Two questions about governing:</a:t>
            </a:r>
          </a:p>
          <a:p>
            <a:pPr lvl="1"/>
            <a:r>
              <a:rPr lang="en-US" dirty="0" smtClean="0"/>
              <a:t>How should we govern?</a:t>
            </a:r>
          </a:p>
          <a:p>
            <a:pPr lvl="1"/>
            <a:r>
              <a:rPr lang="en-US" dirty="0" smtClean="0"/>
              <a:t>What should government do?</a:t>
            </a:r>
          </a:p>
          <a:p>
            <a:endParaRPr lang="en-US" dirty="0"/>
          </a:p>
        </p:txBody>
      </p:sp>
    </p:spTree>
    <p:extLst>
      <p:ext uri="{BB962C8B-B14F-4D97-AF65-F5344CB8AC3E}">
        <p14:creationId xmlns:p14="http://schemas.microsoft.com/office/powerpoint/2010/main" val="361601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1.5 Culture War and Scope </a:t>
            </a:r>
            <a:endParaRPr lang="en-US" dirty="0"/>
          </a:p>
        </p:txBody>
      </p:sp>
      <p:sp>
        <p:nvSpPr>
          <p:cNvPr id="3" name="Subtitle 2"/>
          <p:cNvSpPr>
            <a:spLocks noGrp="1"/>
          </p:cNvSpPr>
          <p:nvPr>
            <p:ph type="subTitle" idx="1"/>
          </p:nvPr>
        </p:nvSpPr>
        <p:spPr/>
        <p:txBody>
          <a:bodyPr/>
          <a:lstStyle/>
          <a:p>
            <a:r>
              <a:rPr lang="en-US" dirty="0" smtClean="0"/>
              <a:t>Edwards 23-26</a:t>
            </a:r>
            <a:endParaRPr lang="en-US" dirty="0"/>
          </a:p>
        </p:txBody>
      </p:sp>
    </p:spTree>
    <p:extLst>
      <p:ext uri="{BB962C8B-B14F-4D97-AF65-F5344CB8AC3E}">
        <p14:creationId xmlns:p14="http://schemas.microsoft.com/office/powerpoint/2010/main" val="25014009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Quiz A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Who are the sides in the “culture war” that Edwards talked about?</a:t>
            </a:r>
          </a:p>
          <a:p>
            <a:pPr marL="514350" indent="-514350">
              <a:buFont typeface="+mj-lt"/>
              <a:buAutoNum type="arabicPeriod"/>
            </a:pPr>
            <a:r>
              <a:rPr lang="en-US" dirty="0" smtClean="0"/>
              <a:t>Define gross domestic product. </a:t>
            </a:r>
          </a:p>
          <a:p>
            <a:pPr marL="514350" indent="-514350">
              <a:buFont typeface="+mj-lt"/>
              <a:buAutoNum type="arabicPeriod"/>
            </a:pPr>
            <a:r>
              <a:rPr lang="en-US" dirty="0" smtClean="0"/>
              <a:t>If the government spends more money, what does it have to do to be able to pay for </a:t>
            </a:r>
            <a:r>
              <a:rPr lang="en-US" smtClean="0"/>
              <a:t>that spending?</a:t>
            </a:r>
            <a:endParaRPr lang="en-US" dirty="0"/>
          </a:p>
        </p:txBody>
      </p:sp>
    </p:spTree>
    <p:extLst>
      <p:ext uri="{BB962C8B-B14F-4D97-AF65-F5344CB8AC3E}">
        <p14:creationId xmlns:p14="http://schemas.microsoft.com/office/powerpoint/2010/main" val="29938691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Quiz B </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Though some people believe we are having a “culture war” in the US, the data shows that we are actually</a:t>
            </a:r>
            <a:r>
              <a:rPr lang="is-IS" dirty="0" smtClean="0"/>
              <a:t>…</a:t>
            </a:r>
          </a:p>
          <a:p>
            <a:pPr marL="514350" indent="-514350">
              <a:buFont typeface="+mj-lt"/>
              <a:buAutoNum type="arabicPeriod"/>
            </a:pPr>
            <a:r>
              <a:rPr lang="is-IS" dirty="0" smtClean="0"/>
              <a:t>Rounded to the nearest trillion (seriously), how much money does the US spend each year?</a:t>
            </a:r>
          </a:p>
          <a:p>
            <a:pPr marL="514350" indent="-514350">
              <a:buFont typeface="+mj-lt"/>
              <a:buAutoNum type="arabicPeriod"/>
            </a:pPr>
            <a:r>
              <a:rPr lang="en-US" dirty="0"/>
              <a:t>What is one argument that conservatives make for maintaining a smaller scope of government?</a:t>
            </a:r>
          </a:p>
          <a:p>
            <a:pPr marL="0" indent="0">
              <a:buNone/>
            </a:pPr>
            <a:endParaRPr lang="is-IS" dirty="0" smtClean="0"/>
          </a:p>
          <a:p>
            <a:pPr marL="514350" indent="-514350">
              <a:buFont typeface="+mj-lt"/>
              <a:buAutoNum type="arabicPeriod"/>
            </a:pPr>
            <a:endParaRPr lang="is-IS" dirty="0"/>
          </a:p>
          <a:p>
            <a:pPr marL="514350" indent="-514350">
              <a:buFont typeface="+mj-lt"/>
              <a:buAutoNum type="arabicPeriod"/>
            </a:pPr>
            <a:endParaRPr lang="en-US" dirty="0"/>
          </a:p>
        </p:txBody>
      </p:sp>
    </p:spTree>
    <p:extLst>
      <p:ext uri="{BB962C8B-B14F-4D97-AF65-F5344CB8AC3E}">
        <p14:creationId xmlns:p14="http://schemas.microsoft.com/office/powerpoint/2010/main" val="29830574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Culture War? (23-24)</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lvl="0"/>
            <a:r>
              <a:rPr lang="en-US" dirty="0" smtClean="0"/>
              <a:t>A Culture War – big divide between liberals and conservatives</a:t>
            </a:r>
          </a:p>
          <a:p>
            <a:pPr lvl="1"/>
            <a:r>
              <a:rPr lang="en-US" dirty="0" smtClean="0"/>
              <a:t>About 50% red (conservative) 50% blue (liberal)</a:t>
            </a:r>
          </a:p>
          <a:p>
            <a:pPr lvl="1"/>
            <a:r>
              <a:rPr lang="en-US" dirty="0" smtClean="0"/>
              <a:t>Don’t see other side’s points</a:t>
            </a:r>
          </a:p>
          <a:p>
            <a:r>
              <a:rPr lang="en-US" dirty="0" smtClean="0"/>
              <a:t>“A divided America encourages our enemies, disheartens our allies and saps our resolve-potentially to a fatal effect”</a:t>
            </a:r>
          </a:p>
        </p:txBody>
      </p:sp>
    </p:spTree>
    <p:extLst>
      <p:ext uri="{BB962C8B-B14F-4D97-AF65-F5344CB8AC3E}">
        <p14:creationId xmlns:p14="http://schemas.microsoft.com/office/powerpoint/2010/main" val="345431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58900" y="0"/>
            <a:ext cx="6413283" cy="6858000"/>
          </a:xfrm>
          <a:prstGeom prst="rect">
            <a:avLst/>
          </a:prstGeom>
        </p:spPr>
      </p:pic>
    </p:spTree>
    <p:extLst>
      <p:ext uri="{BB962C8B-B14F-4D97-AF65-F5344CB8AC3E}">
        <p14:creationId xmlns:p14="http://schemas.microsoft.com/office/powerpoint/2010/main" val="30706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Culture War? (23-34)</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There isn’t a lot of evidence showing a deep political divide</a:t>
            </a:r>
          </a:p>
          <a:p>
            <a:r>
              <a:rPr lang="en-US" dirty="0" smtClean="0"/>
              <a:t>Most Americans are closer to the middle on the political spectrum </a:t>
            </a:r>
          </a:p>
          <a:p>
            <a:pPr lvl="1"/>
            <a:r>
              <a:rPr lang="en-US" dirty="0" smtClean="0"/>
              <a:t>More on this later</a:t>
            </a:r>
            <a:endParaRPr lang="en-US" dirty="0"/>
          </a:p>
        </p:txBody>
      </p:sp>
    </p:spTree>
    <p:extLst>
      <p:ext uri="{BB962C8B-B14F-4D97-AF65-F5344CB8AC3E}">
        <p14:creationId xmlns:p14="http://schemas.microsoft.com/office/powerpoint/2010/main" val="168007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The Scope of the American Government  (25-26)</a:t>
            </a:r>
            <a:endParaRPr lang="en-US" dirty="0"/>
          </a:p>
        </p:txBody>
      </p:sp>
      <p:sp>
        <p:nvSpPr>
          <p:cNvPr id="3" name="Content Placeholder 2"/>
          <p:cNvSpPr>
            <a:spLocks noGrp="1"/>
          </p:cNvSpPr>
          <p:nvPr>
            <p:ph idx="1"/>
          </p:nvPr>
        </p:nvSpPr>
        <p:spPr/>
        <p:txBody>
          <a:bodyPr>
            <a:normAutofit/>
          </a:bodyPr>
          <a:lstStyle/>
          <a:p>
            <a:r>
              <a:rPr lang="en-US" dirty="0" smtClean="0"/>
              <a:t>Spends 1/3 of our gross domestic product – all the money made by a country in one year</a:t>
            </a:r>
          </a:p>
          <a:p>
            <a:pPr lvl="1"/>
            <a:r>
              <a:rPr lang="en-US" dirty="0" smtClean="0"/>
              <a:t>3.7 trillion </a:t>
            </a:r>
          </a:p>
          <a:p>
            <a:pPr lvl="1"/>
            <a:r>
              <a:rPr lang="en-US" dirty="0" smtClean="0"/>
              <a:t>Mostly on Medicare and wars </a:t>
            </a:r>
          </a:p>
          <a:p>
            <a:r>
              <a:rPr lang="en-US" dirty="0" smtClean="0"/>
              <a:t>Deficit now is at </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247818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Locke and Hobbes led to Democrats and Republicans.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506411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85800" y="990600"/>
            <a:ext cx="7772400" cy="1371600"/>
          </a:xfrm>
        </p:spPr>
        <p:txBody>
          <a:bodyPr anchor="b">
            <a:normAutofit fontScale="90000"/>
          </a:bodyPr>
          <a:lstStyle/>
          <a:p>
            <a:pPr eaLnBrk="1" hangingPunct="1"/>
            <a:r>
              <a:rPr lang="en-US" sz="4500" b="1" dirty="0" smtClean="0">
                <a:solidFill>
                  <a:schemeClr val="tx1"/>
                </a:solidFill>
                <a:latin typeface="Palatino" charset="0"/>
              </a:rPr>
              <a:t>Constitutional </a:t>
            </a:r>
            <a:r>
              <a:rPr lang="en-US" sz="4500" b="1" dirty="0">
                <a:solidFill>
                  <a:schemeClr val="tx1"/>
                </a:solidFill>
                <a:latin typeface="Palatino" charset="0"/>
              </a:rPr>
              <a:t>Underpinnings</a:t>
            </a:r>
            <a:endParaRPr lang="en-US" sz="4500" dirty="0">
              <a:solidFill>
                <a:srgbClr val="0000CC"/>
              </a:solidFill>
              <a:latin typeface="Palatino" charset="0"/>
            </a:endParaRPr>
          </a:p>
        </p:txBody>
      </p:sp>
      <p:sp>
        <p:nvSpPr>
          <p:cNvPr id="2051" name="Rectangle 3"/>
          <p:cNvSpPr>
            <a:spLocks noGrp="1" noChangeArrowheads="1"/>
          </p:cNvSpPr>
          <p:nvPr>
            <p:ph type="subTitle" idx="4294967295"/>
          </p:nvPr>
        </p:nvSpPr>
        <p:spPr>
          <a:xfrm>
            <a:off x="1541463" y="3597275"/>
            <a:ext cx="6810375" cy="1543050"/>
          </a:xfrm>
        </p:spPr>
        <p:txBody>
          <a:bodyPr>
            <a:normAutofit/>
          </a:bodyPr>
          <a:lstStyle/>
          <a:p>
            <a:pPr marL="0" indent="0" eaLnBrk="1" hangingPunct="1">
              <a:lnSpc>
                <a:spcPct val="90000"/>
              </a:lnSpc>
              <a:buFontTx/>
              <a:buNone/>
            </a:pPr>
            <a:endParaRPr lang="en-US" sz="2600" dirty="0">
              <a:solidFill>
                <a:srgbClr val="120F9D"/>
              </a:solidFill>
              <a:latin typeface="Palatino" charset="0"/>
            </a:endParaRPr>
          </a:p>
        </p:txBody>
      </p:sp>
    </p:spTree>
    <p:extLst>
      <p:ext uri="{BB962C8B-B14F-4D97-AF65-F5344CB8AC3E}">
        <p14:creationId xmlns:p14="http://schemas.microsoft.com/office/powerpoint/2010/main" val="36921557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idx="4294967295"/>
          </p:nvPr>
        </p:nvSpPr>
        <p:spPr>
          <a:xfrm>
            <a:off x="685800" y="0"/>
            <a:ext cx="7772400" cy="1587194"/>
          </a:xfrm>
        </p:spPr>
        <p:txBody>
          <a:bodyPr anchor="b">
            <a:normAutofit/>
          </a:bodyPr>
          <a:lstStyle/>
          <a:p>
            <a:pPr eaLnBrk="1" hangingPunct="1"/>
            <a:r>
              <a:rPr lang="en-US" b="1" dirty="0">
                <a:solidFill>
                  <a:schemeClr val="tx1"/>
                </a:solidFill>
                <a:latin typeface="Palatino" charset="0"/>
              </a:rPr>
              <a:t>Classical </a:t>
            </a:r>
            <a:r>
              <a:rPr lang="en-US" b="1" dirty="0" smtClean="0">
                <a:solidFill>
                  <a:schemeClr val="tx1"/>
                </a:solidFill>
                <a:latin typeface="Palatino" charset="0"/>
              </a:rPr>
              <a:t>Origins: Ancient Greece</a:t>
            </a:r>
            <a:endParaRPr lang="en-US" dirty="0">
              <a:latin typeface="Palatino" charset="0"/>
            </a:endParaRPr>
          </a:p>
        </p:txBody>
      </p:sp>
      <p:sp>
        <p:nvSpPr>
          <p:cNvPr id="3075" name="Rectangle 6"/>
          <p:cNvSpPr>
            <a:spLocks noGrp="1" noChangeArrowheads="1"/>
          </p:cNvSpPr>
          <p:nvPr>
            <p:ph type="body" sz="half" idx="4294967295"/>
          </p:nvPr>
        </p:nvSpPr>
        <p:spPr>
          <a:xfrm>
            <a:off x="152400" y="1219200"/>
            <a:ext cx="5006602" cy="5334000"/>
          </a:xfrm>
        </p:spPr>
        <p:txBody>
          <a:bodyPr/>
          <a:lstStyle/>
          <a:p>
            <a:r>
              <a:rPr lang="en-US" dirty="0" smtClean="0">
                <a:latin typeface="Palatino" charset="0"/>
              </a:rPr>
              <a:t>Athenian Democracy</a:t>
            </a:r>
          </a:p>
          <a:p>
            <a:r>
              <a:rPr lang="en-US" dirty="0" smtClean="0">
                <a:latin typeface="Palatino" charset="0"/>
              </a:rPr>
              <a:t>Birthplace of democracy</a:t>
            </a:r>
          </a:p>
          <a:p>
            <a:pPr lvl="1"/>
            <a:r>
              <a:rPr lang="en-US" dirty="0" smtClean="0">
                <a:latin typeface="Palatino" charset="0"/>
              </a:rPr>
              <a:t>Demos = people</a:t>
            </a:r>
          </a:p>
          <a:p>
            <a:pPr lvl="1"/>
            <a:r>
              <a:rPr lang="en-US" dirty="0" err="1" smtClean="0">
                <a:latin typeface="Palatino" charset="0"/>
              </a:rPr>
              <a:t>Ocracy</a:t>
            </a:r>
            <a:r>
              <a:rPr lang="en-US" dirty="0" smtClean="0">
                <a:latin typeface="Palatino" charset="0"/>
              </a:rPr>
              <a:t> = ruled by</a:t>
            </a:r>
            <a:endParaRPr lang="en-US" dirty="0">
              <a:latin typeface="Palatino" charset="0"/>
            </a:endParaRPr>
          </a:p>
          <a:p>
            <a:r>
              <a:rPr lang="en-US" i="0" dirty="0">
                <a:latin typeface="Palatino" charset="0"/>
              </a:rPr>
              <a:t>The </a:t>
            </a:r>
            <a:r>
              <a:rPr lang="en-US" i="0" dirty="0" smtClean="0">
                <a:latin typeface="Palatino" charset="0"/>
              </a:rPr>
              <a:t>Assembly</a:t>
            </a:r>
          </a:p>
          <a:p>
            <a:pPr lvl="1"/>
            <a:r>
              <a:rPr lang="en-US" i="0" dirty="0" smtClean="0">
                <a:latin typeface="Palatino" charset="0"/>
              </a:rPr>
              <a:t>Direct democracy</a:t>
            </a:r>
          </a:p>
          <a:p>
            <a:pPr lvl="2"/>
            <a:r>
              <a:rPr lang="en-US" dirty="0" smtClean="0">
                <a:latin typeface="Palatino" charset="0"/>
              </a:rPr>
              <a:t>Citizens vote on numerous issues</a:t>
            </a:r>
          </a:p>
          <a:p>
            <a:pPr lvl="2"/>
            <a:r>
              <a:rPr lang="en-US" dirty="0" smtClean="0">
                <a:latin typeface="Palatino" charset="0"/>
              </a:rPr>
              <a:t>Voted on everything including war and peace</a:t>
            </a:r>
          </a:p>
          <a:p>
            <a:pPr lvl="2"/>
            <a:endParaRPr lang="en-US" dirty="0" smtClean="0">
              <a:latin typeface="Palatino" charset="0"/>
            </a:endParaRPr>
          </a:p>
          <a:p>
            <a:pPr lvl="1"/>
            <a:endParaRPr lang="en-US" i="0" dirty="0">
              <a:latin typeface="Palatino" charset="0"/>
            </a:endParaRPr>
          </a:p>
        </p:txBody>
      </p:sp>
      <p:pic>
        <p:nvPicPr>
          <p:cNvPr id="3076" name="Picture 9"/>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5159002" y="3229646"/>
            <a:ext cx="3808413" cy="3008313"/>
          </a:xfrm>
        </p:spPr>
      </p:pic>
    </p:spTree>
    <p:extLst>
      <p:ext uri="{BB962C8B-B14F-4D97-AF65-F5344CB8AC3E}">
        <p14:creationId xmlns:p14="http://schemas.microsoft.com/office/powerpoint/2010/main" val="8470268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Functions of National Government (10-11)</a:t>
            </a:r>
            <a:endParaRPr lang="en-US" dirty="0"/>
          </a:p>
        </p:txBody>
      </p:sp>
      <p:sp>
        <p:nvSpPr>
          <p:cNvPr id="3" name="Content Placeholder 2"/>
          <p:cNvSpPr>
            <a:spLocks noGrp="1"/>
          </p:cNvSpPr>
          <p:nvPr>
            <p:ph idx="1"/>
          </p:nvPr>
        </p:nvSpPr>
        <p:spPr>
          <a:xfrm>
            <a:off x="0" y="1417638"/>
            <a:ext cx="9143999" cy="5440362"/>
          </a:xfrm>
        </p:spPr>
        <p:txBody>
          <a:bodyPr>
            <a:noAutofit/>
          </a:bodyPr>
          <a:lstStyle/>
          <a:p>
            <a:r>
              <a:rPr lang="en-US" sz="2800" dirty="0">
                <a:hlinkClick r:id="rId2"/>
              </a:rPr>
              <a:t>https://www.youtube.com/watch?v=</a:t>
            </a:r>
            <a:r>
              <a:rPr lang="en-US" sz="2800" dirty="0" smtClean="0">
                <a:hlinkClick r:id="rId2"/>
              </a:rPr>
              <a:t>Sre7GuNEjpE</a:t>
            </a:r>
            <a:endParaRPr lang="en-US" sz="2800" dirty="0"/>
          </a:p>
          <a:p>
            <a:r>
              <a:rPr lang="en-US" sz="2800" dirty="0" smtClean="0"/>
              <a:t>National defense – keep </a:t>
            </a:r>
            <a:r>
              <a:rPr lang="en-US" sz="2800" dirty="0" err="1" smtClean="0"/>
              <a:t>ppl</a:t>
            </a:r>
            <a:r>
              <a:rPr lang="en-US" sz="2800" dirty="0" smtClean="0"/>
              <a:t> safe from other countries </a:t>
            </a:r>
          </a:p>
          <a:p>
            <a:r>
              <a:rPr lang="en-US" sz="2800" dirty="0" smtClean="0"/>
              <a:t>Provide public goods and services – roads, schools etc. </a:t>
            </a:r>
          </a:p>
          <a:p>
            <a:pPr lvl="1"/>
            <a:r>
              <a:rPr lang="en-US" sz="2400" dirty="0" smtClean="0"/>
              <a:t>Collective goods – goods or services that cannot be denied to any citizen</a:t>
            </a:r>
          </a:p>
          <a:p>
            <a:pPr lvl="2"/>
            <a:r>
              <a:rPr lang="en-US" sz="2400" dirty="0" smtClean="0"/>
              <a:t>Examples - clean air, clean water, roads, fire protection</a:t>
            </a:r>
          </a:p>
          <a:p>
            <a:r>
              <a:rPr lang="en-US" sz="2800" dirty="0" smtClean="0"/>
              <a:t>Preserve order – national Guard, police (inside the borders)</a:t>
            </a:r>
          </a:p>
          <a:p>
            <a:r>
              <a:rPr lang="en-US" sz="2800" dirty="0" smtClean="0"/>
              <a:t>Socialize the young – teach kids about </a:t>
            </a:r>
            <a:r>
              <a:rPr lang="en-US" sz="2800" dirty="0" err="1" smtClean="0"/>
              <a:t>gov</a:t>
            </a:r>
            <a:r>
              <a:rPr lang="en-US" sz="2800" dirty="0" smtClean="0"/>
              <a:t>, and America (Education)</a:t>
            </a:r>
          </a:p>
          <a:p>
            <a:r>
              <a:rPr lang="en-US" sz="2800" dirty="0" smtClean="0"/>
              <a:t>Collect taxes – use them for awesome </a:t>
            </a:r>
            <a:r>
              <a:rPr lang="en-US" sz="2800" dirty="0" err="1" smtClean="0"/>
              <a:t>stuffff</a:t>
            </a:r>
            <a:r>
              <a:rPr lang="en-US" sz="2800" dirty="0" smtClean="0"/>
              <a:t>!!!! </a:t>
            </a:r>
          </a:p>
          <a:p>
            <a:endParaRPr lang="en-US" sz="2400" dirty="0"/>
          </a:p>
        </p:txBody>
      </p:sp>
    </p:spTree>
    <p:extLst>
      <p:ext uri="{BB962C8B-B14F-4D97-AF65-F5344CB8AC3E}">
        <p14:creationId xmlns:p14="http://schemas.microsoft.com/office/powerpoint/2010/main" val="398336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idx="4294967295"/>
          </p:nvPr>
        </p:nvSpPr>
        <p:spPr>
          <a:xfrm>
            <a:off x="685800" y="0"/>
            <a:ext cx="7772400" cy="1587194"/>
          </a:xfrm>
        </p:spPr>
        <p:txBody>
          <a:bodyPr anchor="b">
            <a:normAutofit/>
          </a:bodyPr>
          <a:lstStyle/>
          <a:p>
            <a:pPr eaLnBrk="1" hangingPunct="1"/>
            <a:r>
              <a:rPr lang="en-US" b="1" dirty="0">
                <a:solidFill>
                  <a:schemeClr val="tx1"/>
                </a:solidFill>
                <a:latin typeface="Palatino" charset="0"/>
              </a:rPr>
              <a:t>Classical </a:t>
            </a:r>
            <a:r>
              <a:rPr lang="en-US" b="1" dirty="0" smtClean="0">
                <a:solidFill>
                  <a:schemeClr val="tx1"/>
                </a:solidFill>
                <a:latin typeface="Palatino" charset="0"/>
              </a:rPr>
              <a:t>Origins: Ancient Greece</a:t>
            </a:r>
            <a:endParaRPr lang="en-US" dirty="0">
              <a:latin typeface="Palatino" charset="0"/>
            </a:endParaRPr>
          </a:p>
        </p:txBody>
      </p:sp>
      <p:sp>
        <p:nvSpPr>
          <p:cNvPr id="3075" name="Rectangle 6"/>
          <p:cNvSpPr>
            <a:spLocks noGrp="1" noChangeArrowheads="1"/>
          </p:cNvSpPr>
          <p:nvPr>
            <p:ph type="body" sz="half" idx="4294967295"/>
          </p:nvPr>
        </p:nvSpPr>
        <p:spPr>
          <a:xfrm>
            <a:off x="152400" y="1219200"/>
            <a:ext cx="5194480" cy="5334000"/>
          </a:xfrm>
        </p:spPr>
        <p:txBody>
          <a:bodyPr>
            <a:normAutofit fontScale="85000" lnSpcReduction="20000"/>
          </a:bodyPr>
          <a:lstStyle/>
          <a:p>
            <a:r>
              <a:rPr lang="en-US" dirty="0" smtClean="0">
                <a:latin typeface="Palatino" charset="0"/>
              </a:rPr>
              <a:t>Plato’s </a:t>
            </a:r>
            <a:r>
              <a:rPr lang="en-US" i="1" dirty="0" smtClean="0">
                <a:latin typeface="Palatino" charset="0"/>
              </a:rPr>
              <a:t>Republic</a:t>
            </a:r>
          </a:p>
          <a:p>
            <a:r>
              <a:rPr lang="en-US" dirty="0" smtClean="0">
                <a:latin typeface="Palatino" charset="0"/>
              </a:rPr>
              <a:t>Republic is an ideal state</a:t>
            </a:r>
          </a:p>
          <a:p>
            <a:r>
              <a:rPr lang="en-US" dirty="0" smtClean="0">
                <a:latin typeface="Palatino" charset="0"/>
              </a:rPr>
              <a:t>Justice defined as all three parts of our soul working together</a:t>
            </a:r>
          </a:p>
          <a:p>
            <a:pPr lvl="1"/>
            <a:r>
              <a:rPr lang="en-US" dirty="0" smtClean="0">
                <a:latin typeface="Palatino" charset="0"/>
              </a:rPr>
              <a:t>Rational, desiring, and spiritual</a:t>
            </a:r>
          </a:p>
          <a:p>
            <a:r>
              <a:rPr lang="en-US" dirty="0" smtClean="0">
                <a:latin typeface="Palatino" charset="0"/>
              </a:rPr>
              <a:t>Society has three parts too and all parts must play their role</a:t>
            </a:r>
          </a:p>
          <a:p>
            <a:pPr lvl="1"/>
            <a:r>
              <a:rPr lang="en-US" dirty="0" smtClean="0">
                <a:latin typeface="Palatino" charset="0"/>
              </a:rPr>
              <a:t>Guardians (leaders)</a:t>
            </a:r>
          </a:p>
          <a:p>
            <a:pPr lvl="1"/>
            <a:r>
              <a:rPr lang="en-US" dirty="0" smtClean="0">
                <a:latin typeface="Palatino" charset="0"/>
              </a:rPr>
              <a:t>Producers (farmers) </a:t>
            </a:r>
          </a:p>
          <a:p>
            <a:pPr lvl="1"/>
            <a:r>
              <a:rPr lang="en-US" dirty="0" smtClean="0">
                <a:latin typeface="Palatino" charset="0"/>
              </a:rPr>
              <a:t>Auxiliaries (soldiers) </a:t>
            </a:r>
          </a:p>
          <a:p>
            <a:r>
              <a:rPr lang="en-US" dirty="0" smtClean="0">
                <a:latin typeface="Palatino" charset="0"/>
              </a:rPr>
              <a:t>Probably not attainable because people are selfish </a:t>
            </a:r>
          </a:p>
          <a:p>
            <a:pPr lvl="2"/>
            <a:endParaRPr lang="en-US" dirty="0" smtClean="0">
              <a:latin typeface="Palatino" charset="0"/>
            </a:endParaRPr>
          </a:p>
          <a:p>
            <a:pPr lvl="1"/>
            <a:endParaRPr lang="en-US" i="0" dirty="0">
              <a:latin typeface="Palatino" charset="0"/>
            </a:endParaRPr>
          </a:p>
        </p:txBody>
      </p:sp>
      <p:pic>
        <p:nvPicPr>
          <p:cNvPr id="2" name="Picture 1"/>
          <p:cNvPicPr>
            <a:picLocks noChangeAspect="1"/>
          </p:cNvPicPr>
          <p:nvPr/>
        </p:nvPicPr>
        <p:blipFill>
          <a:blip r:embed="rId2"/>
          <a:stretch>
            <a:fillRect/>
          </a:stretch>
        </p:blipFill>
        <p:spPr>
          <a:xfrm>
            <a:off x="5673342" y="1219200"/>
            <a:ext cx="2920520" cy="4731642"/>
          </a:xfrm>
          <a:prstGeom prst="rect">
            <a:avLst/>
          </a:prstGeom>
        </p:spPr>
      </p:pic>
    </p:spTree>
    <p:extLst>
      <p:ext uri="{BB962C8B-B14F-4D97-AF65-F5344CB8AC3E}">
        <p14:creationId xmlns:p14="http://schemas.microsoft.com/office/powerpoint/2010/main" val="40728795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idx="4294967295"/>
          </p:nvPr>
        </p:nvSpPr>
        <p:spPr>
          <a:xfrm>
            <a:off x="685800" y="0"/>
            <a:ext cx="7772400" cy="1587194"/>
          </a:xfrm>
        </p:spPr>
        <p:txBody>
          <a:bodyPr anchor="b">
            <a:normAutofit/>
          </a:bodyPr>
          <a:lstStyle/>
          <a:p>
            <a:pPr eaLnBrk="1" hangingPunct="1"/>
            <a:r>
              <a:rPr lang="en-US" b="1" dirty="0">
                <a:solidFill>
                  <a:schemeClr val="tx1"/>
                </a:solidFill>
                <a:latin typeface="Palatino" charset="0"/>
              </a:rPr>
              <a:t>Classical </a:t>
            </a:r>
            <a:r>
              <a:rPr lang="en-US" b="1" dirty="0" smtClean="0">
                <a:solidFill>
                  <a:schemeClr val="tx1"/>
                </a:solidFill>
                <a:latin typeface="Palatino" charset="0"/>
              </a:rPr>
              <a:t>Origins: Ancient Greece</a:t>
            </a:r>
            <a:endParaRPr lang="en-US" dirty="0">
              <a:latin typeface="Palatino" charset="0"/>
            </a:endParaRPr>
          </a:p>
        </p:txBody>
      </p:sp>
      <p:sp>
        <p:nvSpPr>
          <p:cNvPr id="3075" name="Rectangle 6"/>
          <p:cNvSpPr>
            <a:spLocks noGrp="1" noChangeArrowheads="1"/>
          </p:cNvSpPr>
          <p:nvPr>
            <p:ph type="body" sz="half" idx="4294967295"/>
          </p:nvPr>
        </p:nvSpPr>
        <p:spPr>
          <a:xfrm>
            <a:off x="152400" y="1403366"/>
            <a:ext cx="5495242" cy="5149833"/>
          </a:xfrm>
        </p:spPr>
        <p:txBody>
          <a:bodyPr>
            <a:normAutofit fontScale="92500" lnSpcReduction="20000"/>
          </a:bodyPr>
          <a:lstStyle/>
          <a:p>
            <a:r>
              <a:rPr lang="en-US" dirty="0" smtClean="0">
                <a:latin typeface="Palatino" charset="0"/>
              </a:rPr>
              <a:t>Aristotle’s </a:t>
            </a:r>
            <a:r>
              <a:rPr lang="en-US" i="1" dirty="0" smtClean="0">
                <a:latin typeface="Palatino" charset="0"/>
              </a:rPr>
              <a:t>Politics</a:t>
            </a:r>
            <a:endParaRPr lang="en-US" i="1" dirty="0">
              <a:latin typeface="Palatino" charset="0"/>
            </a:endParaRPr>
          </a:p>
          <a:p>
            <a:r>
              <a:rPr lang="en-US" dirty="0" smtClean="0">
                <a:latin typeface="Palatino" charset="0"/>
              </a:rPr>
              <a:t>Justices is attainable through many forms of government as long as it works for the “common good” of the people</a:t>
            </a:r>
          </a:p>
          <a:p>
            <a:r>
              <a:rPr lang="en-US" dirty="0" smtClean="0">
                <a:latin typeface="Palatino" charset="0"/>
              </a:rPr>
              <a:t>Monarchy is more likely to give justice than a democracy because of the tyranny of the majority</a:t>
            </a:r>
          </a:p>
          <a:p>
            <a:pPr lvl="1"/>
            <a:r>
              <a:rPr lang="en-US" dirty="0" smtClean="0">
                <a:latin typeface="Palatino" charset="0"/>
              </a:rPr>
              <a:t>Monarch could be like a caring parent </a:t>
            </a:r>
          </a:p>
          <a:p>
            <a:pPr lvl="1"/>
            <a:endParaRPr lang="en-US" i="0" dirty="0">
              <a:latin typeface="Palatino" charset="0"/>
            </a:endParaRPr>
          </a:p>
        </p:txBody>
      </p:sp>
      <p:pic>
        <p:nvPicPr>
          <p:cNvPr id="3" name="Picture 2"/>
          <p:cNvPicPr>
            <a:picLocks noChangeAspect="1"/>
          </p:cNvPicPr>
          <p:nvPr/>
        </p:nvPicPr>
        <p:blipFill>
          <a:blip r:embed="rId2"/>
          <a:stretch>
            <a:fillRect/>
          </a:stretch>
        </p:blipFill>
        <p:spPr>
          <a:xfrm>
            <a:off x="5947522" y="1403367"/>
            <a:ext cx="2900809" cy="4851706"/>
          </a:xfrm>
          <a:prstGeom prst="rect">
            <a:avLst/>
          </a:prstGeom>
        </p:spPr>
      </p:pic>
    </p:spTree>
    <p:extLst>
      <p:ext uri="{BB962C8B-B14F-4D97-AF65-F5344CB8AC3E}">
        <p14:creationId xmlns:p14="http://schemas.microsoft.com/office/powerpoint/2010/main" val="34925956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Palatino" charset="0"/>
              </a:rPr>
              <a:t>Classical Origins: Ancient </a:t>
            </a:r>
            <a:r>
              <a:rPr lang="en-US" b="1" dirty="0" smtClean="0">
                <a:latin typeface="Palatino" charset="0"/>
              </a:rPr>
              <a:t>Rome</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Roman Republic</a:t>
            </a:r>
          </a:p>
          <a:p>
            <a:pPr lvl="1"/>
            <a:r>
              <a:rPr lang="en-US" dirty="0" smtClean="0"/>
              <a:t>Re(s) – concern</a:t>
            </a:r>
          </a:p>
          <a:p>
            <a:pPr lvl="1"/>
            <a:r>
              <a:rPr lang="en-US" dirty="0" smtClean="0"/>
              <a:t>Public = of the people </a:t>
            </a:r>
          </a:p>
          <a:p>
            <a:pPr lvl="1"/>
            <a:r>
              <a:rPr lang="en-US" dirty="0" smtClean="0"/>
              <a:t>Remember, rep = represent </a:t>
            </a:r>
          </a:p>
          <a:p>
            <a:r>
              <a:rPr lang="en-US" dirty="0" smtClean="0"/>
              <a:t>Citizens chose representatives that made decisions on their behalves </a:t>
            </a:r>
          </a:p>
          <a:p>
            <a:pPr lvl="1"/>
            <a:r>
              <a:rPr lang="en-US" dirty="0" smtClean="0"/>
              <a:t>More similar to American democracy</a:t>
            </a:r>
          </a:p>
          <a:p>
            <a:pPr lvl="1"/>
            <a:r>
              <a:rPr lang="en-US" dirty="0" smtClean="0"/>
              <a:t>We are a democratic republic </a:t>
            </a:r>
          </a:p>
          <a:p>
            <a:endParaRPr lang="en-US" dirty="0"/>
          </a:p>
        </p:txBody>
      </p:sp>
      <p:pic>
        <p:nvPicPr>
          <p:cNvPr id="5" name="Picture 1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2189" r="22189"/>
          <a:stretch>
            <a:fillRect/>
          </a:stretch>
        </p:blipFill>
        <p:spPr/>
      </p:pic>
    </p:spTree>
    <p:extLst>
      <p:ext uri="{BB962C8B-B14F-4D97-AF65-F5344CB8AC3E}">
        <p14:creationId xmlns:p14="http://schemas.microsoft.com/office/powerpoint/2010/main" val="42943820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Rights Originating from Ancient Rome: The Twelve Tables </a:t>
            </a:r>
            <a:endParaRPr lang="en-US" dirty="0"/>
          </a:p>
        </p:txBody>
      </p:sp>
      <p:sp>
        <p:nvSpPr>
          <p:cNvPr id="3" name="Content Placeholder 2"/>
          <p:cNvSpPr>
            <a:spLocks noGrp="1"/>
          </p:cNvSpPr>
          <p:nvPr>
            <p:ph sz="half" idx="1"/>
          </p:nvPr>
        </p:nvSpPr>
        <p:spPr>
          <a:xfrm>
            <a:off x="457199" y="1600201"/>
            <a:ext cx="7980845" cy="3446686"/>
          </a:xfrm>
        </p:spPr>
        <p:txBody>
          <a:bodyPr>
            <a:normAutofit fontScale="92500" lnSpcReduction="10000"/>
          </a:bodyPr>
          <a:lstStyle/>
          <a:p>
            <a:pPr>
              <a:defRPr/>
            </a:pPr>
            <a:r>
              <a:rPr lang="en-US" dirty="0"/>
              <a:t>Roman laws were written down on </a:t>
            </a:r>
            <a:r>
              <a:rPr lang="en-US" dirty="0" smtClean="0"/>
              <a:t>twelve </a:t>
            </a:r>
            <a:r>
              <a:rPr lang="en-US" dirty="0"/>
              <a:t>bronze </a:t>
            </a:r>
            <a:r>
              <a:rPr lang="en-US" dirty="0" smtClean="0"/>
              <a:t>tablets called the </a:t>
            </a:r>
            <a:r>
              <a:rPr lang="en-US" b="1" dirty="0" smtClean="0"/>
              <a:t>Twelve </a:t>
            </a:r>
            <a:r>
              <a:rPr lang="en-US" b="1" dirty="0"/>
              <a:t>Tables </a:t>
            </a:r>
            <a:r>
              <a:rPr lang="en-US" dirty="0" smtClean="0"/>
              <a:t>and </a:t>
            </a:r>
            <a:r>
              <a:rPr lang="en-US" dirty="0"/>
              <a:t>displayed in the Forum</a:t>
            </a:r>
          </a:p>
          <a:p>
            <a:pPr>
              <a:defRPr/>
            </a:pPr>
            <a:r>
              <a:rPr lang="en-US" dirty="0"/>
              <a:t>Trial by judge/jury</a:t>
            </a:r>
          </a:p>
          <a:p>
            <a:pPr>
              <a:defRPr/>
            </a:pPr>
            <a:r>
              <a:rPr lang="en-US" dirty="0"/>
              <a:t>Wills/contract are binding law </a:t>
            </a:r>
          </a:p>
          <a:p>
            <a:pPr>
              <a:defRPr/>
            </a:pPr>
            <a:r>
              <a:rPr lang="en-US" dirty="0" smtClean="0"/>
              <a:t>Libel</a:t>
            </a:r>
            <a:r>
              <a:rPr lang="en-US" dirty="0"/>
              <a:t>/sedition/perjury illegal </a:t>
            </a:r>
            <a:endParaRPr lang="en-US" dirty="0" smtClean="0"/>
          </a:p>
          <a:p>
            <a:pPr>
              <a:defRPr/>
            </a:pPr>
            <a:r>
              <a:rPr lang="en-US" dirty="0" smtClean="0"/>
              <a:t>Habeas corpus (must know why you are being detained)</a:t>
            </a:r>
            <a:endParaRPr lang="en-US" dirty="0"/>
          </a:p>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825" y="4648200"/>
            <a:ext cx="4498975" cy="183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0081774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609600" y="0"/>
            <a:ext cx="7772400" cy="914400"/>
          </a:xfrm>
        </p:spPr>
        <p:txBody>
          <a:bodyPr anchor="b">
            <a:noAutofit/>
          </a:bodyPr>
          <a:lstStyle/>
          <a:p>
            <a:pPr eaLnBrk="1" hangingPunct="1"/>
            <a:r>
              <a:rPr lang="en-US" sz="3200" b="1" dirty="0">
                <a:solidFill>
                  <a:schemeClr val="tx1"/>
                </a:solidFill>
                <a:latin typeface="Palatino" charset="0"/>
              </a:rPr>
              <a:t>English </a:t>
            </a:r>
            <a:r>
              <a:rPr lang="en-US" sz="3200" b="1" dirty="0" smtClean="0">
                <a:solidFill>
                  <a:schemeClr val="tx1"/>
                </a:solidFill>
                <a:latin typeface="Palatino" charset="0"/>
              </a:rPr>
              <a:t>Heritage: Magna Carta (1215)</a:t>
            </a:r>
            <a:endParaRPr lang="en-US" sz="3200" dirty="0">
              <a:solidFill>
                <a:srgbClr val="000090"/>
              </a:solidFill>
              <a:latin typeface="Palatino" charset="0"/>
            </a:endParaRPr>
          </a:p>
        </p:txBody>
      </p:sp>
      <p:sp>
        <p:nvSpPr>
          <p:cNvPr id="4099" name="Rectangle 3"/>
          <p:cNvSpPr>
            <a:spLocks noGrp="1" noChangeArrowheads="1"/>
          </p:cNvSpPr>
          <p:nvPr>
            <p:ph type="body" sz="half" idx="4294967295"/>
          </p:nvPr>
        </p:nvSpPr>
        <p:spPr>
          <a:xfrm>
            <a:off x="152399" y="1219200"/>
            <a:ext cx="5350535" cy="5410200"/>
          </a:xfrm>
        </p:spPr>
        <p:txBody>
          <a:bodyPr>
            <a:normAutofit/>
          </a:bodyPr>
          <a:lstStyle/>
          <a:p>
            <a:r>
              <a:rPr lang="en-US" dirty="0" smtClean="0">
                <a:latin typeface="Palatino" charset="0"/>
              </a:rPr>
              <a:t>Nobles </a:t>
            </a:r>
            <a:r>
              <a:rPr lang="en-US" dirty="0">
                <a:latin typeface="Palatino" charset="0"/>
              </a:rPr>
              <a:t>vs. King John</a:t>
            </a:r>
          </a:p>
          <a:p>
            <a:r>
              <a:rPr lang="en-US" dirty="0">
                <a:latin typeface="Palatino" charset="0"/>
              </a:rPr>
              <a:t>Limited </a:t>
            </a:r>
            <a:r>
              <a:rPr lang="en-US" dirty="0" smtClean="0">
                <a:latin typeface="Palatino" charset="0"/>
              </a:rPr>
              <a:t>king’s power</a:t>
            </a:r>
          </a:p>
          <a:p>
            <a:pPr lvl="1"/>
            <a:r>
              <a:rPr lang="en-US" dirty="0" smtClean="0">
                <a:latin typeface="Palatino" charset="0"/>
              </a:rPr>
              <a:t>Cannot raise taxes without the consent of a council of nobles</a:t>
            </a:r>
          </a:p>
          <a:p>
            <a:pPr lvl="1"/>
            <a:r>
              <a:rPr lang="en-US" dirty="0" smtClean="0">
                <a:latin typeface="Palatino" charset="0"/>
              </a:rPr>
              <a:t>Cannot imprison nobles without reason </a:t>
            </a:r>
          </a:p>
          <a:p>
            <a:pPr lvl="1"/>
            <a:r>
              <a:rPr lang="en-US" dirty="0" smtClean="0">
                <a:latin typeface="Palatino" charset="0"/>
              </a:rPr>
              <a:t>Guaranteed nobles a speedy trial </a:t>
            </a:r>
            <a:endParaRPr lang="en-US" dirty="0">
              <a:latin typeface="Palatino" charset="0"/>
            </a:endParaRPr>
          </a:p>
        </p:txBody>
      </p:sp>
      <p:pic>
        <p:nvPicPr>
          <p:cNvPr id="4100" name="Picture 5"/>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291138" y="1219200"/>
            <a:ext cx="3690937" cy="4876800"/>
          </a:xfrm>
        </p:spPr>
      </p:pic>
    </p:spTree>
    <p:extLst>
      <p:ext uri="{BB962C8B-B14F-4D97-AF65-F5344CB8AC3E}">
        <p14:creationId xmlns:p14="http://schemas.microsoft.com/office/powerpoint/2010/main" val="10096859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370391" y="0"/>
            <a:ext cx="8413140" cy="914400"/>
          </a:xfrm>
        </p:spPr>
        <p:txBody>
          <a:bodyPr anchor="b">
            <a:normAutofit fontScale="90000"/>
          </a:bodyPr>
          <a:lstStyle/>
          <a:p>
            <a:pPr eaLnBrk="1" hangingPunct="1"/>
            <a:r>
              <a:rPr lang="en-US" sz="3600" b="1" dirty="0">
                <a:solidFill>
                  <a:schemeClr val="tx1"/>
                </a:solidFill>
                <a:latin typeface="Palatino" charset="0"/>
              </a:rPr>
              <a:t>English </a:t>
            </a:r>
            <a:r>
              <a:rPr lang="en-US" sz="3600" b="1" dirty="0" smtClean="0">
                <a:solidFill>
                  <a:schemeClr val="tx1"/>
                </a:solidFill>
                <a:latin typeface="Palatino" charset="0"/>
              </a:rPr>
              <a:t>Heritage: Petition of Right (1628)</a:t>
            </a:r>
            <a:endParaRPr lang="en-US" sz="3600" dirty="0">
              <a:solidFill>
                <a:srgbClr val="000090"/>
              </a:solidFill>
              <a:latin typeface="Palatino" charset="0"/>
            </a:endParaRPr>
          </a:p>
        </p:txBody>
      </p:sp>
      <p:sp>
        <p:nvSpPr>
          <p:cNvPr id="4099" name="Rectangle 3"/>
          <p:cNvSpPr>
            <a:spLocks noGrp="1" noChangeArrowheads="1"/>
          </p:cNvSpPr>
          <p:nvPr>
            <p:ph type="body" sz="half" idx="4294967295"/>
          </p:nvPr>
        </p:nvSpPr>
        <p:spPr>
          <a:xfrm>
            <a:off x="152400" y="1219200"/>
            <a:ext cx="5029200" cy="5410200"/>
          </a:xfrm>
        </p:spPr>
        <p:txBody>
          <a:bodyPr>
            <a:normAutofit/>
          </a:bodyPr>
          <a:lstStyle/>
          <a:p>
            <a:r>
              <a:rPr lang="en-US" dirty="0" smtClean="0">
                <a:latin typeface="Palatino" charset="0"/>
              </a:rPr>
              <a:t>Applied </a:t>
            </a:r>
            <a:r>
              <a:rPr lang="en-US" dirty="0">
                <a:latin typeface="Palatino" charset="0"/>
              </a:rPr>
              <a:t>protections of the Magna Carta to rest of the English citizens</a:t>
            </a:r>
          </a:p>
          <a:p>
            <a:r>
              <a:rPr lang="en-US" dirty="0">
                <a:latin typeface="Palatino" charset="0"/>
              </a:rPr>
              <a:t>Restricted the monarchy </a:t>
            </a:r>
            <a:r>
              <a:rPr lang="en-US" dirty="0" smtClean="0">
                <a:latin typeface="Palatino" charset="0"/>
              </a:rPr>
              <a:t>further</a:t>
            </a:r>
            <a:endParaRPr lang="en-US" dirty="0">
              <a:latin typeface="Palatino" charset="0"/>
            </a:endParaRPr>
          </a:p>
        </p:txBody>
      </p:sp>
      <p:pic>
        <p:nvPicPr>
          <p:cNvPr id="4" name="Picture 3"/>
          <p:cNvPicPr>
            <a:picLocks noChangeAspect="1"/>
          </p:cNvPicPr>
          <p:nvPr/>
        </p:nvPicPr>
        <p:blipFill>
          <a:blip r:embed="rId2"/>
          <a:stretch>
            <a:fillRect/>
          </a:stretch>
        </p:blipFill>
        <p:spPr>
          <a:xfrm>
            <a:off x="4464632" y="3625268"/>
            <a:ext cx="4318899" cy="3004132"/>
          </a:xfrm>
          <a:prstGeom prst="rect">
            <a:avLst/>
          </a:prstGeom>
        </p:spPr>
      </p:pic>
    </p:spTree>
    <p:extLst>
      <p:ext uri="{BB962C8B-B14F-4D97-AF65-F5344CB8AC3E}">
        <p14:creationId xmlns:p14="http://schemas.microsoft.com/office/powerpoint/2010/main" val="12460128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1a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type of government occurs when citizens vote on all issues?</a:t>
            </a:r>
          </a:p>
          <a:p>
            <a:pPr marL="514350" indent="-514350">
              <a:buFont typeface="+mj-lt"/>
              <a:buAutoNum type="arabicPeriod"/>
            </a:pPr>
            <a:r>
              <a:rPr lang="en-US" dirty="0" smtClean="0"/>
              <a:t>The Twelve Table come from ancient ___________.</a:t>
            </a:r>
          </a:p>
          <a:p>
            <a:pPr marL="514350" indent="-514350">
              <a:buFont typeface="+mj-lt"/>
              <a:buAutoNum type="arabicPeriod"/>
            </a:pPr>
            <a:r>
              <a:rPr lang="en-US" dirty="0" smtClean="0"/>
              <a:t>Who came up with the word “republic”? Hint – that was the title of his book.</a:t>
            </a:r>
          </a:p>
          <a:p>
            <a:pPr marL="514350" indent="-514350">
              <a:buFont typeface="+mj-lt"/>
              <a:buAutoNum type="arabicPeriod"/>
            </a:pPr>
            <a:endParaRPr lang="en-US" dirty="0"/>
          </a:p>
        </p:txBody>
      </p:sp>
    </p:spTree>
    <p:extLst>
      <p:ext uri="{BB962C8B-B14F-4D97-AF65-F5344CB8AC3E}">
        <p14:creationId xmlns:p14="http://schemas.microsoft.com/office/powerpoint/2010/main" val="31392198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1b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What type of government occurs when citizens </a:t>
            </a:r>
            <a:r>
              <a:rPr lang="en-US" dirty="0" smtClean="0"/>
              <a:t>elect representatives who speak for them?</a:t>
            </a:r>
          </a:p>
          <a:p>
            <a:pPr marL="514350" indent="-514350">
              <a:buFont typeface="+mj-lt"/>
              <a:buAutoNum type="arabicPeriod"/>
            </a:pPr>
            <a:r>
              <a:rPr lang="en-US" dirty="0" smtClean="0"/>
              <a:t>The Magna Carta was all about nobles wanting to have control over what rules?</a:t>
            </a:r>
          </a:p>
          <a:p>
            <a:pPr marL="514350" indent="-514350">
              <a:buFont typeface="+mj-lt"/>
              <a:buAutoNum type="arabicPeriod"/>
            </a:pPr>
            <a:r>
              <a:rPr lang="en-US" dirty="0" smtClean="0"/>
              <a:t>Which Greek city-state is known as “the birthplace of democracy”?</a:t>
            </a: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40495863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Machiavelli’s </a:t>
            </a:r>
            <a:r>
              <a:rPr lang="en-US" i="1" dirty="0" smtClean="0"/>
              <a:t>The Prince </a:t>
            </a:r>
            <a:r>
              <a:rPr lang="en-US" dirty="0" smtClean="0"/>
              <a:t>(1532)</a:t>
            </a:r>
            <a:endParaRPr lang="en-US" dirty="0"/>
          </a:p>
        </p:txBody>
      </p:sp>
      <p:sp>
        <p:nvSpPr>
          <p:cNvPr id="3" name="Content Placeholder 2"/>
          <p:cNvSpPr>
            <a:spLocks noGrp="1"/>
          </p:cNvSpPr>
          <p:nvPr>
            <p:ph idx="1"/>
          </p:nvPr>
        </p:nvSpPr>
        <p:spPr>
          <a:xfrm>
            <a:off x="457200" y="1600200"/>
            <a:ext cx="4555500" cy="4525963"/>
          </a:xfrm>
        </p:spPr>
        <p:txBody>
          <a:bodyPr>
            <a:normAutofit fontScale="77500" lnSpcReduction="20000"/>
          </a:bodyPr>
          <a:lstStyle/>
          <a:p>
            <a:r>
              <a:rPr lang="en-US" dirty="0"/>
              <a:t>A</a:t>
            </a:r>
            <a:r>
              <a:rPr lang="en-US" dirty="0" smtClean="0"/>
              <a:t> </a:t>
            </a:r>
            <a:r>
              <a:rPr lang="en-US" dirty="0"/>
              <a:t>letter Machiavelli wrote to the Prince of Florence, Italy to tell him how he could stay in </a:t>
            </a:r>
            <a:r>
              <a:rPr lang="en-US" dirty="0" smtClean="0"/>
              <a:t>power.</a:t>
            </a:r>
            <a:endParaRPr lang="en-US" dirty="0"/>
          </a:p>
          <a:p>
            <a:r>
              <a:rPr lang="en-US" dirty="0"/>
              <a:t>He said it is better to be feared than loved and that then ends justify the means (the end result justifies doing crappy things to get it</a:t>
            </a:r>
            <a:r>
              <a:rPr lang="en-US" dirty="0" smtClean="0"/>
              <a:t>).</a:t>
            </a:r>
            <a:endParaRPr lang="en-US" dirty="0"/>
          </a:p>
          <a:p>
            <a:r>
              <a:rPr lang="en-US" dirty="0"/>
              <a:t>The only job of someone in power is to stay in </a:t>
            </a:r>
            <a:r>
              <a:rPr lang="en-US" dirty="0" smtClean="0"/>
              <a:t>power. </a:t>
            </a:r>
          </a:p>
          <a:p>
            <a:r>
              <a:rPr lang="en-US" dirty="0" smtClean="0"/>
              <a:t>Influences philosophers like Hobbes later on.</a:t>
            </a:r>
            <a:endParaRPr lang="en-US" dirty="0"/>
          </a:p>
          <a:p>
            <a:endParaRPr lang="en-US" dirty="0"/>
          </a:p>
        </p:txBody>
      </p:sp>
      <p:pic>
        <p:nvPicPr>
          <p:cNvPr id="4" name="Picture 3"/>
          <p:cNvPicPr>
            <a:picLocks noChangeAspect="1"/>
          </p:cNvPicPr>
          <p:nvPr/>
        </p:nvPicPr>
        <p:blipFill rotWithShape="1">
          <a:blip r:embed="rId2"/>
          <a:srcRect l="26525" r="23394"/>
          <a:stretch/>
        </p:blipFill>
        <p:spPr>
          <a:xfrm>
            <a:off x="5012700" y="1417638"/>
            <a:ext cx="3943325" cy="4432300"/>
          </a:xfrm>
          <a:prstGeom prst="rect">
            <a:avLst/>
          </a:prstGeom>
        </p:spPr>
      </p:pic>
    </p:spTree>
    <p:extLst>
      <p:ext uri="{BB962C8B-B14F-4D97-AF65-F5344CB8AC3E}">
        <p14:creationId xmlns:p14="http://schemas.microsoft.com/office/powerpoint/2010/main" val="36388725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609600" y="0"/>
            <a:ext cx="7772400" cy="914400"/>
          </a:xfrm>
        </p:spPr>
        <p:txBody>
          <a:bodyPr anchor="b"/>
          <a:lstStyle/>
          <a:p>
            <a:pPr eaLnBrk="1" hangingPunct="1"/>
            <a:r>
              <a:rPr lang="en-US" b="1">
                <a:solidFill>
                  <a:schemeClr val="tx1"/>
                </a:solidFill>
                <a:latin typeface="Palatino" charset="0"/>
              </a:rPr>
              <a:t>English Heritage</a:t>
            </a:r>
            <a:endParaRPr lang="en-US">
              <a:solidFill>
                <a:srgbClr val="000090"/>
              </a:solidFill>
              <a:latin typeface="Palatino" charset="0"/>
            </a:endParaRPr>
          </a:p>
        </p:txBody>
      </p:sp>
      <p:sp>
        <p:nvSpPr>
          <p:cNvPr id="4099" name="Rectangle 3"/>
          <p:cNvSpPr>
            <a:spLocks noGrp="1" noChangeArrowheads="1"/>
          </p:cNvSpPr>
          <p:nvPr>
            <p:ph type="body" sz="half" idx="4294967295"/>
          </p:nvPr>
        </p:nvSpPr>
        <p:spPr>
          <a:xfrm>
            <a:off x="152400" y="1219200"/>
            <a:ext cx="5029200" cy="5410200"/>
          </a:xfrm>
        </p:spPr>
        <p:txBody>
          <a:bodyPr>
            <a:noAutofit/>
          </a:bodyPr>
          <a:lstStyle/>
          <a:p>
            <a:pPr eaLnBrk="1" hangingPunct="1"/>
            <a:r>
              <a:rPr lang="en-US" sz="2800" dirty="0" smtClean="0">
                <a:latin typeface="Palatino" charset="0"/>
              </a:rPr>
              <a:t>Parliament</a:t>
            </a:r>
            <a:endParaRPr lang="en-US" sz="2800" dirty="0">
              <a:latin typeface="Palatino" charset="0"/>
            </a:endParaRPr>
          </a:p>
          <a:p>
            <a:pPr lvl="1" eaLnBrk="1" hangingPunct="1"/>
            <a:r>
              <a:rPr lang="en-US" sz="2000" dirty="0">
                <a:latin typeface="Palatino" charset="0"/>
              </a:rPr>
              <a:t>House of Lords</a:t>
            </a:r>
          </a:p>
          <a:p>
            <a:pPr lvl="1" eaLnBrk="1" hangingPunct="1"/>
            <a:r>
              <a:rPr lang="en-US" sz="2000" dirty="0">
                <a:latin typeface="Palatino" charset="0"/>
              </a:rPr>
              <a:t>House of Commons</a:t>
            </a:r>
          </a:p>
          <a:p>
            <a:pPr eaLnBrk="1" hangingPunct="1"/>
            <a:r>
              <a:rPr lang="en-US" sz="2800" dirty="0">
                <a:latin typeface="Palatino" charset="0"/>
              </a:rPr>
              <a:t>Petition of Right (1628)</a:t>
            </a:r>
          </a:p>
          <a:p>
            <a:pPr lvl="1" eaLnBrk="1" hangingPunct="1"/>
            <a:r>
              <a:rPr lang="en-US" sz="2000" dirty="0">
                <a:latin typeface="Palatino" charset="0"/>
              </a:rPr>
              <a:t>Applied protections of the Magna Carta to rest of the English citizens</a:t>
            </a:r>
          </a:p>
          <a:p>
            <a:pPr lvl="1" eaLnBrk="1" hangingPunct="1"/>
            <a:r>
              <a:rPr lang="en-US" sz="2000" dirty="0">
                <a:latin typeface="Palatino" charset="0"/>
              </a:rPr>
              <a:t>Restricted the monarchy further</a:t>
            </a:r>
          </a:p>
          <a:p>
            <a:pPr eaLnBrk="1" hangingPunct="1"/>
            <a:r>
              <a:rPr lang="en-US" sz="2800" dirty="0">
                <a:latin typeface="Palatino" charset="0"/>
              </a:rPr>
              <a:t>English Bill of Rights (1689)</a:t>
            </a:r>
            <a:endParaRPr lang="en-US" sz="2400" dirty="0">
              <a:latin typeface="Palatino" charset="0"/>
            </a:endParaRPr>
          </a:p>
          <a:p>
            <a:pPr lvl="1" eaLnBrk="1" hangingPunct="1"/>
            <a:r>
              <a:rPr lang="en-US" sz="2000" dirty="0">
                <a:latin typeface="Palatino" charset="0"/>
              </a:rPr>
              <a:t>Free parliamentary elections, speedy trials, prohibit cruel and unusual punishment, petition the monarch, no taxation without consent of Parliament</a:t>
            </a:r>
          </a:p>
        </p:txBody>
      </p:sp>
      <p:pic>
        <p:nvPicPr>
          <p:cNvPr id="2" name="Picture 1"/>
          <p:cNvPicPr>
            <a:picLocks noChangeAspect="1"/>
          </p:cNvPicPr>
          <p:nvPr/>
        </p:nvPicPr>
        <p:blipFill rotWithShape="1">
          <a:blip r:embed="rId2"/>
          <a:srcRect l="38158" r="8605"/>
          <a:stretch/>
        </p:blipFill>
        <p:spPr>
          <a:xfrm>
            <a:off x="5181600" y="1729185"/>
            <a:ext cx="3563849" cy="3984714"/>
          </a:xfrm>
          <a:prstGeom prst="rect">
            <a:avLst/>
          </a:prstGeom>
        </p:spPr>
      </p:pic>
    </p:spTree>
    <p:extLst>
      <p:ext uri="{BB962C8B-B14F-4D97-AF65-F5344CB8AC3E}">
        <p14:creationId xmlns:p14="http://schemas.microsoft.com/office/powerpoint/2010/main" val="41466218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shows the real function of government</a:t>
            </a:r>
            <a:endParaRPr lang="en-US" dirty="0"/>
          </a:p>
        </p:txBody>
      </p:sp>
      <p:pic>
        <p:nvPicPr>
          <p:cNvPr id="5" name="Picture 4"/>
          <p:cNvPicPr>
            <a:picLocks noChangeAspect="1"/>
          </p:cNvPicPr>
          <p:nvPr/>
        </p:nvPicPr>
        <p:blipFill>
          <a:blip r:embed="rId2"/>
          <a:stretch>
            <a:fillRect/>
          </a:stretch>
        </p:blipFill>
        <p:spPr>
          <a:xfrm>
            <a:off x="245523" y="1641293"/>
            <a:ext cx="8686800" cy="5216707"/>
          </a:xfrm>
          <a:prstGeom prst="rect">
            <a:avLst/>
          </a:prstGeom>
        </p:spPr>
      </p:pic>
    </p:spTree>
    <p:extLst>
      <p:ext uri="{BB962C8B-B14F-4D97-AF65-F5344CB8AC3E}">
        <p14:creationId xmlns:p14="http://schemas.microsoft.com/office/powerpoint/2010/main" val="179811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1143000"/>
          </a:xfrm>
        </p:spPr>
        <p:txBody>
          <a:bodyPr anchor="b">
            <a:normAutofit fontScale="90000"/>
          </a:bodyPr>
          <a:lstStyle/>
          <a:p>
            <a:pPr eaLnBrk="1" hangingPunct="1"/>
            <a:r>
              <a:rPr lang="en-US" b="1" dirty="0">
                <a:solidFill>
                  <a:schemeClr val="tx1"/>
                </a:solidFill>
                <a:latin typeface="Palatino" charset="0"/>
              </a:rPr>
              <a:t>The Enlightenment</a:t>
            </a:r>
            <a:br>
              <a:rPr lang="en-US" b="1" dirty="0">
                <a:solidFill>
                  <a:schemeClr val="tx1"/>
                </a:solidFill>
                <a:latin typeface="Palatino" charset="0"/>
              </a:rPr>
            </a:br>
            <a:r>
              <a:rPr lang="en-US" sz="3000" b="1" dirty="0" smtClean="0">
                <a:latin typeface="Palatino" charset="0"/>
              </a:rPr>
              <a:t>1500s – 1700s</a:t>
            </a:r>
            <a:endParaRPr lang="en-US" dirty="0">
              <a:solidFill>
                <a:srgbClr val="120F9D"/>
              </a:solidFill>
              <a:latin typeface="Palatino" charset="0"/>
            </a:endParaRPr>
          </a:p>
        </p:txBody>
      </p:sp>
      <p:sp>
        <p:nvSpPr>
          <p:cNvPr id="5123" name="Rectangle 3"/>
          <p:cNvSpPr>
            <a:spLocks noGrp="1" noChangeArrowheads="1"/>
          </p:cNvSpPr>
          <p:nvPr>
            <p:ph type="body" sz="half" idx="1"/>
          </p:nvPr>
        </p:nvSpPr>
        <p:spPr>
          <a:xfrm>
            <a:off x="685800" y="1219200"/>
            <a:ext cx="7772400" cy="5156029"/>
          </a:xfrm>
        </p:spPr>
        <p:txBody>
          <a:bodyPr>
            <a:normAutofit lnSpcReduction="10000"/>
          </a:bodyPr>
          <a:lstStyle/>
          <a:p>
            <a:pPr eaLnBrk="1" hangingPunct="1">
              <a:lnSpc>
                <a:spcPct val="90000"/>
              </a:lnSpc>
            </a:pPr>
            <a:r>
              <a:rPr lang="en-US" sz="2800" dirty="0">
                <a:latin typeface="Palatino" charset="0"/>
              </a:rPr>
              <a:t>Age of Reason</a:t>
            </a:r>
          </a:p>
          <a:p>
            <a:pPr lvl="1" eaLnBrk="1" hangingPunct="1">
              <a:lnSpc>
                <a:spcPct val="90000"/>
              </a:lnSpc>
            </a:pPr>
            <a:r>
              <a:rPr lang="en-US" sz="2000" dirty="0">
                <a:latin typeface="Palatino" charset="0"/>
              </a:rPr>
              <a:t>Inspired by the Scientific Revolution</a:t>
            </a:r>
          </a:p>
          <a:p>
            <a:pPr lvl="1" eaLnBrk="1" hangingPunct="1">
              <a:lnSpc>
                <a:spcPct val="90000"/>
              </a:lnSpc>
            </a:pPr>
            <a:r>
              <a:rPr lang="en-US" sz="2000" dirty="0">
                <a:latin typeface="Palatino" charset="0"/>
              </a:rPr>
              <a:t>C</a:t>
            </a:r>
            <a:r>
              <a:rPr lang="en-US" sz="2000" dirty="0" smtClean="0">
                <a:latin typeface="Palatino" charset="0"/>
              </a:rPr>
              <a:t>ritical thinking </a:t>
            </a:r>
            <a:r>
              <a:rPr lang="en-US" sz="2000" dirty="0">
                <a:latin typeface="Palatino" charset="0"/>
              </a:rPr>
              <a:t>and </a:t>
            </a:r>
            <a:r>
              <a:rPr lang="en-US" sz="2000" dirty="0" smtClean="0">
                <a:latin typeface="Palatino" charset="0"/>
              </a:rPr>
              <a:t>logic </a:t>
            </a:r>
            <a:r>
              <a:rPr lang="en-US" sz="2000" dirty="0">
                <a:latin typeface="Palatino" charset="0"/>
              </a:rPr>
              <a:t>applied to human behavior</a:t>
            </a:r>
          </a:p>
          <a:p>
            <a:pPr lvl="1" eaLnBrk="1" hangingPunct="1">
              <a:lnSpc>
                <a:spcPct val="90000"/>
              </a:lnSpc>
            </a:pPr>
            <a:r>
              <a:rPr lang="en-US" sz="2000" dirty="0">
                <a:latin typeface="Palatino" charset="0"/>
              </a:rPr>
              <a:t>Break from tradition, heredity, fundamentalism</a:t>
            </a:r>
          </a:p>
          <a:p>
            <a:pPr eaLnBrk="1" hangingPunct="1">
              <a:lnSpc>
                <a:spcPct val="90000"/>
              </a:lnSpc>
            </a:pPr>
            <a:r>
              <a:rPr lang="en-US" sz="2800" dirty="0">
                <a:latin typeface="Palatino" charset="0"/>
              </a:rPr>
              <a:t>Natural Laws applied to society - Natural Rights</a:t>
            </a:r>
          </a:p>
          <a:p>
            <a:pPr lvl="1" eaLnBrk="1" hangingPunct="1">
              <a:lnSpc>
                <a:spcPct val="90000"/>
              </a:lnSpc>
            </a:pPr>
            <a:r>
              <a:rPr lang="en-US" sz="2000" dirty="0">
                <a:latin typeface="Palatino" charset="0"/>
              </a:rPr>
              <a:t>Each individual born with natural rights such as life, liberty, </a:t>
            </a:r>
            <a:r>
              <a:rPr lang="en-US" sz="2000" dirty="0" smtClean="0">
                <a:latin typeface="Palatino" charset="0"/>
              </a:rPr>
              <a:t>property</a:t>
            </a:r>
          </a:p>
          <a:p>
            <a:pPr lvl="1" eaLnBrk="1" hangingPunct="1">
              <a:lnSpc>
                <a:spcPct val="90000"/>
              </a:lnSpc>
            </a:pPr>
            <a:r>
              <a:rPr lang="en-US" sz="2000" dirty="0" smtClean="0">
                <a:latin typeface="Palatino" charset="0"/>
              </a:rPr>
              <a:t>Rights that we had in a “state of nature” (before there was civilization)</a:t>
            </a:r>
          </a:p>
          <a:p>
            <a:pPr lvl="1" eaLnBrk="1" hangingPunct="1">
              <a:lnSpc>
                <a:spcPct val="90000"/>
              </a:lnSpc>
            </a:pPr>
            <a:r>
              <a:rPr lang="en-US" sz="2000" dirty="0" smtClean="0">
                <a:latin typeface="Palatino" charset="0"/>
              </a:rPr>
              <a:t>Rights that no one, not even the government, should take away without a good reason </a:t>
            </a:r>
            <a:endParaRPr lang="en-US" sz="2000" dirty="0">
              <a:latin typeface="Palatino" charset="0"/>
            </a:endParaRPr>
          </a:p>
          <a:p>
            <a:pPr eaLnBrk="1" hangingPunct="1">
              <a:lnSpc>
                <a:spcPct val="90000"/>
              </a:lnSpc>
            </a:pPr>
            <a:r>
              <a:rPr lang="en-US" sz="2800" dirty="0" smtClean="0">
                <a:latin typeface="Palatino" charset="0"/>
              </a:rPr>
              <a:t>Social </a:t>
            </a:r>
            <a:r>
              <a:rPr lang="en-US" sz="2800" dirty="0">
                <a:latin typeface="Palatino" charset="0"/>
              </a:rPr>
              <a:t>Contracts</a:t>
            </a:r>
          </a:p>
          <a:p>
            <a:pPr lvl="1" eaLnBrk="1" hangingPunct="1">
              <a:lnSpc>
                <a:spcPct val="90000"/>
              </a:lnSpc>
            </a:pPr>
            <a:r>
              <a:rPr lang="en-US" sz="2000" dirty="0">
                <a:latin typeface="Palatino" charset="0"/>
              </a:rPr>
              <a:t>Established relationships between individuals/citizens and governments</a:t>
            </a:r>
          </a:p>
          <a:p>
            <a:pPr lvl="1" eaLnBrk="1" hangingPunct="1">
              <a:lnSpc>
                <a:spcPct val="90000"/>
              </a:lnSpc>
            </a:pPr>
            <a:r>
              <a:rPr lang="en-US" sz="2000" dirty="0">
                <a:latin typeface="Palatino" charset="0"/>
              </a:rPr>
              <a:t>Based on mutual consent</a:t>
            </a:r>
          </a:p>
        </p:txBody>
      </p:sp>
    </p:spTree>
    <p:extLst>
      <p:ext uri="{BB962C8B-B14F-4D97-AF65-F5344CB8AC3E}">
        <p14:creationId xmlns:p14="http://schemas.microsoft.com/office/powerpoint/2010/main" val="123830341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Palatino" charset="0"/>
              </a:rPr>
              <a:t>The Enlightenment</a:t>
            </a:r>
            <a:br>
              <a:rPr lang="en-US" b="1" dirty="0">
                <a:latin typeface="Palatino" charset="0"/>
              </a:rPr>
            </a:br>
            <a:r>
              <a:rPr lang="en-US" sz="3000" b="1" dirty="0">
                <a:latin typeface="Palatino" charset="0"/>
              </a:rPr>
              <a:t>1500s – 1700s</a:t>
            </a:r>
            <a:endParaRPr lang="en-US" dirty="0"/>
          </a:p>
        </p:txBody>
      </p:sp>
      <p:sp>
        <p:nvSpPr>
          <p:cNvPr id="3" name="Content Placeholder 2"/>
          <p:cNvSpPr>
            <a:spLocks noGrp="1"/>
          </p:cNvSpPr>
          <p:nvPr>
            <p:ph idx="1"/>
          </p:nvPr>
        </p:nvSpPr>
        <p:spPr/>
        <p:txBody>
          <a:bodyPr/>
          <a:lstStyle/>
          <a:p>
            <a:pPr>
              <a:lnSpc>
                <a:spcPct val="90000"/>
              </a:lnSpc>
            </a:pPr>
            <a:r>
              <a:rPr lang="en-US" sz="2800" dirty="0">
                <a:latin typeface="Palatino" charset="0"/>
              </a:rPr>
              <a:t>Social </a:t>
            </a:r>
            <a:r>
              <a:rPr lang="en-US" sz="2800" dirty="0" smtClean="0">
                <a:latin typeface="Palatino" charset="0"/>
              </a:rPr>
              <a:t>Contracts:</a:t>
            </a:r>
            <a:endParaRPr lang="en-US" sz="2800" dirty="0">
              <a:latin typeface="Palatino" charset="0"/>
            </a:endParaRPr>
          </a:p>
          <a:p>
            <a:pPr>
              <a:lnSpc>
                <a:spcPct val="90000"/>
              </a:lnSpc>
            </a:pPr>
            <a:r>
              <a:rPr lang="en-US" sz="2400" dirty="0">
                <a:latin typeface="Palatino" charset="0"/>
              </a:rPr>
              <a:t>Established relationships between individuals/citizens and governments</a:t>
            </a:r>
          </a:p>
          <a:p>
            <a:pPr>
              <a:lnSpc>
                <a:spcPct val="90000"/>
              </a:lnSpc>
            </a:pPr>
            <a:r>
              <a:rPr lang="en-US" sz="2400" dirty="0">
                <a:latin typeface="Palatino" charset="0"/>
              </a:rPr>
              <a:t>Based on mutual </a:t>
            </a:r>
            <a:r>
              <a:rPr lang="en-US" sz="2400" dirty="0" smtClean="0">
                <a:latin typeface="Palatino" charset="0"/>
              </a:rPr>
              <a:t>consent</a:t>
            </a:r>
          </a:p>
          <a:p>
            <a:pPr>
              <a:lnSpc>
                <a:spcPct val="90000"/>
              </a:lnSpc>
            </a:pPr>
            <a:r>
              <a:rPr lang="en-US" sz="2400" dirty="0" smtClean="0">
                <a:latin typeface="Palatino" charset="0"/>
              </a:rPr>
              <a:t>Citizens give up some rights to the government in exchange for security</a:t>
            </a:r>
          </a:p>
          <a:p>
            <a:pPr>
              <a:lnSpc>
                <a:spcPct val="90000"/>
              </a:lnSpc>
            </a:pPr>
            <a:r>
              <a:rPr lang="en-US" sz="2400" dirty="0" smtClean="0">
                <a:latin typeface="Palatino" charset="0"/>
              </a:rPr>
              <a:t>Government is able to take some rights away because they have the “consent of the governed”</a:t>
            </a:r>
            <a:endParaRPr lang="en-US" sz="2400" dirty="0">
              <a:latin typeface="Palatino" charset="0"/>
            </a:endParaRPr>
          </a:p>
          <a:p>
            <a:endParaRPr lang="en-US" dirty="0"/>
          </a:p>
        </p:txBody>
      </p:sp>
    </p:spTree>
    <p:extLst>
      <p:ext uri="{BB962C8B-B14F-4D97-AF65-F5344CB8AC3E}">
        <p14:creationId xmlns:p14="http://schemas.microsoft.com/office/powerpoint/2010/main" val="17817695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2a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was Machiavelli’s most famous work?</a:t>
            </a:r>
          </a:p>
          <a:p>
            <a:pPr marL="514350" indent="-514350">
              <a:buFont typeface="+mj-lt"/>
              <a:buAutoNum type="arabicPeriod"/>
            </a:pPr>
            <a:r>
              <a:rPr lang="en-US" dirty="0" smtClean="0"/>
              <a:t>The US has a Senate and a House of Representatives. This probably came from</a:t>
            </a:r>
            <a:r>
              <a:rPr lang="is-IS" dirty="0" smtClean="0"/>
              <a:t>…</a:t>
            </a:r>
          </a:p>
          <a:p>
            <a:pPr marL="514350" indent="-514350">
              <a:buFont typeface="+mj-lt"/>
              <a:buAutoNum type="arabicPeriod"/>
            </a:pPr>
            <a:r>
              <a:rPr lang="is-IS" dirty="0" smtClean="0"/>
              <a:t>The social contract is between the ___________ and the ___________.</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18941891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2b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Finish this Machiavelli quote: “the only job of someone in power is to</a:t>
            </a:r>
            <a:r>
              <a:rPr lang="is-IS" dirty="0" smtClean="0"/>
              <a:t>…”</a:t>
            </a:r>
          </a:p>
          <a:p>
            <a:pPr marL="514350" indent="-514350">
              <a:buFont typeface="+mj-lt"/>
              <a:buAutoNum type="arabicPeriod"/>
            </a:pPr>
            <a:r>
              <a:rPr lang="is-IS" dirty="0" smtClean="0"/>
              <a:t>The ideas of a bicameral (two house) legislature and a bill of rights came from...</a:t>
            </a:r>
          </a:p>
          <a:p>
            <a:pPr marL="514350" indent="-514350">
              <a:buFont typeface="+mj-lt"/>
              <a:buAutoNum type="arabicPeriod"/>
            </a:pPr>
            <a:r>
              <a:rPr lang="is-IS" dirty="0" smtClean="0"/>
              <a:t>What was the name of the time where people started to use reason and rationality? It influenced governmetn a lot. </a:t>
            </a:r>
          </a:p>
          <a:p>
            <a:pPr marL="514350" indent="-514350">
              <a:buFont typeface="+mj-lt"/>
              <a:buAutoNum type="arabicPeriod"/>
            </a:pPr>
            <a:endParaRPr lang="is-I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11854221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0" y="0"/>
            <a:ext cx="9144000" cy="914400"/>
          </a:xfrm>
        </p:spPr>
        <p:txBody>
          <a:bodyPr anchor="b"/>
          <a:lstStyle/>
          <a:p>
            <a:pPr eaLnBrk="1" hangingPunct="1"/>
            <a:r>
              <a:rPr lang="en-US" b="1">
                <a:solidFill>
                  <a:schemeClr val="tx1"/>
                </a:solidFill>
                <a:latin typeface="Palatino" charset="0"/>
              </a:rPr>
              <a:t>The Enlightenment from England</a:t>
            </a:r>
            <a:endParaRPr lang="en-US">
              <a:solidFill>
                <a:srgbClr val="000090"/>
              </a:solidFill>
              <a:latin typeface="Palatino" charset="0"/>
            </a:endParaRPr>
          </a:p>
        </p:txBody>
      </p:sp>
      <p:sp>
        <p:nvSpPr>
          <p:cNvPr id="6147" name="Rectangle 3"/>
          <p:cNvSpPr>
            <a:spLocks noGrp="1" noChangeArrowheads="1"/>
          </p:cNvSpPr>
          <p:nvPr>
            <p:ph type="body" sz="half" idx="4294967295"/>
          </p:nvPr>
        </p:nvSpPr>
        <p:spPr>
          <a:xfrm>
            <a:off x="152400" y="1219200"/>
            <a:ext cx="4800600" cy="5410200"/>
          </a:xfrm>
        </p:spPr>
        <p:txBody>
          <a:bodyPr>
            <a:normAutofit lnSpcReduction="10000"/>
          </a:bodyPr>
          <a:lstStyle/>
          <a:p>
            <a:pPr eaLnBrk="1" hangingPunct="1">
              <a:lnSpc>
                <a:spcPct val="90000"/>
              </a:lnSpc>
            </a:pPr>
            <a:r>
              <a:rPr lang="en-US" sz="4200" dirty="0">
                <a:latin typeface="Palatino" charset="0"/>
              </a:rPr>
              <a:t>Thomas Hobbes</a:t>
            </a:r>
          </a:p>
          <a:p>
            <a:pPr lvl="1" eaLnBrk="1" hangingPunct="1">
              <a:lnSpc>
                <a:spcPct val="90000"/>
              </a:lnSpc>
            </a:pPr>
            <a:r>
              <a:rPr lang="en-US" i="1" dirty="0">
                <a:latin typeface="Palatino" charset="0"/>
              </a:rPr>
              <a:t>Leviathan</a:t>
            </a:r>
            <a:endParaRPr lang="en-US" sz="4000" i="1" dirty="0">
              <a:latin typeface="Palatino" charset="0"/>
            </a:endParaRPr>
          </a:p>
          <a:p>
            <a:pPr lvl="2" eaLnBrk="1" hangingPunct="1">
              <a:lnSpc>
                <a:spcPct val="90000"/>
              </a:lnSpc>
            </a:pPr>
            <a:r>
              <a:rPr lang="en-US" sz="2100" i="0" dirty="0">
                <a:latin typeface="Palatino" charset="0"/>
              </a:rPr>
              <a:t>Society inherently evil and thus requires a strong central government ex. absolute monarch</a:t>
            </a:r>
            <a:endParaRPr lang="en-US" sz="3600" dirty="0">
              <a:latin typeface="Palatino" charset="0"/>
            </a:endParaRPr>
          </a:p>
          <a:p>
            <a:pPr eaLnBrk="1" hangingPunct="1">
              <a:lnSpc>
                <a:spcPct val="90000"/>
              </a:lnSpc>
            </a:pPr>
            <a:r>
              <a:rPr lang="en-US" sz="4200" dirty="0">
                <a:latin typeface="Palatino" charset="0"/>
              </a:rPr>
              <a:t>John Locke</a:t>
            </a:r>
            <a:endParaRPr lang="en-US" sz="4400" dirty="0">
              <a:latin typeface="Palatino" charset="0"/>
            </a:endParaRPr>
          </a:p>
          <a:p>
            <a:pPr lvl="1" eaLnBrk="1" hangingPunct="1">
              <a:lnSpc>
                <a:spcPct val="90000"/>
              </a:lnSpc>
            </a:pPr>
            <a:r>
              <a:rPr lang="en-US" i="1" dirty="0">
                <a:latin typeface="Palatino" charset="0"/>
              </a:rPr>
              <a:t>Second Treatise on Civil Government</a:t>
            </a:r>
            <a:endParaRPr lang="en-US" sz="4000" i="1" dirty="0">
              <a:latin typeface="Palatino" charset="0"/>
            </a:endParaRPr>
          </a:p>
          <a:p>
            <a:pPr lvl="2" eaLnBrk="1" hangingPunct="1">
              <a:lnSpc>
                <a:spcPct val="90000"/>
              </a:lnSpc>
            </a:pPr>
            <a:r>
              <a:rPr lang="en-US" sz="2100" i="0" dirty="0" smtClean="0">
                <a:latin typeface="Palatino" charset="0"/>
              </a:rPr>
              <a:t>Society inherently good</a:t>
            </a:r>
          </a:p>
          <a:p>
            <a:pPr lvl="2" eaLnBrk="1" hangingPunct="1">
              <a:lnSpc>
                <a:spcPct val="90000"/>
              </a:lnSpc>
            </a:pPr>
            <a:r>
              <a:rPr lang="en-US" sz="2100" i="0" dirty="0" smtClean="0">
                <a:latin typeface="Palatino" charset="0"/>
              </a:rPr>
              <a:t>State </a:t>
            </a:r>
            <a:r>
              <a:rPr lang="en-US" sz="2100" i="0" dirty="0">
                <a:latin typeface="Palatino" charset="0"/>
              </a:rPr>
              <a:t>of nature </a:t>
            </a:r>
            <a:r>
              <a:rPr lang="en-US" sz="2100" i="0" dirty="0" smtClean="0">
                <a:latin typeface="Palatino" charset="0"/>
              </a:rPr>
              <a:t>(natural rights) - </a:t>
            </a:r>
            <a:r>
              <a:rPr lang="en-US" sz="2100" i="0" dirty="0">
                <a:latin typeface="Palatino" charset="0"/>
              </a:rPr>
              <a:t>life, liberty, property</a:t>
            </a:r>
          </a:p>
          <a:p>
            <a:pPr lvl="2" eaLnBrk="1" hangingPunct="1">
              <a:lnSpc>
                <a:spcPct val="90000"/>
              </a:lnSpc>
            </a:pPr>
            <a:r>
              <a:rPr lang="en-US" sz="2100" i="0" dirty="0">
                <a:latin typeface="Palatino" charset="0"/>
              </a:rPr>
              <a:t>Consent of the governed</a:t>
            </a:r>
          </a:p>
          <a:p>
            <a:pPr lvl="2" eaLnBrk="1" hangingPunct="1">
              <a:lnSpc>
                <a:spcPct val="90000"/>
              </a:lnSpc>
            </a:pPr>
            <a:r>
              <a:rPr lang="en-US" sz="2100" i="0" dirty="0">
                <a:latin typeface="Palatino" charset="0"/>
              </a:rPr>
              <a:t>Right to </a:t>
            </a:r>
            <a:r>
              <a:rPr lang="en-US" sz="2100" dirty="0" smtClean="0">
                <a:latin typeface="Palatino" charset="0"/>
              </a:rPr>
              <a:t>overthrow</a:t>
            </a:r>
            <a:endParaRPr lang="en-US" sz="3600" dirty="0">
              <a:latin typeface="Palatino" charset="0"/>
            </a:endParaRPr>
          </a:p>
        </p:txBody>
      </p:sp>
      <p:pic>
        <p:nvPicPr>
          <p:cNvPr id="6148" name="Picture 6"/>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5486400" y="1143000"/>
            <a:ext cx="3505200" cy="2765425"/>
          </a:xfrm>
        </p:spPr>
      </p:pic>
      <p:pic>
        <p:nvPicPr>
          <p:cNvPr id="6149" name="Picture 7"/>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181725" y="3962400"/>
            <a:ext cx="2244725" cy="2895600"/>
          </a:xfrm>
        </p:spPr>
      </p:pic>
    </p:spTree>
    <p:extLst>
      <p:ext uri="{BB962C8B-B14F-4D97-AF65-F5344CB8AC3E}">
        <p14:creationId xmlns:p14="http://schemas.microsoft.com/office/powerpoint/2010/main" val="31507940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2400" y="152400"/>
            <a:ext cx="8839200" cy="1295400"/>
          </a:xfrm>
        </p:spPr>
        <p:txBody>
          <a:bodyPr>
            <a:normAutofit/>
          </a:bodyPr>
          <a:lstStyle/>
          <a:p>
            <a:r>
              <a:rPr lang="en-US" dirty="0" smtClean="0">
                <a:latin typeface="Palatino" charset="0"/>
              </a:rPr>
              <a:t>Thomas Hobbes’ </a:t>
            </a:r>
            <a:r>
              <a:rPr lang="en-US" i="1" dirty="0" smtClean="0">
                <a:latin typeface="Palatino" charset="0"/>
              </a:rPr>
              <a:t>The Leviathan </a:t>
            </a:r>
            <a:endParaRPr lang="en-US" dirty="0">
              <a:latin typeface="Palatino" charset="0"/>
            </a:endParaRPr>
          </a:p>
        </p:txBody>
      </p:sp>
      <p:sp>
        <p:nvSpPr>
          <p:cNvPr id="3" name="Content Placeholder 2"/>
          <p:cNvSpPr>
            <a:spLocks noGrp="1"/>
          </p:cNvSpPr>
          <p:nvPr>
            <p:ph idx="1"/>
          </p:nvPr>
        </p:nvSpPr>
        <p:spPr>
          <a:xfrm>
            <a:off x="417726" y="1447800"/>
            <a:ext cx="8287664" cy="4936010"/>
          </a:xfrm>
        </p:spPr>
        <p:txBody>
          <a:bodyPr>
            <a:normAutofit/>
          </a:bodyPr>
          <a:lstStyle/>
          <a:p>
            <a:pPr>
              <a:lnSpc>
                <a:spcPct val="90000"/>
              </a:lnSpc>
              <a:buFont typeface="Wingdings" charset="0"/>
              <a:buChar char="§"/>
            </a:pPr>
            <a:r>
              <a:rPr lang="en-US" sz="2400" dirty="0" smtClean="0"/>
              <a:t>“Every </a:t>
            </a:r>
            <a:r>
              <a:rPr lang="en-US" sz="2400" dirty="0"/>
              <a:t>man is Enemy to every </a:t>
            </a:r>
            <a:r>
              <a:rPr lang="en-US" sz="2400" dirty="0" smtClean="0"/>
              <a:t>man”</a:t>
            </a:r>
          </a:p>
          <a:p>
            <a:pPr>
              <a:lnSpc>
                <a:spcPct val="90000"/>
              </a:lnSpc>
              <a:buFont typeface="Wingdings" charset="0"/>
              <a:buChar char="§"/>
            </a:pPr>
            <a:r>
              <a:rPr lang="en-US" sz="2400" dirty="0" smtClean="0"/>
              <a:t>“[In a state of nature]</a:t>
            </a:r>
            <a:r>
              <a:rPr lang="is-IS" sz="2400" dirty="0" smtClean="0"/>
              <a:t>…</a:t>
            </a:r>
            <a:r>
              <a:rPr lang="en-US" sz="2400" dirty="0" smtClean="0"/>
              <a:t>the </a:t>
            </a:r>
            <a:r>
              <a:rPr lang="en-US" sz="2400" dirty="0"/>
              <a:t>life of man, solitary, poor, nasty, brutish, and </a:t>
            </a:r>
            <a:r>
              <a:rPr lang="en-US" sz="2400" dirty="0" smtClean="0"/>
              <a:t>short</a:t>
            </a:r>
            <a:r>
              <a:rPr lang="is-IS" sz="2400" dirty="0" smtClean="0"/>
              <a:t>…”</a:t>
            </a:r>
          </a:p>
          <a:p>
            <a:pPr>
              <a:lnSpc>
                <a:spcPct val="90000"/>
              </a:lnSpc>
              <a:buFont typeface="Wingdings" charset="0"/>
              <a:buChar char="§"/>
            </a:pPr>
            <a:r>
              <a:rPr lang="en-US" sz="2400" dirty="0" smtClean="0"/>
              <a:t>“It </a:t>
            </a:r>
            <a:r>
              <a:rPr lang="en-US" sz="2400" dirty="0" err="1"/>
              <a:t>followeth</a:t>
            </a:r>
            <a:r>
              <a:rPr lang="en-US" sz="2400" dirty="0"/>
              <a:t> that, in such a condition, every man has a Right to every thing--even to one another's body. And therefore, as long as this natural Right of every man to everything </a:t>
            </a:r>
            <a:r>
              <a:rPr lang="en-US" sz="2400" dirty="0" err="1"/>
              <a:t>endureth</a:t>
            </a:r>
            <a:r>
              <a:rPr lang="en-US" sz="2400" dirty="0"/>
              <a:t>, there can be no security to any </a:t>
            </a:r>
            <a:r>
              <a:rPr lang="en-US" sz="2400" dirty="0" smtClean="0"/>
              <a:t>man.”</a:t>
            </a:r>
            <a:endParaRPr lang="en-US" sz="2400" dirty="0"/>
          </a:p>
          <a:p>
            <a:pPr>
              <a:lnSpc>
                <a:spcPct val="90000"/>
              </a:lnSpc>
              <a:buFont typeface="Wingdings" charset="0"/>
              <a:buChar char="§"/>
            </a:pPr>
            <a:r>
              <a:rPr lang="en-US" sz="2400" dirty="0" smtClean="0"/>
              <a:t>“The </a:t>
            </a:r>
            <a:r>
              <a:rPr lang="en-US" sz="2400" dirty="0"/>
              <a:t>only way to erect . . . a Common Power, as may be able to defend them from the invasion of [foreigners] and the injuries of one another, and thereby to secure </a:t>
            </a:r>
            <a:r>
              <a:rPr lang="en-US" sz="2400" dirty="0" smtClean="0"/>
              <a:t>them</a:t>
            </a:r>
            <a:r>
              <a:rPr lang="is-IS" sz="2400" dirty="0" smtClean="0"/>
              <a:t>…</a:t>
            </a:r>
            <a:r>
              <a:rPr lang="en-US" sz="2400" dirty="0" smtClean="0"/>
              <a:t>is</a:t>
            </a:r>
            <a:r>
              <a:rPr lang="en-US" sz="2400" dirty="0"/>
              <a:t>, to confer all their power and strength upon one Man</a:t>
            </a:r>
            <a:r>
              <a:rPr lang="en-US" sz="2400" dirty="0" smtClean="0"/>
              <a:t>.”</a:t>
            </a:r>
            <a:endParaRPr lang="en-US" sz="2400" dirty="0"/>
          </a:p>
          <a:p>
            <a:pPr>
              <a:lnSpc>
                <a:spcPct val="90000"/>
              </a:lnSpc>
              <a:buFont typeface="Wingdings" charset="0"/>
              <a:buChar char="§"/>
            </a:pPr>
            <a:endParaRPr lang="en-US" sz="2000" dirty="0"/>
          </a:p>
          <a:p>
            <a:pPr eaLnBrk="1" hangingPunct="1">
              <a:lnSpc>
                <a:spcPct val="90000"/>
              </a:lnSpc>
              <a:buFont typeface="Wingdings" charset="0"/>
              <a:buChar char="§"/>
            </a:pPr>
            <a:endParaRPr lang="en-US" sz="2000" dirty="0">
              <a:effectLst>
                <a:outerShdw blurRad="38100" dist="38100" dir="2700000" algn="tl">
                  <a:srgbClr val="DDDDDD"/>
                </a:outerShdw>
              </a:effectLst>
              <a:latin typeface="Palatino" charset="0"/>
            </a:endParaRPr>
          </a:p>
        </p:txBody>
      </p:sp>
    </p:spTree>
    <p:extLst>
      <p:ext uri="{BB962C8B-B14F-4D97-AF65-F5344CB8AC3E}">
        <p14:creationId xmlns:p14="http://schemas.microsoft.com/office/powerpoint/2010/main" val="5699355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2400" y="152400"/>
            <a:ext cx="8839200" cy="1295400"/>
          </a:xfrm>
        </p:spPr>
        <p:txBody>
          <a:bodyPr>
            <a:normAutofit fontScale="90000"/>
          </a:bodyPr>
          <a:lstStyle/>
          <a:p>
            <a:r>
              <a:rPr lang="en-US">
                <a:latin typeface="Palatino" charset="0"/>
              </a:rPr>
              <a:t>John Locke’s </a:t>
            </a:r>
            <a:r>
              <a:rPr lang="en-US" i="1">
                <a:latin typeface="Palatino" charset="0"/>
              </a:rPr>
              <a:t>Second Treatise on Government</a:t>
            </a:r>
            <a:endParaRPr lang="en-US">
              <a:latin typeface="Palatino" charset="0"/>
            </a:endParaRPr>
          </a:p>
        </p:txBody>
      </p:sp>
      <p:sp>
        <p:nvSpPr>
          <p:cNvPr id="3" name="Content Placeholder 2"/>
          <p:cNvSpPr>
            <a:spLocks noGrp="1"/>
          </p:cNvSpPr>
          <p:nvPr>
            <p:ph idx="1"/>
          </p:nvPr>
        </p:nvSpPr>
        <p:spPr>
          <a:xfrm>
            <a:off x="0" y="1905000"/>
            <a:ext cx="9144000" cy="4953000"/>
          </a:xfrm>
        </p:spPr>
        <p:txBody>
          <a:bodyPr>
            <a:normAutofit fontScale="77500" lnSpcReduction="20000"/>
          </a:bodyPr>
          <a:lstStyle/>
          <a:p>
            <a:pPr eaLnBrk="1" hangingPunct="1">
              <a:lnSpc>
                <a:spcPct val="90000"/>
              </a:lnSpc>
              <a:buFont typeface="Wingdings" charset="0"/>
              <a:buChar char="§"/>
            </a:pPr>
            <a:r>
              <a:rPr lang="ja-JP" altLang="en-US" dirty="0"/>
              <a:t>“</a:t>
            </a:r>
            <a:r>
              <a:rPr lang="en-US" dirty="0"/>
              <a:t>The state of nature has a law of nature to govern it, which obliges every one: and reason, which is that law, teaches all mankind … that, being all equal and independent, no one ought to harm another in his life, health, liberty, or possessions</a:t>
            </a:r>
            <a:r>
              <a:rPr lang="ja-JP" altLang="en-US" dirty="0"/>
              <a:t>”</a:t>
            </a:r>
            <a:endParaRPr lang="en-US" dirty="0"/>
          </a:p>
          <a:p>
            <a:pPr eaLnBrk="1" hangingPunct="1">
              <a:lnSpc>
                <a:spcPct val="90000"/>
              </a:lnSpc>
              <a:buFont typeface="Wingdings" charset="0"/>
              <a:buChar char="§"/>
            </a:pPr>
            <a:r>
              <a:rPr lang="ja-JP" altLang="en-US" dirty="0"/>
              <a:t>“</a:t>
            </a:r>
            <a:r>
              <a:rPr lang="en-US" dirty="0"/>
              <a:t>Men being, as has been said, by nature, all free, equal, and independent, no one can be put out of this estate, and subjected to the political power of another, without his own consent.</a:t>
            </a:r>
            <a:r>
              <a:rPr lang="ja-JP" altLang="en-US" dirty="0"/>
              <a:t>”</a:t>
            </a:r>
            <a:endParaRPr lang="en-US" dirty="0"/>
          </a:p>
          <a:p>
            <a:pPr eaLnBrk="1" hangingPunct="1">
              <a:lnSpc>
                <a:spcPct val="90000"/>
              </a:lnSpc>
              <a:buFont typeface="Wingdings" charset="0"/>
              <a:buChar char="§"/>
            </a:pPr>
            <a:r>
              <a:rPr lang="ja-JP" altLang="en-US" dirty="0"/>
              <a:t>“</a:t>
            </a:r>
            <a:r>
              <a:rPr lang="en-US" dirty="0" err="1"/>
              <a:t>Whensoever</a:t>
            </a:r>
            <a:r>
              <a:rPr lang="en-US" dirty="0"/>
              <a:t> therefore the legislative </a:t>
            </a:r>
            <a:r>
              <a:rPr lang="en-US" dirty="0" smtClean="0"/>
              <a:t>[violates the social contract and tries to enact] </a:t>
            </a:r>
            <a:r>
              <a:rPr lang="en-US" dirty="0"/>
              <a:t>an absolute power over the lives, liberties, and estates of the people; </a:t>
            </a:r>
            <a:r>
              <a:rPr lang="is-IS" dirty="0" smtClean="0"/>
              <a:t>… </a:t>
            </a:r>
            <a:r>
              <a:rPr lang="en-US" dirty="0" smtClean="0"/>
              <a:t>they </a:t>
            </a:r>
            <a:r>
              <a:rPr lang="en-US" dirty="0"/>
              <a:t>forfeit the power the people had put into their hands </a:t>
            </a:r>
            <a:r>
              <a:rPr lang="en-US" dirty="0" smtClean="0"/>
              <a:t>for</a:t>
            </a:r>
            <a:r>
              <a:rPr lang="is-IS" dirty="0" smtClean="0"/>
              <a:t>… </a:t>
            </a:r>
            <a:r>
              <a:rPr lang="en-US" dirty="0" smtClean="0"/>
              <a:t>and </a:t>
            </a:r>
            <a:r>
              <a:rPr lang="en-US" dirty="0"/>
              <a:t>it devolves to the people, who have a right to resume their original liberty, and, by the establishment of a new legislative, </a:t>
            </a:r>
            <a:r>
              <a:rPr lang="en-US" dirty="0" smtClean="0"/>
              <a:t>[such </a:t>
            </a:r>
            <a:r>
              <a:rPr lang="en-US" dirty="0"/>
              <a:t>as they shall think </a:t>
            </a:r>
            <a:r>
              <a:rPr lang="en-US" dirty="0" smtClean="0"/>
              <a:t>fit] </a:t>
            </a:r>
            <a:r>
              <a:rPr lang="en-US" dirty="0"/>
              <a:t>provide for their own safety and security, which is the end for which they are in society.</a:t>
            </a:r>
            <a:r>
              <a:rPr lang="ja-JP" altLang="en-US" dirty="0"/>
              <a:t>”</a:t>
            </a:r>
            <a:endParaRPr lang="en-US" dirty="0"/>
          </a:p>
        </p:txBody>
      </p:sp>
    </p:spTree>
    <p:extLst>
      <p:ext uri="{BB962C8B-B14F-4D97-AF65-F5344CB8AC3E}">
        <p14:creationId xmlns:p14="http://schemas.microsoft.com/office/powerpoint/2010/main" val="32691153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685800" y="152400"/>
            <a:ext cx="7772400" cy="609600"/>
          </a:xfrm>
        </p:spPr>
        <p:txBody>
          <a:bodyPr anchor="b">
            <a:normAutofit fontScale="90000"/>
          </a:bodyPr>
          <a:lstStyle/>
          <a:p>
            <a:pPr eaLnBrk="1" hangingPunct="1"/>
            <a:r>
              <a:rPr lang="en-US" b="1" dirty="0">
                <a:solidFill>
                  <a:schemeClr val="tx1"/>
                </a:solidFill>
                <a:latin typeface="Palatino" charset="0"/>
              </a:rPr>
              <a:t>The </a:t>
            </a:r>
            <a:r>
              <a:rPr lang="en-US" b="1" dirty="0" smtClean="0">
                <a:solidFill>
                  <a:schemeClr val="tx1"/>
                </a:solidFill>
                <a:latin typeface="Palatino" charset="0"/>
              </a:rPr>
              <a:t>French Philosophes</a:t>
            </a:r>
            <a:endParaRPr lang="en-US" dirty="0">
              <a:latin typeface="Palatino" charset="0"/>
            </a:endParaRPr>
          </a:p>
        </p:txBody>
      </p:sp>
      <p:sp>
        <p:nvSpPr>
          <p:cNvPr id="8195" name="Rectangle 1027"/>
          <p:cNvSpPr>
            <a:spLocks noGrp="1" noChangeArrowheads="1"/>
          </p:cNvSpPr>
          <p:nvPr>
            <p:ph type="body" sz="half" idx="1"/>
          </p:nvPr>
        </p:nvSpPr>
        <p:spPr>
          <a:xfrm>
            <a:off x="152400" y="990600"/>
            <a:ext cx="6019800" cy="5638800"/>
          </a:xfrm>
        </p:spPr>
        <p:txBody>
          <a:bodyPr>
            <a:normAutofit fontScale="92500" lnSpcReduction="20000"/>
          </a:bodyPr>
          <a:lstStyle/>
          <a:p>
            <a:pPr eaLnBrk="1" hangingPunct="1"/>
            <a:r>
              <a:rPr lang="en-US" sz="3400" dirty="0">
                <a:latin typeface="Palatino" charset="0"/>
              </a:rPr>
              <a:t>Baron de Montesquieu</a:t>
            </a:r>
            <a:endParaRPr lang="en-US" sz="4000" dirty="0">
              <a:latin typeface="Palatino" charset="0"/>
            </a:endParaRPr>
          </a:p>
          <a:p>
            <a:pPr lvl="1" eaLnBrk="1" hangingPunct="1"/>
            <a:r>
              <a:rPr lang="en-US" sz="2500" i="1" dirty="0">
                <a:latin typeface="Palatino" charset="0"/>
              </a:rPr>
              <a:t>Spirit of the Laws</a:t>
            </a:r>
            <a:endParaRPr lang="en-US" sz="3600" i="1" dirty="0">
              <a:latin typeface="Palatino" charset="0"/>
            </a:endParaRPr>
          </a:p>
          <a:p>
            <a:pPr lvl="2" eaLnBrk="1" hangingPunct="1"/>
            <a:r>
              <a:rPr lang="en-US" sz="1900" i="0" dirty="0">
                <a:latin typeface="Palatino" charset="0"/>
              </a:rPr>
              <a:t>Checks and balances</a:t>
            </a:r>
          </a:p>
          <a:p>
            <a:pPr lvl="2" eaLnBrk="1" hangingPunct="1"/>
            <a:r>
              <a:rPr lang="en-US" sz="1900" i="0" dirty="0">
                <a:latin typeface="Palatino" charset="0"/>
              </a:rPr>
              <a:t>Separation of powers</a:t>
            </a:r>
            <a:endParaRPr lang="en-US" sz="3200" dirty="0">
              <a:latin typeface="Palatino" charset="0"/>
            </a:endParaRPr>
          </a:p>
          <a:p>
            <a:pPr eaLnBrk="1" hangingPunct="1"/>
            <a:r>
              <a:rPr lang="en-US" sz="3400" dirty="0">
                <a:latin typeface="Palatino" charset="0"/>
              </a:rPr>
              <a:t>Voltaire</a:t>
            </a:r>
            <a:endParaRPr lang="en-US" sz="4000" dirty="0">
              <a:latin typeface="Palatino" charset="0"/>
            </a:endParaRPr>
          </a:p>
          <a:p>
            <a:pPr lvl="1" eaLnBrk="1" hangingPunct="1"/>
            <a:r>
              <a:rPr lang="en-US" sz="2500" dirty="0" smtClean="0">
                <a:latin typeface="Palatino" charset="0"/>
              </a:rPr>
              <a:t>Outwardly criticized the Catholic Church</a:t>
            </a:r>
          </a:p>
          <a:p>
            <a:pPr lvl="1" eaLnBrk="1" hangingPunct="1"/>
            <a:r>
              <a:rPr lang="en-US" sz="2500" dirty="0" smtClean="0">
                <a:latin typeface="Palatino" charset="0"/>
              </a:rPr>
              <a:t>Early influential secular philosopher</a:t>
            </a:r>
          </a:p>
          <a:p>
            <a:pPr lvl="1" eaLnBrk="1" hangingPunct="1"/>
            <a:r>
              <a:rPr lang="en-US" sz="2500" dirty="0" smtClean="0">
                <a:latin typeface="Palatino" charset="0"/>
              </a:rPr>
              <a:t>Advocated for a strong separation of church and state</a:t>
            </a:r>
            <a:endParaRPr lang="en-US" sz="2500" dirty="0">
              <a:latin typeface="Palatino" charset="0"/>
            </a:endParaRPr>
          </a:p>
          <a:p>
            <a:pPr lvl="1" eaLnBrk="1" hangingPunct="1"/>
            <a:r>
              <a:rPr lang="en-US" sz="2500" i="1" dirty="0" err="1" smtClean="0">
                <a:latin typeface="Palatino" charset="0"/>
              </a:rPr>
              <a:t>Candide</a:t>
            </a:r>
            <a:r>
              <a:rPr lang="en-US" sz="2500" i="1" dirty="0" smtClean="0">
                <a:latin typeface="Palatino" charset="0"/>
              </a:rPr>
              <a:t>: The Optimist </a:t>
            </a:r>
            <a:endParaRPr lang="en-US" sz="3600" dirty="0">
              <a:latin typeface="Palatino" charset="0"/>
            </a:endParaRPr>
          </a:p>
          <a:p>
            <a:pPr eaLnBrk="1" hangingPunct="1"/>
            <a:r>
              <a:rPr lang="en-US" sz="3400" dirty="0">
                <a:latin typeface="Palatino" charset="0"/>
              </a:rPr>
              <a:t>Rousseau</a:t>
            </a:r>
            <a:endParaRPr lang="en-US" sz="4000" dirty="0">
              <a:latin typeface="Palatino" charset="0"/>
            </a:endParaRPr>
          </a:p>
          <a:p>
            <a:pPr lvl="1" eaLnBrk="1" hangingPunct="1"/>
            <a:r>
              <a:rPr lang="en-US" sz="2500" i="1" dirty="0">
                <a:latin typeface="Palatino" charset="0"/>
              </a:rPr>
              <a:t>On the Social Contract</a:t>
            </a:r>
          </a:p>
          <a:p>
            <a:pPr lvl="2" eaLnBrk="1" hangingPunct="1"/>
            <a:r>
              <a:rPr lang="en-US" sz="2100" i="0" dirty="0" smtClean="0">
                <a:latin typeface="Palatino" charset="0"/>
              </a:rPr>
              <a:t>Citizens must give their rights up to the “general will” of the people</a:t>
            </a:r>
          </a:p>
          <a:p>
            <a:pPr lvl="3"/>
            <a:r>
              <a:rPr lang="en-US" sz="1700" dirty="0" smtClean="0">
                <a:latin typeface="Palatino" charset="0"/>
              </a:rPr>
              <a:t>Even if they disagree with it</a:t>
            </a:r>
            <a:endParaRPr lang="en-US" sz="1700" i="0" dirty="0">
              <a:latin typeface="Palatino" charset="0"/>
            </a:endParaRPr>
          </a:p>
        </p:txBody>
      </p:sp>
      <p:pic>
        <p:nvPicPr>
          <p:cNvPr id="8196" name="Picture 6" descr="images.jpeg                                                    000A84C2Macintosh HD                   C5A9507E:"/>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6556375" y="4786859"/>
            <a:ext cx="1398357" cy="1842541"/>
          </a:xfrm>
        </p:spPr>
      </p:pic>
      <p:pic>
        <p:nvPicPr>
          <p:cNvPr id="8197" name="Picture 7" descr="&#10;images-1.jpeg                                                  000A84C2Macintosh HD                   C5A9507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556375" y="990600"/>
            <a:ext cx="1339363" cy="1613605"/>
          </a:xfrm>
        </p:spPr>
      </p:pic>
      <p:pic>
        <p:nvPicPr>
          <p:cNvPr id="2" name="Picture 1"/>
          <p:cNvPicPr>
            <a:picLocks noChangeAspect="1"/>
          </p:cNvPicPr>
          <p:nvPr/>
        </p:nvPicPr>
        <p:blipFill>
          <a:blip r:embed="rId4"/>
          <a:stretch>
            <a:fillRect/>
          </a:stretch>
        </p:blipFill>
        <p:spPr>
          <a:xfrm>
            <a:off x="6556375" y="2680405"/>
            <a:ext cx="1593280" cy="1982116"/>
          </a:xfrm>
          <a:prstGeom prst="rect">
            <a:avLst/>
          </a:prstGeom>
        </p:spPr>
      </p:pic>
    </p:spTree>
    <p:extLst>
      <p:ext uri="{BB962C8B-B14F-4D97-AF65-F5344CB8AC3E}">
        <p14:creationId xmlns:p14="http://schemas.microsoft.com/office/powerpoint/2010/main" val="257773334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685800" y="0"/>
            <a:ext cx="7772400" cy="914400"/>
          </a:xfrm>
        </p:spPr>
        <p:txBody>
          <a:bodyPr anchor="b"/>
          <a:lstStyle/>
          <a:p>
            <a:pPr eaLnBrk="1" hangingPunct="1"/>
            <a:r>
              <a:rPr lang="en-US" b="1">
                <a:solidFill>
                  <a:schemeClr val="tx1"/>
                </a:solidFill>
                <a:latin typeface="Palatino" charset="0"/>
              </a:rPr>
              <a:t>Colonial America</a:t>
            </a:r>
            <a:endParaRPr lang="en-US">
              <a:solidFill>
                <a:srgbClr val="000090"/>
              </a:solidFill>
              <a:latin typeface="Palatino" charset="0"/>
            </a:endParaRPr>
          </a:p>
        </p:txBody>
      </p:sp>
      <p:sp>
        <p:nvSpPr>
          <p:cNvPr id="9219" name="Rectangle 3"/>
          <p:cNvSpPr>
            <a:spLocks noGrp="1" noChangeArrowheads="1"/>
          </p:cNvSpPr>
          <p:nvPr>
            <p:ph type="body" sz="half" idx="4294967295"/>
          </p:nvPr>
        </p:nvSpPr>
        <p:spPr>
          <a:xfrm>
            <a:off x="0" y="1219200"/>
            <a:ext cx="5486400" cy="5334000"/>
          </a:xfrm>
        </p:spPr>
        <p:txBody>
          <a:bodyPr/>
          <a:lstStyle/>
          <a:p>
            <a:pPr eaLnBrk="1" hangingPunct="1"/>
            <a:r>
              <a:rPr lang="en-US" sz="3000">
                <a:latin typeface="Palatino" charset="0"/>
              </a:rPr>
              <a:t>House of Burgesses (1619)</a:t>
            </a:r>
          </a:p>
          <a:p>
            <a:pPr lvl="1" eaLnBrk="1" hangingPunct="1"/>
            <a:r>
              <a:rPr lang="en-US" sz="2000">
                <a:latin typeface="Palatino" charset="0"/>
              </a:rPr>
              <a:t>Representative form of government in Virginia</a:t>
            </a:r>
          </a:p>
          <a:p>
            <a:pPr eaLnBrk="1" hangingPunct="1"/>
            <a:r>
              <a:rPr lang="en-US" sz="3000">
                <a:latin typeface="Palatino" charset="0"/>
              </a:rPr>
              <a:t>Mayflower Compact (1620)</a:t>
            </a:r>
          </a:p>
          <a:p>
            <a:pPr lvl="1" eaLnBrk="1" hangingPunct="1"/>
            <a:r>
              <a:rPr lang="en-US" sz="2000">
                <a:latin typeface="Palatino" charset="0"/>
              </a:rPr>
              <a:t>Social contract for common good/survival</a:t>
            </a:r>
          </a:p>
          <a:p>
            <a:pPr eaLnBrk="1" hangingPunct="1"/>
            <a:r>
              <a:rPr lang="en-US" sz="3000">
                <a:latin typeface="Palatino" charset="0"/>
              </a:rPr>
              <a:t>Fundamental Orders of Connecticut (1639)</a:t>
            </a:r>
          </a:p>
          <a:p>
            <a:pPr lvl="1" eaLnBrk="1" hangingPunct="1"/>
            <a:r>
              <a:rPr lang="en-US" sz="2000">
                <a:latin typeface="Palatino" charset="0"/>
              </a:rPr>
              <a:t>First written constitution</a:t>
            </a:r>
          </a:p>
          <a:p>
            <a:pPr lvl="1" eaLnBrk="1" hangingPunct="1"/>
            <a:r>
              <a:rPr lang="en-US" sz="2000">
                <a:latin typeface="Palatino" charset="0"/>
              </a:rPr>
              <a:t>Outlined individual rights</a:t>
            </a:r>
            <a:endParaRPr lang="en-US" sz="2600">
              <a:latin typeface="Palatino" charset="0"/>
            </a:endParaRPr>
          </a:p>
        </p:txBody>
      </p:sp>
      <p:pic>
        <p:nvPicPr>
          <p:cNvPr id="9220" name="Picture 6"/>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541963" y="1219200"/>
            <a:ext cx="3414712" cy="4495800"/>
          </a:xfrm>
        </p:spPr>
      </p:pic>
    </p:spTree>
    <p:extLst>
      <p:ext uri="{BB962C8B-B14F-4D97-AF65-F5344CB8AC3E}">
        <p14:creationId xmlns:p14="http://schemas.microsoft.com/office/powerpoint/2010/main" val="20295069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0"/>
            <a:ext cx="7772400" cy="838200"/>
          </a:xfrm>
        </p:spPr>
        <p:txBody>
          <a:bodyPr anchor="b"/>
          <a:lstStyle/>
          <a:p>
            <a:pPr eaLnBrk="1" hangingPunct="1"/>
            <a:r>
              <a:rPr lang="en-US" b="1">
                <a:solidFill>
                  <a:schemeClr val="tx1"/>
                </a:solidFill>
                <a:latin typeface="Palatino" charset="0"/>
              </a:rPr>
              <a:t>Colonial Resistance</a:t>
            </a:r>
            <a:endParaRPr lang="en-US">
              <a:solidFill>
                <a:srgbClr val="120F9D"/>
              </a:solidFill>
              <a:latin typeface="Palatino" charset="0"/>
            </a:endParaRPr>
          </a:p>
        </p:txBody>
      </p:sp>
      <p:sp>
        <p:nvSpPr>
          <p:cNvPr id="10243" name="Rectangle 3"/>
          <p:cNvSpPr>
            <a:spLocks noGrp="1" noChangeArrowheads="1"/>
          </p:cNvSpPr>
          <p:nvPr>
            <p:ph type="body" sz="half" idx="1"/>
          </p:nvPr>
        </p:nvSpPr>
        <p:spPr>
          <a:xfrm>
            <a:off x="152400" y="838200"/>
            <a:ext cx="4953000" cy="6019800"/>
          </a:xfrm>
        </p:spPr>
        <p:txBody>
          <a:bodyPr/>
          <a:lstStyle/>
          <a:p>
            <a:pPr eaLnBrk="1" hangingPunct="1"/>
            <a:r>
              <a:rPr lang="en-US" sz="2800" dirty="0">
                <a:latin typeface="Palatino" charset="0"/>
              </a:rPr>
              <a:t>Navigation </a:t>
            </a:r>
            <a:r>
              <a:rPr lang="en-US" sz="2800" dirty="0" smtClean="0">
                <a:latin typeface="Palatino" charset="0"/>
              </a:rPr>
              <a:t>Acts </a:t>
            </a:r>
            <a:r>
              <a:rPr lang="en-US" sz="2800" smtClean="0">
                <a:latin typeface="Palatino" charset="0"/>
              </a:rPr>
              <a:t>from Parliament</a:t>
            </a:r>
            <a:endParaRPr lang="en-US" sz="2800">
              <a:latin typeface="Palatino" charset="0"/>
            </a:endParaRPr>
          </a:p>
          <a:p>
            <a:pPr lvl="1" eaLnBrk="1" hangingPunct="1"/>
            <a:r>
              <a:rPr lang="en-US" sz="1900" dirty="0">
                <a:latin typeface="Palatino" charset="0"/>
              </a:rPr>
              <a:t>Proclamation of 1763, Sugar Act (1764), Stamp Act (1765)</a:t>
            </a:r>
            <a:endParaRPr lang="en-US" sz="2400" dirty="0">
              <a:latin typeface="Palatino" charset="0"/>
            </a:endParaRPr>
          </a:p>
          <a:p>
            <a:pPr eaLnBrk="1" hangingPunct="1"/>
            <a:r>
              <a:rPr lang="en-US" sz="2800" dirty="0">
                <a:latin typeface="Palatino" charset="0"/>
              </a:rPr>
              <a:t>Ideological Arguments</a:t>
            </a:r>
          </a:p>
          <a:p>
            <a:pPr lvl="1" eaLnBrk="1" hangingPunct="1"/>
            <a:r>
              <a:rPr lang="en-US" sz="1900" dirty="0">
                <a:latin typeface="Palatino" charset="0"/>
              </a:rPr>
              <a:t>Taxation without representation</a:t>
            </a:r>
          </a:p>
          <a:p>
            <a:pPr lvl="1" eaLnBrk="1" hangingPunct="1"/>
            <a:r>
              <a:rPr lang="en-US" sz="1900" dirty="0">
                <a:latin typeface="Palatino" charset="0"/>
              </a:rPr>
              <a:t>Virtual representation</a:t>
            </a:r>
            <a:endParaRPr lang="en-US" sz="2400" dirty="0">
              <a:latin typeface="Palatino" charset="0"/>
            </a:endParaRPr>
          </a:p>
          <a:p>
            <a:pPr eaLnBrk="1" hangingPunct="1"/>
            <a:r>
              <a:rPr lang="en-US" sz="2800" dirty="0">
                <a:latin typeface="Palatino" charset="0"/>
              </a:rPr>
              <a:t>First Continental Congress</a:t>
            </a:r>
          </a:p>
          <a:p>
            <a:pPr lvl="1" eaLnBrk="1" hangingPunct="1"/>
            <a:r>
              <a:rPr lang="en-US" sz="1900" dirty="0">
                <a:latin typeface="Palatino" charset="0"/>
              </a:rPr>
              <a:t>Declaration of Rights and Grievances</a:t>
            </a:r>
          </a:p>
          <a:p>
            <a:pPr lvl="1" eaLnBrk="1" hangingPunct="1"/>
            <a:r>
              <a:rPr lang="en-US" sz="1900" dirty="0">
                <a:latin typeface="Palatino" charset="0"/>
              </a:rPr>
              <a:t>Petition to the King</a:t>
            </a:r>
            <a:endParaRPr lang="en-US" sz="2400" dirty="0">
              <a:latin typeface="Palatino" charset="0"/>
            </a:endParaRPr>
          </a:p>
          <a:p>
            <a:pPr eaLnBrk="1" hangingPunct="1"/>
            <a:r>
              <a:rPr lang="en-US" sz="2800" dirty="0">
                <a:latin typeface="Palatino" charset="0"/>
              </a:rPr>
              <a:t>Second Continental Congress</a:t>
            </a:r>
          </a:p>
          <a:p>
            <a:pPr lvl="1" eaLnBrk="1" hangingPunct="1"/>
            <a:r>
              <a:rPr lang="en-US" sz="1900" dirty="0">
                <a:latin typeface="Palatino" charset="0"/>
              </a:rPr>
              <a:t>Olive Branch Petition</a:t>
            </a:r>
          </a:p>
          <a:p>
            <a:pPr lvl="1" eaLnBrk="1" hangingPunct="1"/>
            <a:r>
              <a:rPr lang="en-US" sz="1900" dirty="0">
                <a:latin typeface="Palatino" charset="0"/>
              </a:rPr>
              <a:t>Declaration of Independence (1776)</a:t>
            </a:r>
          </a:p>
          <a:p>
            <a:pPr lvl="1" eaLnBrk="1" hangingPunct="1"/>
            <a:r>
              <a:rPr lang="en-US" sz="1900" dirty="0">
                <a:latin typeface="Palatino" charset="0"/>
              </a:rPr>
              <a:t>Articles of Confederation (1777, 1781)</a:t>
            </a:r>
            <a:endParaRPr lang="en-US" sz="2400" dirty="0">
              <a:latin typeface="Palatino" charset="0"/>
            </a:endParaRPr>
          </a:p>
        </p:txBody>
      </p:sp>
      <p:pic>
        <p:nvPicPr>
          <p:cNvPr id="10244" name="Picture 11" descr="O!_the_fatal_Stamp.jpg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0013" y="990600"/>
            <a:ext cx="3744912" cy="4800600"/>
          </a:xfrm>
        </p:spPr>
      </p:pic>
    </p:spTree>
    <p:extLst>
      <p:ext uri="{BB962C8B-B14F-4D97-AF65-F5344CB8AC3E}">
        <p14:creationId xmlns:p14="http://schemas.microsoft.com/office/powerpoint/2010/main" val="14969918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(11-12)</a:t>
            </a:r>
            <a:endParaRPr lang="en-US" dirty="0"/>
          </a:p>
        </p:txBody>
      </p:sp>
      <p:sp>
        <p:nvSpPr>
          <p:cNvPr id="3" name="Content Placeholder 2"/>
          <p:cNvSpPr>
            <a:spLocks noGrp="1"/>
          </p:cNvSpPr>
          <p:nvPr>
            <p:ph idx="1"/>
          </p:nvPr>
        </p:nvSpPr>
        <p:spPr>
          <a:xfrm>
            <a:off x="0" y="1600200"/>
            <a:ext cx="9144000" cy="5257800"/>
          </a:xfrm>
        </p:spPr>
        <p:txBody>
          <a:bodyPr>
            <a:normAutofit fontScale="85000" lnSpcReduction="10000"/>
          </a:bodyPr>
          <a:lstStyle/>
          <a:p>
            <a:pPr lvl="0"/>
            <a:r>
              <a:rPr lang="en-US" sz="3600" dirty="0" smtClean="0"/>
              <a:t>Politics – “Who gets what, when and how”</a:t>
            </a:r>
          </a:p>
          <a:p>
            <a:pPr lvl="2"/>
            <a:r>
              <a:rPr lang="en-US" sz="2800" dirty="0" smtClean="0"/>
              <a:t>Who - Politicians, voters, parties</a:t>
            </a:r>
          </a:p>
          <a:p>
            <a:pPr lvl="2"/>
            <a:r>
              <a:rPr lang="en-US" sz="2800" dirty="0" smtClean="0"/>
              <a:t>What – benefits</a:t>
            </a:r>
          </a:p>
          <a:p>
            <a:pPr lvl="2"/>
            <a:r>
              <a:rPr lang="en-US" sz="2800" dirty="0" smtClean="0"/>
              <a:t>How – how </a:t>
            </a:r>
            <a:r>
              <a:rPr lang="en-US" sz="2800" dirty="0" err="1" smtClean="0"/>
              <a:t>ppl</a:t>
            </a:r>
            <a:r>
              <a:rPr lang="en-US" sz="2800" dirty="0" smtClean="0"/>
              <a:t> participate (including candidates)</a:t>
            </a:r>
          </a:p>
          <a:p>
            <a:pPr lvl="1"/>
            <a:r>
              <a:rPr lang="en-US" sz="3200" dirty="0" smtClean="0"/>
              <a:t>Whom we select to govern</a:t>
            </a:r>
          </a:p>
          <a:p>
            <a:pPr lvl="0"/>
            <a:r>
              <a:rPr lang="en-US" dirty="0" smtClean="0"/>
              <a:t>How </a:t>
            </a:r>
            <a:r>
              <a:rPr lang="en-US" dirty="0" err="1" smtClean="0"/>
              <a:t>ppl</a:t>
            </a:r>
            <a:r>
              <a:rPr lang="en-US" dirty="0" smtClean="0"/>
              <a:t> participate in the </a:t>
            </a:r>
            <a:r>
              <a:rPr lang="en-US" dirty="0" err="1" smtClean="0"/>
              <a:t>gov</a:t>
            </a:r>
            <a:r>
              <a:rPr lang="en-US" dirty="0" smtClean="0"/>
              <a:t>: (POLITICAL PARTICIPATION)</a:t>
            </a:r>
          </a:p>
          <a:p>
            <a:pPr lvl="1"/>
            <a:r>
              <a:rPr lang="en-US" dirty="0" smtClean="0"/>
              <a:t>Campaign/contribute</a:t>
            </a:r>
          </a:p>
          <a:p>
            <a:pPr lvl="1"/>
            <a:r>
              <a:rPr lang="en-US" dirty="0" smtClean="0"/>
              <a:t>Vote</a:t>
            </a:r>
          </a:p>
          <a:p>
            <a:pPr lvl="1"/>
            <a:r>
              <a:rPr lang="en-US" dirty="0" smtClean="0"/>
              <a:t>Activist groups – Protest</a:t>
            </a:r>
          </a:p>
          <a:p>
            <a:pPr lvl="1"/>
            <a:r>
              <a:rPr lang="en-US" dirty="0" smtClean="0"/>
              <a:t>Contacting </a:t>
            </a:r>
            <a:r>
              <a:rPr lang="en-US" dirty="0" err="1" smtClean="0"/>
              <a:t>gov</a:t>
            </a:r>
            <a:endParaRPr lang="en-US" dirty="0" smtClean="0"/>
          </a:p>
          <a:p>
            <a:pPr lvl="1"/>
            <a:r>
              <a:rPr lang="en-US" dirty="0" smtClean="0"/>
              <a:t>Civil disobedience </a:t>
            </a:r>
          </a:p>
          <a:p>
            <a:pPr lvl="2"/>
            <a:r>
              <a:rPr lang="en-US" dirty="0" smtClean="0"/>
              <a:t>Breaking unjust laws</a:t>
            </a:r>
          </a:p>
          <a:p>
            <a:endParaRPr lang="en-US" sz="3600" dirty="0" smtClean="0"/>
          </a:p>
          <a:p>
            <a:endParaRPr lang="en-US" dirty="0"/>
          </a:p>
        </p:txBody>
      </p:sp>
    </p:spTree>
    <p:extLst>
      <p:ext uri="{BB962C8B-B14F-4D97-AF65-F5344CB8AC3E}">
        <p14:creationId xmlns:p14="http://schemas.microsoft.com/office/powerpoint/2010/main" val="28333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3a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did Hobbes think life was like for  humans in a state of nature?</a:t>
            </a:r>
          </a:p>
          <a:p>
            <a:pPr marL="514350" indent="-514350">
              <a:buFont typeface="+mj-lt"/>
              <a:buAutoNum type="arabicPeriod"/>
            </a:pPr>
            <a:r>
              <a:rPr lang="en-US" dirty="0" smtClean="0"/>
              <a:t>Who came up with separation of powers? *hint* it </a:t>
            </a:r>
            <a:r>
              <a:rPr lang="en-US" dirty="0" err="1" smtClean="0"/>
              <a:t>wasn</a:t>
            </a:r>
            <a:r>
              <a:rPr lang="uk-UA" dirty="0" smtClean="0"/>
              <a:t>’</a:t>
            </a:r>
            <a:r>
              <a:rPr lang="en-US" dirty="0" smtClean="0"/>
              <a:t>t us.</a:t>
            </a:r>
          </a:p>
          <a:p>
            <a:pPr marL="514350" indent="-514350">
              <a:buFont typeface="+mj-lt"/>
              <a:buAutoNum type="arabicPeriod"/>
            </a:pPr>
            <a:r>
              <a:rPr lang="en-US" dirty="0" smtClean="0"/>
              <a:t>Name one thing published by the Second Continental Congress.</a:t>
            </a:r>
          </a:p>
          <a:p>
            <a:pPr marL="514350" indent="-514350">
              <a:buFont typeface="+mj-lt"/>
              <a:buAutoNum type="arabicPeriod"/>
            </a:pPr>
            <a:endParaRPr lang="en-US" dirty="0" smtClean="0"/>
          </a:p>
        </p:txBody>
      </p:sp>
    </p:spTree>
    <p:extLst>
      <p:ext uri="{BB962C8B-B14F-4D97-AF65-F5344CB8AC3E}">
        <p14:creationId xmlns:p14="http://schemas.microsoft.com/office/powerpoint/2010/main" val="38726227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3b</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What did </a:t>
            </a:r>
            <a:r>
              <a:rPr lang="en-US" dirty="0" smtClean="0"/>
              <a:t>Locke </a:t>
            </a:r>
            <a:r>
              <a:rPr lang="en-US" dirty="0"/>
              <a:t>think life was like for  humans in a state of nature?</a:t>
            </a:r>
          </a:p>
          <a:p>
            <a:pPr marL="514350" indent="-514350">
              <a:buFont typeface="+mj-lt"/>
              <a:buAutoNum type="arabicPeriod"/>
            </a:pPr>
            <a:r>
              <a:rPr lang="en-US" dirty="0" smtClean="0"/>
              <a:t>Who wrote in his book, The Social Contract, that people must give up some rights so the general will of the people can be upheld?</a:t>
            </a:r>
          </a:p>
          <a:p>
            <a:pPr marL="514350" indent="-514350">
              <a:buFont typeface="+mj-lt"/>
              <a:buAutoNum type="arabicPeriod"/>
            </a:pPr>
            <a:r>
              <a:rPr lang="en-US" dirty="0" smtClean="0"/>
              <a:t>What was Voltaire’s biggest enemy?</a:t>
            </a:r>
          </a:p>
          <a:p>
            <a:pPr marL="514350" indent="-514350">
              <a:buFont typeface="+mj-lt"/>
              <a:buAutoNum type="arabicPeriod"/>
            </a:pPr>
            <a:endParaRPr lang="en-US" dirty="0"/>
          </a:p>
        </p:txBody>
      </p:sp>
    </p:spTree>
    <p:extLst>
      <p:ext uri="{BB962C8B-B14F-4D97-AF65-F5344CB8AC3E}">
        <p14:creationId xmlns:p14="http://schemas.microsoft.com/office/powerpoint/2010/main" val="36972381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Tocqueville’s </a:t>
            </a:r>
            <a:r>
              <a:rPr lang="en-US" i="1" dirty="0" smtClean="0"/>
              <a:t>Democracy in America </a:t>
            </a:r>
            <a:endParaRPr lang="en-US" i="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159847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Tocqueville Quiz 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Where was Tocqueville from?</a:t>
            </a:r>
          </a:p>
          <a:p>
            <a:pPr marL="514350" indent="-514350">
              <a:buFont typeface="+mj-lt"/>
              <a:buAutoNum type="arabicPeriod"/>
            </a:pPr>
            <a:r>
              <a:rPr lang="en-US" dirty="0" smtClean="0"/>
              <a:t>Why did he think America was the right place for democracy?</a:t>
            </a:r>
          </a:p>
          <a:p>
            <a:pPr marL="514350" indent="-514350">
              <a:buFont typeface="+mj-lt"/>
              <a:buAutoNum type="arabicPeriod"/>
            </a:pPr>
            <a:r>
              <a:rPr lang="en-US"/>
              <a:t>What happened in France 46 years before he wrote his book that probably led Tocqueville to write it?</a:t>
            </a:r>
          </a:p>
          <a:p>
            <a:pPr marL="0" indent="0">
              <a:buNone/>
            </a:pPr>
            <a:endParaRPr lang="en-US" dirty="0"/>
          </a:p>
        </p:txBody>
      </p:sp>
    </p:spTree>
    <p:extLst>
      <p:ext uri="{BB962C8B-B14F-4D97-AF65-F5344CB8AC3E}">
        <p14:creationId xmlns:p14="http://schemas.microsoft.com/office/powerpoint/2010/main" val="36135130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Tocqueville Quiz </a:t>
            </a:r>
            <a:r>
              <a:rPr lang="en-US" dirty="0" smtClean="0"/>
              <a:t>B</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Why would French people think Tocqueville knew what he was talking about when he wrote about America?</a:t>
            </a:r>
          </a:p>
          <a:p>
            <a:pPr marL="514350" indent="-514350">
              <a:buFont typeface="+mj-lt"/>
              <a:buAutoNum type="arabicPeriod"/>
            </a:pPr>
            <a:r>
              <a:rPr lang="en-US" dirty="0"/>
              <a:t>What happened in France 46 years before he wrote his book that probably led Tocqueville to write it?</a:t>
            </a:r>
          </a:p>
          <a:p>
            <a:pPr marL="514350" indent="-514350">
              <a:buFont typeface="+mj-lt"/>
              <a:buAutoNum type="arabicPeriod"/>
            </a:pPr>
            <a:r>
              <a:rPr lang="en-US" dirty="0" smtClean="0"/>
              <a:t>If asked what the world would be like in the year 2020, what would Tocqueville probably say?</a:t>
            </a:r>
          </a:p>
          <a:p>
            <a:pPr marL="514350" indent="-514350">
              <a:buFont typeface="+mj-lt"/>
              <a:buAutoNum type="arabicPeriod"/>
            </a:pPr>
            <a:endParaRPr lang="en-US" dirty="0"/>
          </a:p>
        </p:txBody>
      </p:sp>
    </p:spTree>
    <p:extLst>
      <p:ext uri="{BB962C8B-B14F-4D97-AF65-F5344CB8AC3E}">
        <p14:creationId xmlns:p14="http://schemas.microsoft.com/office/powerpoint/2010/main" val="6251479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a:t>
            </a:r>
            <a:r>
              <a:rPr lang="en-US" i="1" dirty="0" smtClean="0"/>
              <a:t>Democracy in America </a:t>
            </a:r>
            <a:endParaRPr lang="en-US" i="1" dirty="0"/>
          </a:p>
        </p:txBody>
      </p:sp>
      <p:sp>
        <p:nvSpPr>
          <p:cNvPr id="3" name="Content Placeholder 2"/>
          <p:cNvSpPr>
            <a:spLocks noGrp="1"/>
          </p:cNvSpPr>
          <p:nvPr>
            <p:ph idx="1"/>
          </p:nvPr>
        </p:nvSpPr>
        <p:spPr/>
        <p:txBody>
          <a:bodyPr/>
          <a:lstStyle/>
          <a:p>
            <a:r>
              <a:rPr lang="en-US" dirty="0" smtClean="0"/>
              <a:t>One of two most </a:t>
            </a:r>
            <a:r>
              <a:rPr lang="en-US" dirty="0" err="1" smtClean="0"/>
              <a:t>impotant</a:t>
            </a:r>
            <a:r>
              <a:rPr lang="en-US" dirty="0" smtClean="0"/>
              <a:t> books on American government</a:t>
            </a:r>
          </a:p>
          <a:p>
            <a:pPr lvl="1"/>
            <a:r>
              <a:rPr lang="en-US" dirty="0" smtClean="0"/>
              <a:t>Other is </a:t>
            </a:r>
            <a:r>
              <a:rPr lang="en-US" i="1" dirty="0" smtClean="0"/>
              <a:t>The Federalist Papers </a:t>
            </a:r>
          </a:p>
          <a:p>
            <a:r>
              <a:rPr lang="en-US" dirty="0" smtClean="0"/>
              <a:t>French aristocrat</a:t>
            </a:r>
          </a:p>
          <a:p>
            <a:r>
              <a:rPr lang="en-US" dirty="0" smtClean="0"/>
              <a:t>After the French Revolution</a:t>
            </a:r>
          </a:p>
          <a:p>
            <a:pPr lvl="1"/>
            <a:r>
              <a:rPr lang="en-US" dirty="0" smtClean="0"/>
              <a:t>Bloody, violent, commoners v. nobles</a:t>
            </a:r>
          </a:p>
          <a:p>
            <a:r>
              <a:rPr lang="en-US" dirty="0" smtClean="0"/>
              <a:t>Traveled around America meeting with rich, poor, and government officials </a:t>
            </a:r>
            <a:endParaRPr lang="en-US" dirty="0"/>
          </a:p>
        </p:txBody>
      </p:sp>
    </p:spTree>
    <p:extLst>
      <p:ext uri="{BB962C8B-B14F-4D97-AF65-F5344CB8AC3E}">
        <p14:creationId xmlns:p14="http://schemas.microsoft.com/office/powerpoint/2010/main" val="41833578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a:t>
            </a:r>
            <a:r>
              <a:rPr lang="en-US" i="1" dirty="0"/>
              <a:t>Democracy in America </a:t>
            </a:r>
            <a:endParaRPr lang="en-US" dirty="0"/>
          </a:p>
        </p:txBody>
      </p:sp>
      <p:sp>
        <p:nvSpPr>
          <p:cNvPr id="3" name="Content Placeholder 2"/>
          <p:cNvSpPr>
            <a:spLocks noGrp="1"/>
          </p:cNvSpPr>
          <p:nvPr>
            <p:ph idx="1"/>
          </p:nvPr>
        </p:nvSpPr>
        <p:spPr/>
        <p:txBody>
          <a:bodyPr>
            <a:normAutofit/>
          </a:bodyPr>
          <a:lstStyle/>
          <a:p>
            <a:r>
              <a:rPr lang="en-US" dirty="0" smtClean="0"/>
              <a:t>Saw America as an example of “the great democratic revolution” that was going to take place everywhere</a:t>
            </a:r>
          </a:p>
          <a:p>
            <a:pPr lvl="1"/>
            <a:r>
              <a:rPr lang="en-US" dirty="0" smtClean="0"/>
              <a:t>Thought it was inevitable and decreed by God </a:t>
            </a:r>
          </a:p>
          <a:p>
            <a:r>
              <a:rPr lang="en-US" dirty="0" smtClean="0"/>
              <a:t>Thought America was a good example of a real democracy because it had an “equality of conditions”</a:t>
            </a:r>
          </a:p>
        </p:txBody>
      </p:sp>
    </p:spTree>
    <p:extLst>
      <p:ext uri="{BB962C8B-B14F-4D97-AF65-F5344CB8AC3E}">
        <p14:creationId xmlns:p14="http://schemas.microsoft.com/office/powerpoint/2010/main" val="10409786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a:t>
            </a:r>
            <a:r>
              <a:rPr lang="en-US" i="1" dirty="0"/>
              <a:t>Democracy in America </a:t>
            </a:r>
            <a:endParaRPr lang="en-US" dirty="0"/>
          </a:p>
        </p:txBody>
      </p:sp>
      <p:sp>
        <p:nvSpPr>
          <p:cNvPr id="3" name="Content Placeholder 2"/>
          <p:cNvSpPr>
            <a:spLocks noGrp="1"/>
          </p:cNvSpPr>
          <p:nvPr>
            <p:ph idx="1"/>
          </p:nvPr>
        </p:nvSpPr>
        <p:spPr/>
        <p:txBody>
          <a:bodyPr/>
          <a:lstStyle/>
          <a:p>
            <a:r>
              <a:rPr lang="en-US" dirty="0"/>
              <a:t>Two major theses</a:t>
            </a:r>
          </a:p>
          <a:p>
            <a:pPr lvl="1"/>
            <a:r>
              <a:rPr lang="en-US" dirty="0"/>
              <a:t>1. Equality of conditions is why America is a good democracy</a:t>
            </a:r>
          </a:p>
          <a:p>
            <a:pPr lvl="1"/>
            <a:r>
              <a:rPr lang="en-US" dirty="0"/>
              <a:t>2. A positive effect was made on culture because of democracy </a:t>
            </a:r>
          </a:p>
          <a:p>
            <a:r>
              <a:rPr lang="en-US" dirty="0" smtClean="0"/>
              <a:t>The major work studied at colleges on government and politics today</a:t>
            </a:r>
          </a:p>
          <a:p>
            <a:r>
              <a:rPr lang="en-US" dirty="0" smtClean="0"/>
              <a:t>Quoted by presidents and others</a:t>
            </a:r>
            <a:endParaRPr lang="en-US" dirty="0"/>
          </a:p>
        </p:txBody>
      </p:sp>
    </p:spTree>
    <p:extLst>
      <p:ext uri="{BB962C8B-B14F-4D97-AF65-F5344CB8AC3E}">
        <p14:creationId xmlns:p14="http://schemas.microsoft.com/office/powerpoint/2010/main" val="37689492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a:t>
            </a:r>
            <a:r>
              <a:rPr lang="en-US" i="1" dirty="0"/>
              <a:t>Democracy in America </a:t>
            </a:r>
            <a:endParaRPr lang="en-US" dirty="0"/>
          </a:p>
        </p:txBody>
      </p:sp>
      <p:sp>
        <p:nvSpPr>
          <p:cNvPr id="3" name="Content Placeholder 2"/>
          <p:cNvSpPr>
            <a:spLocks noGrp="1"/>
          </p:cNvSpPr>
          <p:nvPr>
            <p:ph idx="1"/>
          </p:nvPr>
        </p:nvSpPr>
        <p:spPr/>
        <p:txBody>
          <a:bodyPr>
            <a:normAutofit lnSpcReduction="10000"/>
          </a:bodyPr>
          <a:lstStyle/>
          <a:p>
            <a:r>
              <a:rPr lang="en-US" dirty="0" smtClean="0"/>
              <a:t>Written in the 1830s</a:t>
            </a:r>
          </a:p>
          <a:p>
            <a:r>
              <a:rPr lang="en-US" dirty="0" smtClean="0"/>
              <a:t>Between American Revolution and Civil War</a:t>
            </a:r>
          </a:p>
          <a:p>
            <a:r>
              <a:rPr lang="en-US" dirty="0" smtClean="0"/>
              <a:t>After France’s revolution </a:t>
            </a:r>
          </a:p>
          <a:p>
            <a:r>
              <a:rPr lang="en-US" dirty="0" smtClean="0"/>
              <a:t>Audience was French leaders who saw democracy and equality as something that would go away </a:t>
            </a:r>
          </a:p>
          <a:p>
            <a:r>
              <a:rPr lang="en-US" dirty="0" smtClean="0"/>
              <a:t>Used by Americans as the best description of what democracy in America is and why it is so awesome</a:t>
            </a:r>
            <a:endParaRPr lang="en-US" dirty="0"/>
          </a:p>
        </p:txBody>
      </p:sp>
    </p:spTree>
    <p:extLst>
      <p:ext uri="{BB962C8B-B14F-4D97-AF65-F5344CB8AC3E}">
        <p14:creationId xmlns:p14="http://schemas.microsoft.com/office/powerpoint/2010/main" val="19722424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Democracy </a:t>
            </a:r>
            <a:r>
              <a:rPr lang="en-US" i="1" dirty="0"/>
              <a:t>in America </a:t>
            </a:r>
            <a:r>
              <a:rPr lang="en-US" dirty="0" smtClean="0"/>
              <a:t>Excerpt</a:t>
            </a:r>
            <a:endParaRPr lang="en-US" dirty="0"/>
          </a:p>
        </p:txBody>
      </p:sp>
      <p:sp>
        <p:nvSpPr>
          <p:cNvPr id="3" name="Content Placeholder 2"/>
          <p:cNvSpPr>
            <a:spLocks noGrp="1"/>
          </p:cNvSpPr>
          <p:nvPr>
            <p:ph idx="1"/>
          </p:nvPr>
        </p:nvSpPr>
        <p:spPr/>
        <p:txBody>
          <a:bodyPr/>
          <a:lstStyle/>
          <a:p>
            <a:r>
              <a:rPr lang="en-US" dirty="0" smtClean="0"/>
              <a:t>Equality of condition is why society, </a:t>
            </a:r>
            <a:r>
              <a:rPr lang="en-US" dirty="0" err="1" smtClean="0"/>
              <a:t>gov</a:t>
            </a:r>
            <a:r>
              <a:rPr lang="en-US" dirty="0" smtClean="0"/>
              <a:t>, and laws are fair in US</a:t>
            </a:r>
          </a:p>
          <a:p>
            <a:r>
              <a:rPr lang="en-US" dirty="0" smtClean="0"/>
              <a:t>Equality is part of culture and society. It is what makes the US the US</a:t>
            </a:r>
          </a:p>
          <a:p>
            <a:r>
              <a:rPr lang="en-US" dirty="0" smtClean="0"/>
              <a:t>We’re not equal in Europe, but we will be soon</a:t>
            </a:r>
            <a:r>
              <a:rPr lang="en-US" dirty="0"/>
              <a:t> </a:t>
            </a:r>
            <a:r>
              <a:rPr lang="en-US" dirty="0" smtClean="0"/>
              <a:t>and it will last forever</a:t>
            </a:r>
          </a:p>
          <a:p>
            <a:r>
              <a:rPr lang="en-US" dirty="0" smtClean="0"/>
              <a:t>Equality is what the world is going toward</a:t>
            </a:r>
          </a:p>
          <a:p>
            <a:pPr lvl="1"/>
            <a:r>
              <a:rPr lang="en-US" dirty="0" smtClean="0"/>
              <a:t>God has made it where we need to go </a:t>
            </a:r>
          </a:p>
        </p:txBody>
      </p:sp>
    </p:spTree>
    <p:extLst>
      <p:ext uri="{BB962C8B-B14F-4D97-AF65-F5344CB8AC3E}">
        <p14:creationId xmlns:p14="http://schemas.microsoft.com/office/powerpoint/2010/main" val="4898523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(11-12)</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lvl="0"/>
            <a:r>
              <a:rPr lang="en-US" dirty="0" smtClean="0"/>
              <a:t>America has a low voter turnout </a:t>
            </a:r>
          </a:p>
          <a:p>
            <a:pPr lvl="0"/>
            <a:r>
              <a:rPr lang="en-US" dirty="0" smtClean="0"/>
              <a:t>Single-issue groups – activist groups focused on one issue</a:t>
            </a:r>
          </a:p>
          <a:p>
            <a:pPr lvl="1"/>
            <a:r>
              <a:rPr lang="en-US" dirty="0" smtClean="0"/>
              <a:t>Abortion, gay marriage, gun control </a:t>
            </a:r>
          </a:p>
          <a:p>
            <a:pPr lvl="0"/>
            <a:r>
              <a:rPr lang="en-US" dirty="0" smtClean="0"/>
              <a:t>Interest groups – groups of people with a common interest that try to influence the </a:t>
            </a:r>
            <a:r>
              <a:rPr lang="en-US" dirty="0" err="1" smtClean="0"/>
              <a:t>gov</a:t>
            </a:r>
            <a:endParaRPr lang="en-US" dirty="0" smtClean="0"/>
          </a:p>
          <a:p>
            <a:pPr lvl="0"/>
            <a:r>
              <a:rPr lang="en-US" dirty="0" smtClean="0"/>
              <a:t>Linkage institutions – things that link </a:t>
            </a:r>
            <a:r>
              <a:rPr lang="en-US" dirty="0" err="1" smtClean="0"/>
              <a:t>ppl’s</a:t>
            </a:r>
            <a:r>
              <a:rPr lang="en-US" dirty="0" smtClean="0"/>
              <a:t> ideas to the </a:t>
            </a:r>
            <a:r>
              <a:rPr lang="en-US" dirty="0" err="1" smtClean="0"/>
              <a:t>gov</a:t>
            </a:r>
            <a:endParaRPr lang="en-US" dirty="0" smtClean="0"/>
          </a:p>
          <a:p>
            <a:pPr lvl="1"/>
            <a:r>
              <a:rPr lang="en-US" dirty="0" smtClean="0"/>
              <a:t>Media (biggest)</a:t>
            </a:r>
          </a:p>
          <a:p>
            <a:endParaRPr lang="en-US" dirty="0"/>
          </a:p>
        </p:txBody>
      </p:sp>
    </p:spTree>
    <p:extLst>
      <p:ext uri="{BB962C8B-B14F-4D97-AF65-F5344CB8AC3E}">
        <p14:creationId xmlns:p14="http://schemas.microsoft.com/office/powerpoint/2010/main" val="376572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Democracy in America </a:t>
            </a:r>
            <a:r>
              <a:rPr lang="en-US" dirty="0"/>
              <a:t>Excerpt</a:t>
            </a:r>
          </a:p>
        </p:txBody>
      </p:sp>
      <p:sp>
        <p:nvSpPr>
          <p:cNvPr id="3" name="Content Placeholder 2"/>
          <p:cNvSpPr>
            <a:spLocks noGrp="1"/>
          </p:cNvSpPr>
          <p:nvPr>
            <p:ph idx="1"/>
          </p:nvPr>
        </p:nvSpPr>
        <p:spPr/>
        <p:txBody>
          <a:bodyPr/>
          <a:lstStyle/>
          <a:p>
            <a:r>
              <a:rPr lang="en-US" dirty="0" smtClean="0"/>
              <a:t>Before, in FR, monarchs ruled by force</a:t>
            </a:r>
          </a:p>
          <a:p>
            <a:r>
              <a:rPr lang="en-US" dirty="0" smtClean="0"/>
              <a:t>All the land was owned by very few</a:t>
            </a:r>
          </a:p>
          <a:p>
            <a:r>
              <a:rPr lang="en-US" dirty="0" smtClean="0"/>
              <a:t>The Church (clergy) made some equality</a:t>
            </a:r>
          </a:p>
          <a:p>
            <a:r>
              <a:rPr lang="en-US" dirty="0" smtClean="0"/>
              <a:t>Other things that brought some equality</a:t>
            </a:r>
          </a:p>
          <a:p>
            <a:pPr lvl="1"/>
            <a:r>
              <a:rPr lang="en-US" dirty="0" smtClean="0"/>
              <a:t>Lawyers, business, literacy, printing press, guns</a:t>
            </a:r>
          </a:p>
          <a:p>
            <a:r>
              <a:rPr lang="en-US" dirty="0" smtClean="0"/>
              <a:t>Enlightenment (reason) made a lot of people think about what is fair </a:t>
            </a:r>
          </a:p>
        </p:txBody>
      </p:sp>
    </p:spTree>
    <p:extLst>
      <p:ext uri="{BB962C8B-B14F-4D97-AF65-F5344CB8AC3E}">
        <p14:creationId xmlns:p14="http://schemas.microsoft.com/office/powerpoint/2010/main" val="3310762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Democracy in America </a:t>
            </a:r>
            <a:r>
              <a:rPr lang="en-US" dirty="0"/>
              <a:t>Excerpt</a:t>
            </a:r>
          </a:p>
        </p:txBody>
      </p:sp>
      <p:sp>
        <p:nvSpPr>
          <p:cNvPr id="3" name="Content Placeholder 2"/>
          <p:cNvSpPr>
            <a:spLocks noGrp="1"/>
          </p:cNvSpPr>
          <p:nvPr>
            <p:ph idx="1"/>
          </p:nvPr>
        </p:nvSpPr>
        <p:spPr/>
        <p:txBody>
          <a:bodyPr/>
          <a:lstStyle/>
          <a:p>
            <a:r>
              <a:rPr lang="en-US" dirty="0" smtClean="0"/>
              <a:t>Equality really started when nobles (who had gotten rich w/o the king’s help) started fighting with the king</a:t>
            </a:r>
          </a:p>
          <a:p>
            <a:pPr lvl="1"/>
            <a:r>
              <a:rPr lang="en-US" dirty="0" smtClean="0"/>
              <a:t>Just like the Magna Carta (which led to the Petition of Right)</a:t>
            </a:r>
          </a:p>
          <a:p>
            <a:r>
              <a:rPr lang="en-US" dirty="0" smtClean="0"/>
              <a:t>Equality and democracy cannot be stopped and if you fight them, you are fighting God</a:t>
            </a:r>
          </a:p>
          <a:p>
            <a:endParaRPr lang="en-US" dirty="0"/>
          </a:p>
        </p:txBody>
      </p:sp>
    </p:spTree>
    <p:extLst>
      <p:ext uri="{BB962C8B-B14F-4D97-AF65-F5344CB8AC3E}">
        <p14:creationId xmlns:p14="http://schemas.microsoft.com/office/powerpoint/2010/main" val="10088891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Democracy in America </a:t>
            </a:r>
            <a:r>
              <a:rPr lang="en-US" dirty="0"/>
              <a:t>Excerpt</a:t>
            </a:r>
          </a:p>
        </p:txBody>
      </p:sp>
      <p:sp>
        <p:nvSpPr>
          <p:cNvPr id="3" name="Content Placeholder 2"/>
          <p:cNvSpPr>
            <a:spLocks noGrp="1"/>
          </p:cNvSpPr>
          <p:nvPr>
            <p:ph idx="1"/>
          </p:nvPr>
        </p:nvSpPr>
        <p:spPr/>
        <p:txBody>
          <a:bodyPr/>
          <a:lstStyle/>
          <a:p>
            <a:r>
              <a:rPr lang="en-US" dirty="0" smtClean="0"/>
              <a:t>We need to study the US, b/c the US got democracy w/o blowing up half the country</a:t>
            </a:r>
          </a:p>
          <a:p>
            <a:r>
              <a:rPr lang="en-US" dirty="0" smtClean="0"/>
              <a:t>They love freedom. Its why they left England</a:t>
            </a:r>
          </a:p>
          <a:p>
            <a:r>
              <a:rPr lang="en-US" dirty="0" smtClean="0"/>
              <a:t>I studied US to help France, but I’ve found that the US is freedom, it is democracy </a:t>
            </a:r>
          </a:p>
          <a:p>
            <a:pPr lvl="1"/>
            <a:r>
              <a:rPr lang="en-US" dirty="0" smtClean="0"/>
              <a:t>It can show us what is to come for us. </a:t>
            </a:r>
            <a:endParaRPr lang="en-US" dirty="0"/>
          </a:p>
        </p:txBody>
      </p:sp>
    </p:spTree>
    <p:extLst>
      <p:ext uri="{BB962C8B-B14F-4D97-AF65-F5344CB8AC3E}">
        <p14:creationId xmlns:p14="http://schemas.microsoft.com/office/powerpoint/2010/main" val="36021658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1.2 Policymaking/Democracy in America </a:t>
            </a:r>
            <a:endParaRPr lang="en-US" dirty="0"/>
          </a:p>
        </p:txBody>
      </p:sp>
      <p:sp>
        <p:nvSpPr>
          <p:cNvPr id="3" name="Subtitle 2"/>
          <p:cNvSpPr>
            <a:spLocks noGrp="1"/>
          </p:cNvSpPr>
          <p:nvPr>
            <p:ph type="subTitle" idx="1"/>
          </p:nvPr>
        </p:nvSpPr>
        <p:spPr/>
        <p:txBody>
          <a:bodyPr/>
          <a:lstStyle/>
          <a:p>
            <a:r>
              <a:rPr lang="en-US" dirty="0" smtClean="0"/>
              <a:t>Edwards 12-16</a:t>
            </a:r>
            <a:endParaRPr lang="en-US" dirty="0"/>
          </a:p>
        </p:txBody>
      </p:sp>
    </p:spTree>
    <p:extLst>
      <p:ext uri="{BB962C8B-B14F-4D97-AF65-F5344CB8AC3E}">
        <p14:creationId xmlns:p14="http://schemas.microsoft.com/office/powerpoint/2010/main" val="17520696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TotalTime>
  <Words>3894</Words>
  <Application>Microsoft Macintosh PowerPoint</Application>
  <PresentationFormat>On-screen Show (4:3)</PresentationFormat>
  <Paragraphs>428</Paragraphs>
  <Slides>82</Slides>
  <Notes>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Default Theme</vt:lpstr>
      <vt:lpstr>1.1 Government and Politics </vt:lpstr>
      <vt:lpstr>Chapter 1 </vt:lpstr>
      <vt:lpstr>Intro (2-7)</vt:lpstr>
      <vt:lpstr>Government Intro (9-10)</vt:lpstr>
      <vt:lpstr>Functions of National Government (10-11)</vt:lpstr>
      <vt:lpstr>$ shows the real function of government</vt:lpstr>
      <vt:lpstr>Politics (11-12)</vt:lpstr>
      <vt:lpstr>Politics (11-12)</vt:lpstr>
      <vt:lpstr>1.2 Policymaking/Democracy in America </vt:lpstr>
      <vt:lpstr>12-16 Quiz A</vt:lpstr>
      <vt:lpstr>12-16 Quiz B</vt:lpstr>
      <vt:lpstr>Policymaking System (12-15)</vt:lpstr>
      <vt:lpstr>Policymaking System (12-15)</vt:lpstr>
      <vt:lpstr>Policymaking System (12-15)</vt:lpstr>
      <vt:lpstr>Democracy in America Intro (15)</vt:lpstr>
      <vt:lpstr>Democracy in America Intro (15)</vt:lpstr>
      <vt:lpstr>Traditional Democratic Theory (15-16) </vt:lpstr>
      <vt:lpstr>Traditional Democratic Theory (15-16) </vt:lpstr>
      <vt:lpstr>1.3 Three Theories </vt:lpstr>
      <vt:lpstr>1.3 Quiz A </vt:lpstr>
      <vt:lpstr>1.3 Quiz B </vt:lpstr>
      <vt:lpstr>Three Contemporary Theories of American Democracy (16-18)</vt:lpstr>
      <vt:lpstr>Three Contemporary Theories of American Democracy (16-18)</vt:lpstr>
      <vt:lpstr>Three Contemporary Theories of American Democracy (16-18)</vt:lpstr>
      <vt:lpstr>Three Contemporary Theories of American Democracy (16-18)</vt:lpstr>
      <vt:lpstr>1.4 Challenges to Democracy and Political Culture </vt:lpstr>
      <vt:lpstr>1.4 Quiz A </vt:lpstr>
      <vt:lpstr>1.4 Quiz B </vt:lpstr>
      <vt:lpstr>Challenge 1: More complex issues (18)</vt:lpstr>
      <vt:lpstr>Challenge 2: Low participation in government (18–19)</vt:lpstr>
      <vt:lpstr>Challenge 3: Campaign costs are increasing </vt:lpstr>
      <vt:lpstr>Challenge 4: People have more diverse political interests (19-20)</vt:lpstr>
      <vt:lpstr>American Political Culture and Democracy Intro (20)</vt:lpstr>
      <vt:lpstr>American Political Culture Aspects: Liberty (20)</vt:lpstr>
      <vt:lpstr> American Political Culture Aspects: Egalitarianism (22) </vt:lpstr>
      <vt:lpstr>Egalitarianism </vt:lpstr>
      <vt:lpstr> American Political Culture Aspects: Individualism (22-23) </vt:lpstr>
      <vt:lpstr> American Political Culture Aspects: Laissez Faire Economy (23) </vt:lpstr>
      <vt:lpstr> American Political Culture Aspects: Populism (23) </vt:lpstr>
      <vt:lpstr>1.5 Culture War and Scope </vt:lpstr>
      <vt:lpstr>1.5 Quiz A </vt:lpstr>
      <vt:lpstr>1.5 Quiz B </vt:lpstr>
      <vt:lpstr>A Culture War? (23-24)</vt:lpstr>
      <vt:lpstr>PowerPoint Presentation</vt:lpstr>
      <vt:lpstr>A Culture War? (23-34)</vt:lpstr>
      <vt:lpstr>The Scope of the American Government  (25-26)</vt:lpstr>
      <vt:lpstr>How Locke and Hobbes led to Democrats and Republicans. </vt:lpstr>
      <vt:lpstr>Constitutional Underpinnings</vt:lpstr>
      <vt:lpstr>Classical Origins: Ancient Greece</vt:lpstr>
      <vt:lpstr>Classical Origins: Ancient Greece</vt:lpstr>
      <vt:lpstr>Classical Origins: Ancient Greece</vt:lpstr>
      <vt:lpstr>Classical Origins: Ancient Rome</vt:lpstr>
      <vt:lpstr>Rights Originating from Ancient Rome: The Twelve Tables </vt:lpstr>
      <vt:lpstr>English Heritage: Magna Carta (1215)</vt:lpstr>
      <vt:lpstr>English Heritage: Petition of Right (1628)</vt:lpstr>
      <vt:lpstr>Quiz 1a </vt:lpstr>
      <vt:lpstr>Quiz 1b </vt:lpstr>
      <vt:lpstr>Machiavelli’s The Prince (1532)</vt:lpstr>
      <vt:lpstr>English Heritage</vt:lpstr>
      <vt:lpstr>The Enlightenment 1500s – 1700s</vt:lpstr>
      <vt:lpstr>The Enlightenment 1500s – 1700s</vt:lpstr>
      <vt:lpstr>Quiz 2a </vt:lpstr>
      <vt:lpstr>Quiz 2b </vt:lpstr>
      <vt:lpstr>The Enlightenment from England</vt:lpstr>
      <vt:lpstr>Thomas Hobbes’ The Leviathan </vt:lpstr>
      <vt:lpstr>John Locke’s Second Treatise on Government</vt:lpstr>
      <vt:lpstr>The French Philosophes</vt:lpstr>
      <vt:lpstr>Colonial America</vt:lpstr>
      <vt:lpstr>Colonial Resistance</vt:lpstr>
      <vt:lpstr>Quiz 3a</vt:lpstr>
      <vt:lpstr>Quiz 3b</vt:lpstr>
      <vt:lpstr>Tocqueville’s Democracy in America </vt:lpstr>
      <vt:lpstr>Tocqueville Quiz A</vt:lpstr>
      <vt:lpstr>Tocqueville Quiz B</vt:lpstr>
      <vt:lpstr>About Democracy in America </vt:lpstr>
      <vt:lpstr>About Democracy in America </vt:lpstr>
      <vt:lpstr>About Democracy in America </vt:lpstr>
      <vt:lpstr>About Democracy in America </vt:lpstr>
      <vt:lpstr>Democracy in America Excerpt</vt:lpstr>
      <vt:lpstr>Democracy in America Excerpt</vt:lpstr>
      <vt:lpstr>Democracy in America Excerpt</vt:lpstr>
      <vt:lpstr>Democracy in America Excerpt</vt:lpstr>
    </vt:vector>
  </TitlesOfParts>
  <Company>rockcastle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Herbie Brock</dc:creator>
  <cp:lastModifiedBy>Herbie Brock</cp:lastModifiedBy>
  <cp:revision>3</cp:revision>
  <dcterms:created xsi:type="dcterms:W3CDTF">2016-08-24T18:33:56Z</dcterms:created>
  <dcterms:modified xsi:type="dcterms:W3CDTF">2016-08-31T11:37:41Z</dcterms:modified>
</cp:coreProperties>
</file>