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344" r:id="rId17"/>
    <p:sldId id="273" r:id="rId18"/>
    <p:sldId id="274" r:id="rId19"/>
    <p:sldId id="275" r:id="rId20"/>
    <p:sldId id="341" r:id="rId21"/>
    <p:sldId id="276" r:id="rId22"/>
    <p:sldId id="277" r:id="rId23"/>
    <p:sldId id="278" r:id="rId24"/>
    <p:sldId id="279" r:id="rId25"/>
    <p:sldId id="282" r:id="rId26"/>
    <p:sldId id="283" r:id="rId27"/>
    <p:sldId id="345" r:id="rId28"/>
    <p:sldId id="284" r:id="rId29"/>
    <p:sldId id="285" r:id="rId30"/>
    <p:sldId id="343" r:id="rId31"/>
    <p:sldId id="286" r:id="rId32"/>
    <p:sldId id="287" r:id="rId33"/>
    <p:sldId id="288" r:id="rId34"/>
    <p:sldId id="289" r:id="rId35"/>
    <p:sldId id="292" r:id="rId36"/>
    <p:sldId id="293" r:id="rId37"/>
    <p:sldId id="347" r:id="rId38"/>
    <p:sldId id="294" r:id="rId39"/>
    <p:sldId id="295" r:id="rId40"/>
    <p:sldId id="296" r:id="rId41"/>
    <p:sldId id="297" r:id="rId42"/>
    <p:sldId id="298" r:id="rId43"/>
    <p:sldId id="346" r:id="rId44"/>
    <p:sldId id="348" r:id="rId45"/>
    <p:sldId id="299" r:id="rId46"/>
    <p:sldId id="300" r:id="rId47"/>
    <p:sldId id="301" r:id="rId48"/>
    <p:sldId id="350" r:id="rId49"/>
    <p:sldId id="304" r:id="rId50"/>
    <p:sldId id="305" r:id="rId51"/>
    <p:sldId id="349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51" r:id="rId61"/>
    <p:sldId id="315" r:id="rId62"/>
    <p:sldId id="352" r:id="rId63"/>
    <p:sldId id="316" r:id="rId64"/>
    <p:sldId id="317" r:id="rId65"/>
    <p:sldId id="320" r:id="rId66"/>
    <p:sldId id="321" r:id="rId67"/>
    <p:sldId id="353" r:id="rId68"/>
    <p:sldId id="322" r:id="rId69"/>
    <p:sldId id="323" r:id="rId70"/>
    <p:sldId id="354" r:id="rId71"/>
    <p:sldId id="326" r:id="rId72"/>
    <p:sldId id="327" r:id="rId73"/>
    <p:sldId id="355" r:id="rId74"/>
    <p:sldId id="328" r:id="rId75"/>
    <p:sldId id="329" r:id="rId76"/>
    <p:sldId id="357" r:id="rId77"/>
    <p:sldId id="356" r:id="rId78"/>
    <p:sldId id="330" r:id="rId79"/>
    <p:sldId id="331" r:id="rId80"/>
    <p:sldId id="332" r:id="rId81"/>
    <p:sldId id="334" r:id="rId82"/>
    <p:sldId id="335" r:id="rId83"/>
    <p:sldId id="336" r:id="rId84"/>
    <p:sldId id="337" r:id="rId85"/>
    <p:sldId id="338" r:id="rId86"/>
    <p:sldId id="339" r:id="rId87"/>
    <p:sldId id="340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8"/>
    <p:restoredTop sz="94599"/>
  </p:normalViewPr>
  <p:slideViewPr>
    <p:cSldViewPr snapToGrid="0" snapToObjects="1">
      <p:cViewPr varScale="1">
        <p:scale>
          <a:sx n="93" d="100"/>
          <a:sy n="93" d="100"/>
        </p:scale>
        <p:origin x="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7577-FEE5-3946-982A-1EE266E4DF9B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E885-729F-5F41-98E5-B848CB2D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99AF-A2B4-D84E-BB07-3A5854860627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CADF-1BDF-4A4E-8770-F94A575E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CADF-1BDF-4A4E-8770-F94A575E98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CADF-1BDF-4A4E-8770-F94A575E98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EC15-EC06-0545-9088-43F21F6EE7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D01E-CDF3-124F-8E17-7D4F4BB64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75000">
              <a:srgbClr val="FFE000"/>
            </a:gs>
            <a:gs pos="6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Branch! I can’t wait!!!!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12.1 Intro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29" y="4432527"/>
            <a:ext cx="4288971" cy="2412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0582" cy="256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971" y="3255679"/>
            <a:ext cx="3229098" cy="3676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618" y="3613"/>
            <a:ext cx="3481382" cy="25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Presidents were Impeached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impeachments, both were not removed</a:t>
            </a:r>
          </a:p>
          <a:p>
            <a:r>
              <a:rPr lang="en-US" dirty="0" smtClean="0"/>
              <a:t>Johnson wanted to be lenient with southern states during reconstruction, radical republicans said that would put the country at risk </a:t>
            </a:r>
          </a:p>
          <a:p>
            <a:pPr lvl="1"/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receive 2/3 of senate votes </a:t>
            </a:r>
          </a:p>
          <a:p>
            <a:r>
              <a:rPr lang="en-US" dirty="0" smtClean="0"/>
              <a:t>Clinton was impeached for lying to the public about an affair with an intern</a:t>
            </a:r>
          </a:p>
          <a:p>
            <a:pPr lvl="1"/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receive 2/3 of senate votes </a:t>
            </a:r>
          </a:p>
          <a:p>
            <a:r>
              <a:rPr lang="en-US" dirty="0" smtClean="0"/>
              <a:t>Nixon was going to be impeached for Watergate, but he resigned before the impeachment happened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Impeachment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have to be a crime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Must be a grave offense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Can’t be a policy disagreement (though it was for Johnson)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 political process, so Congress can impeach for any reason</a:t>
            </a:r>
          </a:p>
          <a:p>
            <a:pPr marL="0" indent="0">
              <a:buNone/>
            </a:pPr>
            <a:r>
              <a:rPr lang="en-US" dirty="0" smtClean="0"/>
              <a:t>*Impeachment can turn a country against Congress if it seems unwarranted. Sarah Palin wanted to impeach Obama last year and republicans collectively told her to shut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12.2 Presidential Powers and Chief Executive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405-414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Constitutional Power of the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Original president had less power and less responsibility </a:t>
            </a:r>
          </a:p>
          <a:p>
            <a:pPr lvl="1"/>
            <a:r>
              <a:rPr lang="en-US" dirty="0" smtClean="0"/>
              <a:t>Because they feared a monarch</a:t>
            </a:r>
          </a:p>
          <a:p>
            <a:r>
              <a:rPr lang="en-US" dirty="0" smtClean="0"/>
              <a:t>Made most important decisions be shared with Congress</a:t>
            </a:r>
          </a:p>
          <a:p>
            <a:pPr lvl="1"/>
            <a:r>
              <a:rPr lang="en-US" dirty="0" smtClean="0"/>
              <a:t>Declare war, sign treaties, appoint judges, make laws</a:t>
            </a:r>
          </a:p>
          <a:p>
            <a:r>
              <a:rPr lang="en-US" dirty="0" smtClean="0"/>
              <a:t>Constitution wanted </a:t>
            </a:r>
            <a:r>
              <a:rPr lang="en-US" dirty="0" err="1" smtClean="0"/>
              <a:t>pres</a:t>
            </a:r>
            <a:r>
              <a:rPr lang="en-US" dirty="0" smtClean="0"/>
              <a:t> to be responsible </a:t>
            </a:r>
          </a:p>
          <a:p>
            <a:pPr lvl="1"/>
            <a:r>
              <a:rPr lang="en-US" dirty="0" smtClean="0"/>
              <a:t>Made short terms and impeachment a means for keeping </a:t>
            </a:r>
            <a:r>
              <a:rPr lang="en-US" dirty="0" err="1" smtClean="0"/>
              <a:t>pres</a:t>
            </a:r>
            <a:r>
              <a:rPr lang="en-US" dirty="0" smtClean="0"/>
              <a:t> in check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of the </a:t>
            </a:r>
            <a:r>
              <a:rPr lang="en-US" dirty="0" err="1" smtClean="0"/>
              <a:t>pres</a:t>
            </a:r>
            <a:r>
              <a:rPr lang="en-US" dirty="0" smtClean="0"/>
              <a:t> has grown with each new one</a:t>
            </a:r>
          </a:p>
          <a:p>
            <a:r>
              <a:rPr lang="en-US" dirty="0" smtClean="0"/>
              <a:t>War grows power (Civil, WWI, WWII)</a:t>
            </a:r>
          </a:p>
          <a:p>
            <a:r>
              <a:rPr lang="en-US" dirty="0" smtClean="0"/>
              <a:t>Wilson and FDR made the </a:t>
            </a:r>
            <a:r>
              <a:rPr lang="en-US" dirty="0" err="1" smtClean="0"/>
              <a:t>pres</a:t>
            </a:r>
            <a:r>
              <a:rPr lang="en-US" dirty="0" smtClean="0"/>
              <a:t> have a role in managing the economy </a:t>
            </a:r>
          </a:p>
          <a:p>
            <a:pPr lvl="1"/>
            <a:r>
              <a:rPr lang="en-US" dirty="0" smtClean="0"/>
              <a:t>FDR in the Great Depression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on Presidential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VIETNAM and WATERGATE, a good </a:t>
            </a:r>
            <a:r>
              <a:rPr lang="en-US" dirty="0" err="1" smtClean="0"/>
              <a:t>pres</a:t>
            </a:r>
            <a:r>
              <a:rPr lang="en-US" dirty="0" smtClean="0"/>
              <a:t> meant a strong </a:t>
            </a:r>
            <a:r>
              <a:rPr lang="en-US" dirty="0" err="1" smtClean="0"/>
              <a:t>pres</a:t>
            </a:r>
            <a:endParaRPr lang="en-US" dirty="0" smtClean="0"/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was viewed as above the law</a:t>
            </a:r>
          </a:p>
          <a:p>
            <a:r>
              <a:rPr lang="en-US" dirty="0" smtClean="0"/>
              <a:t>After, weaker presidents took over</a:t>
            </a:r>
          </a:p>
          <a:p>
            <a:pPr lvl="1"/>
            <a:r>
              <a:rPr lang="en-US" dirty="0" smtClean="0"/>
              <a:t>Ford and Carter</a:t>
            </a:r>
          </a:p>
          <a:p>
            <a:r>
              <a:rPr lang="en-US" dirty="0" smtClean="0"/>
              <a:t>They were criticized and the strong Ronald Reagan was </a:t>
            </a:r>
            <a:r>
              <a:rPr lang="en-US" dirty="0" err="1" smtClean="0"/>
              <a:t>pres</a:t>
            </a:r>
            <a:r>
              <a:rPr lang="en-US" dirty="0" smtClean="0"/>
              <a:t> for most of the 80s</a:t>
            </a:r>
          </a:p>
          <a:p>
            <a:pPr lvl="1"/>
            <a:r>
              <a:rPr lang="en-US" dirty="0" smtClean="0"/>
              <a:t>Divided </a:t>
            </a:r>
            <a:r>
              <a:rPr lang="en-US" dirty="0" err="1" smtClean="0"/>
              <a:t>gov</a:t>
            </a:r>
            <a:r>
              <a:rPr lang="en-US" dirty="0" smtClean="0"/>
              <a:t> made it hard for Reagan, Bush 41, Clinton, Bush 43, and Obama to get anything done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president is called the ”chief” of which two branches?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Vietnam and Watergate change how presidential power was perceived?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many, what is the most useless job in the executive branch?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Chief Executive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Job is to “preside” over the administration of the government </a:t>
            </a:r>
          </a:p>
          <a:p>
            <a:r>
              <a:rPr lang="en-US" dirty="0" smtClean="0"/>
              <a:t>Executive means executor or “doer”</a:t>
            </a:r>
          </a:p>
          <a:p>
            <a:r>
              <a:rPr lang="en-US" dirty="0" smtClean="0"/>
              <a:t>Cons: “take care that laws be faithfully executed”</a:t>
            </a:r>
          </a:p>
          <a:p>
            <a:r>
              <a:rPr lang="en-US" dirty="0" smtClean="0"/>
              <a:t>Bureaucracy spends $4 trillion a year, 4 million employees </a:t>
            </a:r>
          </a:p>
          <a:p>
            <a:r>
              <a:rPr lang="en-US" dirty="0" smtClean="0"/>
              <a:t>Presidents have taken more responsibility in the bureaucracy by closely governing and appointing leaders and heads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Orders made by the </a:t>
            </a:r>
            <a:r>
              <a:rPr lang="en-US" dirty="0" err="1" smtClean="0"/>
              <a:t>pres</a:t>
            </a:r>
            <a:r>
              <a:rPr lang="en-US" dirty="0" smtClean="0"/>
              <a:t> to control the bureaucracy </a:t>
            </a:r>
          </a:p>
          <a:p>
            <a:pPr lvl="1"/>
            <a:r>
              <a:rPr lang="en-US" dirty="0" smtClean="0"/>
              <a:t>Desegregate military </a:t>
            </a:r>
          </a:p>
          <a:p>
            <a:pPr lvl="1"/>
            <a:r>
              <a:rPr lang="en-US" dirty="0" smtClean="0"/>
              <a:t>Create EPA</a:t>
            </a:r>
          </a:p>
          <a:p>
            <a:pPr lvl="1"/>
            <a:r>
              <a:rPr lang="en-US" dirty="0" smtClean="0"/>
              <a:t>Create Department of Homeland Security </a:t>
            </a:r>
          </a:p>
          <a:p>
            <a:r>
              <a:rPr lang="en-US" dirty="0" smtClean="0"/>
              <a:t>Often challenged by Congress, especially if its something they denied in the first place 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has authority if it involves the bureaucracy and it is constitutional </a:t>
            </a:r>
          </a:p>
          <a:p>
            <a:r>
              <a:rPr lang="en-US" dirty="0" smtClean="0"/>
              <a:t>Obama pushing for Guantanamo Bay closure through executive order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“not worth a pitcher of warm spit”</a:t>
            </a:r>
          </a:p>
          <a:p>
            <a:r>
              <a:rPr lang="en-US" dirty="0" smtClean="0"/>
              <a:t>Only job in Constitution is to preside over Senate and break ties </a:t>
            </a:r>
          </a:p>
          <a:p>
            <a:r>
              <a:rPr lang="en-US" dirty="0" smtClean="0"/>
              <a:t>Presidents choose VPs who</a:t>
            </a:r>
          </a:p>
          <a:p>
            <a:pPr lvl="1"/>
            <a:r>
              <a:rPr lang="en-US" dirty="0" smtClean="0"/>
              <a:t>Can help them win swing states</a:t>
            </a:r>
          </a:p>
          <a:p>
            <a:pPr lvl="1"/>
            <a:r>
              <a:rPr lang="en-US" dirty="0" smtClean="0"/>
              <a:t>Balance the ticket (moderate if they are too liberal/conservative)</a:t>
            </a:r>
          </a:p>
          <a:p>
            <a:pPr lvl="1"/>
            <a:r>
              <a:rPr lang="en-US" dirty="0" smtClean="0"/>
              <a:t>Can give them an edge (DC insiders)</a:t>
            </a:r>
          </a:p>
          <a:p>
            <a:pPr lvl="1"/>
            <a:r>
              <a:rPr lang="en-US" dirty="0" smtClean="0"/>
              <a:t>Advise them closely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Obama had to do a lot of stuff</a:t>
            </a:r>
          </a:p>
          <a:p>
            <a:pPr lvl="1"/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Economic crisis</a:t>
            </a:r>
          </a:p>
          <a:p>
            <a:pPr lvl="1"/>
            <a:r>
              <a:rPr lang="en-US" dirty="0" smtClean="0"/>
              <a:t>Nukes in North Korea and Iran</a:t>
            </a:r>
          </a:p>
          <a:p>
            <a:pPr lvl="1"/>
            <a:r>
              <a:rPr lang="en-US" dirty="0" smtClean="0"/>
              <a:t>Wars in Afghanistan and Iraq </a:t>
            </a:r>
          </a:p>
          <a:p>
            <a:r>
              <a:rPr lang="en-US" dirty="0" smtClean="0"/>
              <a:t>Names for the president </a:t>
            </a:r>
          </a:p>
          <a:p>
            <a:pPr lvl="1"/>
            <a:r>
              <a:rPr lang="en-US" dirty="0" smtClean="0"/>
              <a:t>Leader of the free world, commander in chief</a:t>
            </a:r>
          </a:p>
          <a:p>
            <a:r>
              <a:rPr lang="en-US" dirty="0" smtClean="0"/>
              <a:t>Presidential power myth</a:t>
            </a:r>
          </a:p>
          <a:p>
            <a:pPr lvl="1"/>
            <a:r>
              <a:rPr lang="en-US" dirty="0" smtClean="0"/>
              <a:t>Checks and balances at every turn </a:t>
            </a:r>
          </a:p>
          <a:p>
            <a:pPr lvl="1"/>
            <a:r>
              <a:rPr lang="en-US" dirty="0" smtClean="0"/>
              <a:t>Congress and cabinet are beholden to others, not the president </a:t>
            </a:r>
          </a:p>
        </p:txBody>
      </p:sp>
    </p:spTree>
    <p:extLst>
      <p:ext uri="{BB962C8B-B14F-4D97-AF65-F5344CB8AC3E}">
        <p14:creationId xmlns:p14="http://schemas.microsoft.com/office/powerpoint/2010/main" val="7408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president is called the ”chief” of which two branches?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branch can be effected by executive orders?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many, what is the most useless job in the executive branch?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Cabinet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heads of departments in the bureaucracy</a:t>
            </a:r>
          </a:p>
          <a:p>
            <a:r>
              <a:rPr lang="en-US" dirty="0" smtClean="0"/>
              <a:t>Remember, all are appointed by the president but confirmed by the senate  </a:t>
            </a:r>
          </a:p>
          <a:p>
            <a:r>
              <a:rPr lang="en-US" dirty="0" smtClean="0"/>
              <a:t>14 secretaries and one attorney general </a:t>
            </a:r>
          </a:p>
          <a:p>
            <a:pPr lvl="1"/>
            <a:r>
              <a:rPr lang="en-US" dirty="0" smtClean="0"/>
              <a:t>Washington had 3, presidents keep adding members </a:t>
            </a:r>
          </a:p>
          <a:p>
            <a:r>
              <a:rPr lang="en-US" dirty="0" smtClean="0"/>
              <a:t>Advise the president, but are more beholden to their members of department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State (foreign affairs), Labor, defense, Agriculture,  Homeland Security (newest)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Office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main offices that advise the president</a:t>
            </a:r>
          </a:p>
          <a:p>
            <a:r>
              <a:rPr lang="en-US" dirty="0" smtClean="0"/>
              <a:t>Always on GOPO Exams</a:t>
            </a:r>
          </a:p>
          <a:p>
            <a:r>
              <a:rPr lang="en-US" dirty="0" smtClean="0"/>
              <a:t>National Security Council (NSC) – foreign and political advisers. Focus on threats at home and abroad</a:t>
            </a:r>
          </a:p>
          <a:p>
            <a:r>
              <a:rPr lang="en-US" dirty="0" smtClean="0"/>
              <a:t>Council of Economic Advisers (CEA) – advise on the state of the economy. Stocks, market, etc. </a:t>
            </a:r>
          </a:p>
          <a:p>
            <a:r>
              <a:rPr lang="en-US" dirty="0" smtClean="0"/>
              <a:t>Office of Management and Budget (OMB) – prepare the president’s budget and sends it to Congress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House Staff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aides</a:t>
            </a:r>
          </a:p>
          <a:p>
            <a:r>
              <a:rPr lang="en-US" dirty="0" smtClean="0"/>
              <a:t>Information, policy options, assistants</a:t>
            </a:r>
          </a:p>
          <a:p>
            <a:r>
              <a:rPr lang="en-US" dirty="0" smtClean="0"/>
              <a:t>Different presidents dealt with aides differently</a:t>
            </a:r>
          </a:p>
          <a:p>
            <a:r>
              <a:rPr lang="en-US" dirty="0" smtClean="0"/>
              <a:t>Chief of Staff – controls the White House Staff and reports to the president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Adams and Madison counseled husbands</a:t>
            </a:r>
          </a:p>
          <a:p>
            <a:r>
              <a:rPr lang="en-US" dirty="0" smtClean="0"/>
              <a:t>Wilson ran the government when husband had a stroke </a:t>
            </a:r>
          </a:p>
          <a:p>
            <a:r>
              <a:rPr lang="en-US" dirty="0" smtClean="0"/>
              <a:t>Roosevelt the same </a:t>
            </a:r>
          </a:p>
          <a:p>
            <a:r>
              <a:rPr lang="en-US" dirty="0" smtClean="0"/>
              <a:t>Since Johnson, first ladies pick an issue</a:t>
            </a:r>
          </a:p>
          <a:p>
            <a:r>
              <a:rPr lang="en-US" dirty="0" smtClean="0"/>
              <a:t>Laura Bush was literacy, Michelle Obama is health </a:t>
            </a:r>
          </a:p>
          <a:p>
            <a:r>
              <a:rPr lang="en-US" dirty="0" smtClean="0"/>
              <a:t>Clinton became a senator, Secretary of State and ran for president </a:t>
            </a:r>
          </a:p>
          <a:p>
            <a:r>
              <a:rPr lang="en-US" dirty="0" smtClean="0"/>
              <a:t>What will </a:t>
            </a:r>
            <a:r>
              <a:rPr lang="en-US" dirty="0" err="1" smtClean="0"/>
              <a:t>Millanetiq</a:t>
            </a:r>
            <a:r>
              <a:rPr lang="en-US" dirty="0" smtClean="0"/>
              <a:t>$###*a</a:t>
            </a:r>
            <a:r>
              <a:rPr lang="en-US" dirty="0" smtClean="0"/>
              <a:t> </a:t>
            </a:r>
            <a:r>
              <a:rPr lang="en-US" dirty="0" smtClean="0"/>
              <a:t>Trump’s issue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12.3 Chief Legislator and Party Leader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414-422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Legislator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1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Pres</a:t>
            </a:r>
            <a:r>
              <a:rPr lang="en-US" sz="2400" dirty="0" smtClean="0"/>
              <a:t> must work with Congress to get any legs passed </a:t>
            </a:r>
          </a:p>
          <a:p>
            <a:r>
              <a:rPr lang="en-US" sz="2400" dirty="0" smtClean="0"/>
              <a:t>State of the Union – Cons says </a:t>
            </a:r>
            <a:r>
              <a:rPr lang="en-US" sz="2400" dirty="0" err="1" smtClean="0"/>
              <a:t>pres</a:t>
            </a:r>
            <a:r>
              <a:rPr lang="en-US" sz="2400" dirty="0" smtClean="0"/>
              <a:t> must address Congress “from time to time”</a:t>
            </a:r>
          </a:p>
          <a:p>
            <a:pPr lvl="1"/>
            <a:r>
              <a:rPr lang="en-US" sz="2400" dirty="0" smtClean="0"/>
              <a:t>Does it once a year </a:t>
            </a:r>
          </a:p>
          <a:p>
            <a:r>
              <a:rPr lang="en-US" sz="2400" dirty="0" smtClean="0"/>
              <a:t>Bill action:</a:t>
            </a:r>
          </a:p>
          <a:p>
            <a:pPr lvl="1"/>
            <a:r>
              <a:rPr lang="en-US" sz="2400" dirty="0" smtClean="0"/>
              <a:t>Sign it = law</a:t>
            </a:r>
          </a:p>
          <a:p>
            <a:pPr lvl="1"/>
            <a:r>
              <a:rPr lang="en-US" sz="2400" dirty="0" smtClean="0"/>
              <a:t>Veto it = Congress can override with 2/3 in each house</a:t>
            </a:r>
          </a:p>
          <a:p>
            <a:pPr lvl="2"/>
            <a:r>
              <a:rPr lang="en-US" sz="1800" dirty="0" smtClean="0"/>
              <a:t>Only 4% of vetoes have been </a:t>
            </a:r>
            <a:r>
              <a:rPr lang="en-US" sz="1800" dirty="0" err="1" smtClean="0"/>
              <a:t>overriden</a:t>
            </a:r>
            <a:r>
              <a:rPr lang="en-US" sz="1800" dirty="0" smtClean="0"/>
              <a:t> </a:t>
            </a:r>
          </a:p>
          <a:p>
            <a:pPr lvl="1"/>
            <a:r>
              <a:rPr lang="en-US" sz="2400" dirty="0" smtClean="0"/>
              <a:t>Not sign it for 10 days = law</a:t>
            </a:r>
          </a:p>
          <a:p>
            <a:pPr lvl="1"/>
            <a:r>
              <a:rPr lang="en-US" sz="2400" dirty="0" smtClean="0"/>
              <a:t>Pocket veto (not sign it during last 10 days of session) = not a law </a:t>
            </a:r>
          </a:p>
          <a:p>
            <a:r>
              <a:rPr lang="en-US" sz="2400" dirty="0" smtClean="0"/>
              <a:t>Line item veto – </a:t>
            </a:r>
            <a:r>
              <a:rPr lang="en-US" sz="2400" dirty="0" err="1" smtClean="0"/>
              <a:t>pres</a:t>
            </a:r>
            <a:r>
              <a:rPr lang="en-US" sz="2400" dirty="0" smtClean="0"/>
              <a:t> could mark out certain parts of a bill and leave in other parts</a:t>
            </a:r>
          </a:p>
          <a:p>
            <a:pPr lvl="1"/>
            <a:r>
              <a:rPr lang="en-US" sz="2400" dirty="0" smtClean="0"/>
              <a:t>Unconstitutional for </a:t>
            </a:r>
            <a:r>
              <a:rPr lang="en-US" sz="2400" dirty="0" err="1" smtClean="0"/>
              <a:t>pres</a:t>
            </a:r>
            <a:endParaRPr lang="en-US" sz="2400" dirty="0" smtClean="0"/>
          </a:p>
          <a:p>
            <a:pPr lvl="1"/>
            <a:r>
              <a:rPr lang="en-US" sz="2400" dirty="0" smtClean="0"/>
              <a:t>Some governors can do it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4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official role does the First Lady have in the government?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if a president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sign a bill?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another name for the cabinets in the executive branch?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legs are committed to the </a:t>
            </a:r>
            <a:r>
              <a:rPr lang="en-US" dirty="0" err="1" smtClean="0"/>
              <a:t>pres</a:t>
            </a:r>
            <a:r>
              <a:rPr lang="en-US" dirty="0" smtClean="0"/>
              <a:t> in their party, opposed to </a:t>
            </a:r>
            <a:r>
              <a:rPr lang="en-US" dirty="0" err="1" smtClean="0"/>
              <a:t>pres</a:t>
            </a:r>
            <a:r>
              <a:rPr lang="en-US" dirty="0" smtClean="0"/>
              <a:t> of opposite party </a:t>
            </a:r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leads to more party polarization </a:t>
            </a:r>
          </a:p>
          <a:p>
            <a:r>
              <a:rPr lang="en-US" dirty="0" smtClean="0"/>
              <a:t>Legs usually vote on party lines, but not always “Slippage in party support”</a:t>
            </a:r>
          </a:p>
          <a:p>
            <a:r>
              <a:rPr lang="en-US" dirty="0" smtClean="0"/>
              <a:t>Go with </a:t>
            </a:r>
            <a:r>
              <a:rPr lang="en-US" dirty="0" err="1" smtClean="0"/>
              <a:t>pres</a:t>
            </a:r>
            <a:r>
              <a:rPr lang="en-US" dirty="0" smtClean="0"/>
              <a:t> or constituents? Legs go with constituents every time</a:t>
            </a:r>
          </a:p>
          <a:p>
            <a:r>
              <a:rPr lang="en-US" dirty="0" smtClean="0"/>
              <a:t>“When constituency opinion </a:t>
            </a:r>
            <a:r>
              <a:rPr lang="en-US" dirty="0"/>
              <a:t>and the president’s proposals </a:t>
            </a:r>
            <a:r>
              <a:rPr lang="en-US" dirty="0" smtClean="0"/>
              <a:t>conflict</a:t>
            </a:r>
            <a:r>
              <a:rPr lang="en-US" dirty="0"/>
              <a:t>, members of Congress are </a:t>
            </a:r>
            <a:r>
              <a:rPr lang="en-US" dirty="0" smtClean="0"/>
              <a:t>more likely </a:t>
            </a:r>
            <a:r>
              <a:rPr lang="en-US" dirty="0"/>
              <a:t>to vote with their constituents, whom they rely on for </a:t>
            </a:r>
            <a:r>
              <a:rPr lang="en-US" dirty="0" smtClean="0"/>
              <a:t>reelection.”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the Party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would a party leader support the </a:t>
            </a:r>
            <a:r>
              <a:rPr lang="en-US" dirty="0" err="1" smtClean="0"/>
              <a:t>pres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Photo ops, mentions in the media, rides on Air Force One, attention that brings more pork to constituents </a:t>
            </a:r>
          </a:p>
          <a:p>
            <a:r>
              <a:rPr lang="en-US" dirty="0" smtClean="0"/>
              <a:t>Parties are decentralized, so the </a:t>
            </a:r>
            <a:r>
              <a:rPr lang="en-US" dirty="0" err="1" smtClean="0"/>
              <a:t>pres</a:t>
            </a:r>
            <a:r>
              <a:rPr lang="en-US" dirty="0" smtClean="0"/>
              <a:t> can’t really do much to penalize a leg members who is </a:t>
            </a:r>
            <a:r>
              <a:rPr lang="en-US" dirty="0" err="1" smtClean="0"/>
              <a:t>hatin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Coattails effect – if </a:t>
            </a:r>
            <a:r>
              <a:rPr lang="en-US" dirty="0" err="1" smtClean="0"/>
              <a:t>pres</a:t>
            </a:r>
            <a:r>
              <a:rPr lang="en-US" dirty="0" smtClean="0"/>
              <a:t> of my party is popular, I am more likely to win my legs election</a:t>
            </a:r>
          </a:p>
          <a:p>
            <a:pPr lvl="1"/>
            <a:r>
              <a:rPr lang="en-US" dirty="0" smtClean="0"/>
              <a:t>When my election is the same year as the </a:t>
            </a:r>
            <a:r>
              <a:rPr lang="en-US" dirty="0" err="1" smtClean="0"/>
              <a:t>pres’s</a:t>
            </a:r>
            <a:endParaRPr lang="en-US" dirty="0" smtClean="0"/>
          </a:p>
          <a:p>
            <a:pPr lvl="1"/>
            <a:r>
              <a:rPr lang="en-US" dirty="0" smtClean="0"/>
              <a:t>Diminishing effect over time, but still a thing </a:t>
            </a:r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is a big campaigner for legs members </a:t>
            </a:r>
          </a:p>
          <a:p>
            <a:r>
              <a:rPr lang="en-US" dirty="0" smtClean="0"/>
              <a:t>In general, </a:t>
            </a:r>
            <a:r>
              <a:rPr lang="en-US" dirty="0" err="1" smtClean="0"/>
              <a:t>pres’s</a:t>
            </a:r>
            <a:r>
              <a:rPr lang="en-US" dirty="0" smtClean="0"/>
              <a:t> party loses seats in midterm elections b/c </a:t>
            </a:r>
            <a:r>
              <a:rPr lang="en-US" dirty="0" err="1" smtClean="0"/>
              <a:t>ppl</a:t>
            </a:r>
            <a:r>
              <a:rPr lang="en-US" dirty="0" smtClean="0"/>
              <a:t> are generally angry w/ 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new president is expected to fix the country single-handedly </a:t>
            </a:r>
          </a:p>
          <a:p>
            <a:r>
              <a:rPr lang="en-US" dirty="0" smtClean="0"/>
              <a:t>Two views of the presidency</a:t>
            </a:r>
          </a:p>
          <a:p>
            <a:pPr lvl="1"/>
            <a:r>
              <a:rPr lang="en-US" dirty="0" smtClean="0"/>
              <a:t>Want the president to be powerful, like FDR or Lincoln</a:t>
            </a:r>
          </a:p>
          <a:p>
            <a:pPr lvl="1"/>
            <a:r>
              <a:rPr lang="en-US" dirty="0" smtClean="0"/>
              <a:t>Don’t trust centralized power like a king</a:t>
            </a:r>
          </a:p>
          <a:p>
            <a:r>
              <a:rPr lang="en-US" dirty="0" smtClean="0"/>
              <a:t>“The distinctive aspect </a:t>
            </a:r>
            <a:r>
              <a:rPr lang="en-US" dirty="0"/>
              <a:t>of the American Creed is its antigovernment character. Opposition </a:t>
            </a:r>
            <a:r>
              <a:rPr lang="en-US" dirty="0" smtClean="0"/>
              <a:t>to power</a:t>
            </a:r>
            <a:r>
              <a:rPr lang="en-US" dirty="0"/>
              <a:t>, and suspicion of government as the most dangerous embodiment of power, </a:t>
            </a:r>
            <a:r>
              <a:rPr lang="en-US" dirty="0" smtClean="0"/>
              <a:t>are the </a:t>
            </a:r>
            <a:r>
              <a:rPr lang="en-US" dirty="0"/>
              <a:t>central themes of American political thought.”</a:t>
            </a:r>
          </a:p>
        </p:txBody>
      </p:sp>
    </p:spTree>
    <p:extLst>
      <p:ext uri="{BB962C8B-B14F-4D97-AF65-F5344CB8AC3E}">
        <p14:creationId xmlns:p14="http://schemas.microsoft.com/office/powerpoint/2010/main" val="37394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Legs are close to </a:t>
            </a:r>
            <a:r>
              <a:rPr lang="en-US" dirty="0" err="1" smtClean="0"/>
              <a:t>pres</a:t>
            </a:r>
            <a:r>
              <a:rPr lang="en-US" dirty="0" smtClean="0"/>
              <a:t> of same party when he’s liked, far away when he’s not</a:t>
            </a:r>
          </a:p>
          <a:p>
            <a:r>
              <a:rPr lang="en-US" dirty="0" smtClean="0"/>
              <a:t>Higher </a:t>
            </a:r>
            <a:r>
              <a:rPr lang="en-US" dirty="0" err="1" smtClean="0"/>
              <a:t>pres</a:t>
            </a:r>
            <a:r>
              <a:rPr lang="en-US" dirty="0" smtClean="0"/>
              <a:t> approval ratings lead to more getting done in Congress and vice versa </a:t>
            </a:r>
          </a:p>
          <a:p>
            <a:r>
              <a:rPr lang="en-US" dirty="0" smtClean="0"/>
              <a:t>Generally, support of legs is at the margins</a:t>
            </a:r>
          </a:p>
          <a:p>
            <a:pPr lvl="1"/>
            <a:r>
              <a:rPr lang="en-US" dirty="0" smtClean="0"/>
              <a:t>Most in my party will still love me, the other party will still hate me (just a few extras here and there)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Mandates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Electoral mandate – the voters picked me and my policies, so I am mandated to carry them out </a:t>
            </a:r>
          </a:p>
          <a:p>
            <a:pPr lvl="1"/>
            <a:r>
              <a:rPr lang="en-US" dirty="0" smtClean="0"/>
              <a:t>Makes </a:t>
            </a:r>
            <a:r>
              <a:rPr lang="en-US" dirty="0" err="1" smtClean="0"/>
              <a:t>pres</a:t>
            </a:r>
            <a:r>
              <a:rPr lang="en-US" dirty="0" smtClean="0"/>
              <a:t> seem legit </a:t>
            </a:r>
          </a:p>
          <a:p>
            <a:pPr lvl="1"/>
            <a:r>
              <a:rPr lang="en-US" dirty="0" smtClean="0"/>
              <a:t>To legs - If you are against a new </a:t>
            </a:r>
            <a:r>
              <a:rPr lang="en-US" dirty="0" err="1" smtClean="0"/>
              <a:t>pres</a:t>
            </a:r>
            <a:r>
              <a:rPr lang="en-US" dirty="0" smtClean="0"/>
              <a:t>, you are against the </a:t>
            </a:r>
            <a:r>
              <a:rPr lang="en-US" dirty="0" err="1" smtClean="0"/>
              <a:t>ppl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</a:t>
            </a:r>
            <a:r>
              <a:rPr lang="en-US" dirty="0" err="1" smtClean="0"/>
              <a:t>Skillz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Reagan’s budget director David Stockman recalled that “the last 10 </a:t>
            </a:r>
            <a:r>
              <a:rPr lang="en-US" dirty="0" smtClean="0"/>
              <a:t>or 20 </a:t>
            </a:r>
            <a:r>
              <a:rPr lang="en-US" dirty="0"/>
              <a:t>percent of the votes needed for a majority of both houses on the 1981 tax </a:t>
            </a:r>
            <a:r>
              <a:rPr lang="en-US" dirty="0" smtClean="0"/>
              <a:t>cut had </a:t>
            </a:r>
            <a:r>
              <a:rPr lang="en-US" dirty="0"/>
              <a:t>to be bought, period.</a:t>
            </a:r>
            <a:r>
              <a:rPr lang="en-US" dirty="0" smtClean="0"/>
              <a:t>” – America 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can give huge breaks to legs and their constituents in his budget </a:t>
            </a:r>
          </a:p>
          <a:p>
            <a:r>
              <a:rPr lang="en-US" dirty="0" smtClean="0"/>
              <a:t>Honeymoon period – first six months of new pres. Country likes him, so he sends lots of bills. Legs better pass them b/c </a:t>
            </a:r>
            <a:r>
              <a:rPr lang="en-US" dirty="0" err="1" smtClean="0"/>
              <a:t>ppl</a:t>
            </a:r>
            <a:r>
              <a:rPr lang="en-US" dirty="0" smtClean="0"/>
              <a:t> like the pres.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role of </a:t>
            </a:r>
            <a:r>
              <a:rPr lang="en-US" dirty="0" err="1" smtClean="0"/>
              <a:t>pres</a:t>
            </a:r>
            <a:r>
              <a:rPr lang="en-US" dirty="0" smtClean="0"/>
              <a:t> in legs is setting the agenda</a:t>
            </a:r>
          </a:p>
          <a:p>
            <a:r>
              <a:rPr lang="en-US" dirty="0" smtClean="0"/>
              <a:t>What legs should focus on </a:t>
            </a:r>
          </a:p>
          <a:p>
            <a:r>
              <a:rPr lang="en-US" dirty="0" smtClean="0"/>
              <a:t>Everyone listens to the </a:t>
            </a:r>
            <a:r>
              <a:rPr lang="en-US" dirty="0" err="1" smtClean="0"/>
              <a:t>pres</a:t>
            </a:r>
            <a:r>
              <a:rPr lang="en-US" dirty="0" smtClean="0"/>
              <a:t>, only constituents from one state listen to legs </a:t>
            </a:r>
          </a:p>
          <a:p>
            <a:r>
              <a:rPr lang="en-US" dirty="0" smtClean="0"/>
              <a:t>Legs usually more beholden to their party, their constituents and their LOBBYISTS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422-431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Diplomat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1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 security policy – defense and foreign policy</a:t>
            </a:r>
          </a:p>
          <a:p>
            <a:r>
              <a:rPr lang="en-US" dirty="0" smtClean="0"/>
              <a:t>Diplomacy – repping US w/ other countries</a:t>
            </a:r>
          </a:p>
          <a:p>
            <a:pPr lvl="1"/>
            <a:r>
              <a:rPr lang="en-US" dirty="0" smtClean="0"/>
              <a:t>Diplomatic relations – we are friends w/ your country  </a:t>
            </a:r>
          </a:p>
          <a:p>
            <a:pPr lvl="2"/>
            <a:r>
              <a:rPr lang="en-US" dirty="0" err="1" smtClean="0"/>
              <a:t>Pres</a:t>
            </a:r>
            <a:r>
              <a:rPr lang="en-US" dirty="0" smtClean="0"/>
              <a:t> can make or break diplomatic relations 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makes treaties, but Senate must </a:t>
            </a:r>
            <a:r>
              <a:rPr lang="en-US" dirty="0" err="1" smtClean="0"/>
              <a:t>apporve</a:t>
            </a:r>
            <a:r>
              <a:rPr lang="en-US" dirty="0" smtClean="0"/>
              <a:t> them by 2/3 vote </a:t>
            </a:r>
          </a:p>
          <a:p>
            <a:r>
              <a:rPr lang="en-US" dirty="0" smtClean="0"/>
              <a:t>Executive agreements – agreements between </a:t>
            </a:r>
            <a:r>
              <a:rPr lang="en-US" dirty="0" err="1" smtClean="0"/>
              <a:t>pres</a:t>
            </a:r>
            <a:r>
              <a:rPr lang="en-US" dirty="0" smtClean="0"/>
              <a:t> and world leaders that don’t have to be approved by the Senate b/c they involve the executive branch</a:t>
            </a:r>
          </a:p>
          <a:p>
            <a:r>
              <a:rPr lang="en-US" dirty="0" smtClean="0"/>
              <a:t>Sometimes, </a:t>
            </a:r>
            <a:r>
              <a:rPr lang="en-US" dirty="0" err="1" smtClean="0"/>
              <a:t>pres</a:t>
            </a:r>
            <a:r>
              <a:rPr lang="en-US" dirty="0" smtClean="0"/>
              <a:t> negotiates peace between two countries</a:t>
            </a:r>
          </a:p>
          <a:p>
            <a:pPr lvl="1"/>
            <a:r>
              <a:rPr lang="en-US" dirty="0" smtClean="0"/>
              <a:t>Carter w/ Israel and Egypt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is leader of the Western world, so he leads other capitalist countries like England and Japan to do what is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Legislators are most concerned with</a:t>
            </a:r>
            <a:r>
              <a:rPr lang="is-IS" dirty="0" smtClean="0"/>
              <a:t>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</a:t>
            </a:r>
            <a:r>
              <a:rPr lang="is-IS" dirty="0" smtClean="0"/>
              <a:t>he president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</a:t>
            </a:r>
            <a:r>
              <a:rPr lang="is-IS" dirty="0" smtClean="0"/>
              <a:t>heir constiutents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</a:t>
            </a:r>
            <a:r>
              <a:rPr lang="is-IS" dirty="0" smtClean="0"/>
              <a:t>obbyists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</a:t>
            </a:r>
            <a:r>
              <a:rPr lang="is-IS" dirty="0" smtClean="0"/>
              <a:t>he Supreme Court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Edwards </a:t>
            </a:r>
            <a:r>
              <a:rPr lang="en-US" dirty="0"/>
              <a:t>talks about the “two presidencies”. What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does the president claim to have an electoral mandate?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Commander in Chief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 wanted civilian control of the military</a:t>
            </a:r>
          </a:p>
          <a:p>
            <a:r>
              <a:rPr lang="en-US" dirty="0" smtClean="0"/>
              <a:t>1.4 million soldiers </a:t>
            </a:r>
          </a:p>
          <a:p>
            <a:r>
              <a:rPr lang="en-US" dirty="0" smtClean="0"/>
              <a:t>Nuclear weapons, “the football”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90" y="3416956"/>
            <a:ext cx="5063809" cy="34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Congress is supposed to declare war, but the </a:t>
            </a:r>
            <a:r>
              <a:rPr lang="en-US" dirty="0" err="1" smtClean="0"/>
              <a:t>pres</a:t>
            </a:r>
            <a:r>
              <a:rPr lang="en-US" dirty="0" smtClean="0"/>
              <a:t> might have to send troops in an emergency</a:t>
            </a:r>
          </a:p>
          <a:p>
            <a:r>
              <a:rPr lang="en-US" dirty="0" smtClean="0"/>
              <a:t>Congress never declared war on Korea or Vietnam </a:t>
            </a:r>
          </a:p>
          <a:p>
            <a:r>
              <a:rPr lang="en-US" dirty="0" smtClean="0"/>
              <a:t>War Powers Resolution – </a:t>
            </a:r>
            <a:r>
              <a:rPr lang="en-US" dirty="0" err="1" smtClean="0"/>
              <a:t>pres</a:t>
            </a:r>
            <a:r>
              <a:rPr lang="en-US" dirty="0" smtClean="0"/>
              <a:t> can send troops, but must withdraw if Congress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approve within 60 days </a:t>
            </a:r>
          </a:p>
          <a:p>
            <a:pPr lvl="1"/>
            <a:r>
              <a:rPr lang="en-US" dirty="0" smtClean="0"/>
              <a:t>Legislative veto - Congress can pass a resolution within the 60 days that is unvetoable (unlikely and possibly unconstitutional) </a:t>
            </a:r>
          </a:p>
          <a:p>
            <a:pPr lvl="1"/>
            <a:r>
              <a:rPr lang="en-US" dirty="0" smtClean="0"/>
              <a:t>Due to Vietnam shadiness </a:t>
            </a:r>
          </a:p>
          <a:p>
            <a:pPr lvl="1"/>
            <a:r>
              <a:rPr lang="en-US" dirty="0" smtClean="0"/>
              <a:t>Generally ignored by every </a:t>
            </a:r>
            <a:r>
              <a:rPr lang="en-US" dirty="0" err="1" smtClean="0"/>
              <a:t>pres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They 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Natural-born American citizen</a:t>
            </a:r>
          </a:p>
          <a:p>
            <a:r>
              <a:rPr lang="en-US" dirty="0" smtClean="0"/>
              <a:t>35 years old</a:t>
            </a:r>
          </a:p>
          <a:p>
            <a:r>
              <a:rPr lang="en-US" dirty="0" smtClean="0"/>
              <a:t>Lived in US for 14 years </a:t>
            </a:r>
          </a:p>
          <a:p>
            <a:r>
              <a:rPr lang="en-US" dirty="0" smtClean="0"/>
              <a:t>All white males</a:t>
            </a:r>
          </a:p>
          <a:p>
            <a:r>
              <a:rPr lang="en-US" dirty="0" smtClean="0"/>
              <a:t>All protestant except for JFK (Catholic) </a:t>
            </a:r>
          </a:p>
          <a:p>
            <a:r>
              <a:rPr lang="en-US" dirty="0" smtClean="0"/>
              <a:t>Harding was nominated because he looked like a president </a:t>
            </a:r>
          </a:p>
          <a:p>
            <a:pPr lvl="1"/>
            <a:r>
              <a:rPr lang="en-US" dirty="0" smtClean="0"/>
              <a:t>Most say our worst president </a:t>
            </a:r>
          </a:p>
          <a:p>
            <a:pPr lvl="1"/>
            <a:r>
              <a:rPr lang="en-US" dirty="0" smtClean="0"/>
              <a:t>Teapot Dome scandal – took bribes for oil drilling contracts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Manager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Crisis – surprise event that could harm citizens</a:t>
            </a:r>
          </a:p>
          <a:p>
            <a:r>
              <a:rPr lang="en-US" dirty="0" smtClean="0"/>
              <a:t>FDR and Pearl Harbor </a:t>
            </a:r>
          </a:p>
          <a:p>
            <a:r>
              <a:rPr lang="en-US" dirty="0" smtClean="0"/>
              <a:t>JFK and Cuban Missile Crisis </a:t>
            </a:r>
          </a:p>
          <a:p>
            <a:r>
              <a:rPr lang="en-US" dirty="0" smtClean="0"/>
              <a:t>Bush 43 and 9/11</a:t>
            </a:r>
          </a:p>
          <a:p>
            <a:r>
              <a:rPr lang="en-US" dirty="0" smtClean="0"/>
              <a:t>“</a:t>
            </a:r>
            <a:r>
              <a:rPr lang="en-US" dirty="0"/>
              <a:t>Crises are rarely the president’s doing, but </a:t>
            </a:r>
            <a:r>
              <a:rPr lang="en-US" dirty="0" smtClean="0"/>
              <a:t>handled incorrectly</a:t>
            </a:r>
            <a:r>
              <a:rPr lang="en-US" dirty="0"/>
              <a:t>, they can be the president’s undoing</a:t>
            </a:r>
            <a:r>
              <a:rPr lang="en-US" dirty="0" smtClean="0"/>
              <a:t>” – Oh Edwards! You’re a </a:t>
            </a:r>
            <a:r>
              <a:rPr lang="en-US" dirty="0" err="1" smtClean="0"/>
              <a:t>frickin</a:t>
            </a:r>
            <a:r>
              <a:rPr lang="en-US" dirty="0" smtClean="0"/>
              <a:t>’ poet, man. 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must act quickly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Congress on National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 and balances on national security </a:t>
            </a:r>
          </a:p>
          <a:p>
            <a:pPr lvl="1"/>
            <a:r>
              <a:rPr lang="en-US" dirty="0" smtClean="0"/>
              <a:t>Congress provides the funding</a:t>
            </a:r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provides the action (sending troops)</a:t>
            </a:r>
          </a:p>
          <a:p>
            <a:r>
              <a:rPr lang="en-US" dirty="0" smtClean="0"/>
              <a:t>Legs more likely to criticize or support </a:t>
            </a:r>
            <a:r>
              <a:rPr lang="en-US" dirty="0" err="1" smtClean="0"/>
              <a:t>pres</a:t>
            </a:r>
            <a:r>
              <a:rPr lang="en-US" dirty="0" smtClean="0"/>
              <a:t> on national security than to make their own policy</a:t>
            </a:r>
          </a:p>
          <a:p>
            <a:r>
              <a:rPr lang="en-US" dirty="0" smtClean="0"/>
              <a:t>“Two presidencies” – foreign and domestic</a:t>
            </a:r>
          </a:p>
          <a:p>
            <a:pPr lvl="1"/>
            <a:r>
              <a:rPr lang="en-US" dirty="0" smtClean="0"/>
              <a:t>Legs will more likely support </a:t>
            </a:r>
            <a:r>
              <a:rPr lang="en-US" dirty="0" err="1" smtClean="0"/>
              <a:t>pres</a:t>
            </a:r>
            <a:r>
              <a:rPr lang="en-US" dirty="0" smtClean="0"/>
              <a:t> on foreign policy than domestic policy </a:t>
            </a:r>
          </a:p>
          <a:p>
            <a:pPr lvl="1"/>
            <a:r>
              <a:rPr lang="en-US" dirty="0" smtClean="0"/>
              <a:t>b/c legs don’t want to be viewed as not supporting our protection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Public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“Public </a:t>
            </a:r>
            <a:r>
              <a:rPr lang="en-US" dirty="0"/>
              <a:t>support is perhaps the greatest source of </a:t>
            </a:r>
            <a:r>
              <a:rPr lang="en-US" dirty="0" smtClean="0"/>
              <a:t>influence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president has, for it is more </a:t>
            </a:r>
            <a:r>
              <a:rPr lang="en-US" dirty="0" smtClean="0"/>
              <a:t>difficult </a:t>
            </a:r>
            <a:r>
              <a:rPr lang="en-US" dirty="0"/>
              <a:t>for other power holders in a democracy to </a:t>
            </a:r>
            <a:r>
              <a:rPr lang="en-US" dirty="0" smtClean="0"/>
              <a:t>deny the </a:t>
            </a:r>
            <a:r>
              <a:rPr lang="en-US" dirty="0"/>
              <a:t>legitimate demands of a president with popular backing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Since JFK, the </a:t>
            </a:r>
            <a:r>
              <a:rPr lang="en-US" dirty="0" err="1" smtClean="0"/>
              <a:t>pres</a:t>
            </a:r>
            <a:r>
              <a:rPr lang="en-US" dirty="0" smtClean="0"/>
              <a:t> is on TV a lot </a:t>
            </a:r>
          </a:p>
          <a:p>
            <a:r>
              <a:rPr lang="en-US" dirty="0" smtClean="0"/>
              <a:t>Image is everything</a:t>
            </a:r>
          </a:p>
          <a:p>
            <a:pPr lvl="1"/>
            <a:r>
              <a:rPr lang="en-US" dirty="0" smtClean="0"/>
              <a:t>Bush 43 on the “Mission Accomplished” ship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is head of state and head of </a:t>
            </a:r>
            <a:r>
              <a:rPr lang="en-US" dirty="0" err="1" smtClean="0"/>
              <a:t>gov</a:t>
            </a:r>
            <a:endParaRPr lang="en-US" dirty="0" smtClean="0"/>
          </a:p>
          <a:p>
            <a:pPr lvl="1"/>
            <a:r>
              <a:rPr lang="en-US" dirty="0" smtClean="0"/>
              <a:t>Both symbolic and actual leader</a:t>
            </a:r>
          </a:p>
          <a:p>
            <a:pPr lvl="1"/>
            <a:r>
              <a:rPr lang="en-US" dirty="0" smtClean="0"/>
              <a:t>Not like the Queen of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6" y="1087005"/>
            <a:ext cx="8241764" cy="49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Edwards talks about the “two presidencies”. What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the president claim to have an electoral mandate?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term for a contact made between the president and the leader of another country?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Approval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12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Presidential approval rating: </a:t>
            </a:r>
            <a:r>
              <a:rPr lang="en-US" dirty="0"/>
              <a:t>“Do you approve or disapprove of the way [name of president] is handling his </a:t>
            </a:r>
            <a:r>
              <a:rPr lang="en-US" dirty="0" smtClean="0"/>
              <a:t>job as </a:t>
            </a:r>
            <a:r>
              <a:rPr lang="en-US" dirty="0"/>
              <a:t>president?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Often around 50%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1423"/>
            <a:ext cx="7885255" cy="35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Approval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Party identification is the base of approval/disapproval </a:t>
            </a:r>
          </a:p>
          <a:p>
            <a:pPr lvl="1"/>
            <a:r>
              <a:rPr lang="en-US" dirty="0" smtClean="0"/>
              <a:t>40 percent higher than opposition party </a:t>
            </a:r>
          </a:p>
          <a:p>
            <a:r>
              <a:rPr lang="en-US" dirty="0" smtClean="0"/>
              <a:t>Changes in approval ratings come from war, economic booms/busts, and foreign problems</a:t>
            </a:r>
          </a:p>
          <a:p>
            <a:r>
              <a:rPr lang="en-US" dirty="0" smtClean="0"/>
              <a:t>Citizens approve/disapprove more based on issues than personality or the impact on their own pocketbooks </a:t>
            </a:r>
          </a:p>
          <a:p>
            <a:pPr lvl="1"/>
            <a:r>
              <a:rPr lang="en-US" dirty="0" smtClean="0"/>
              <a:t>Weird, right?</a:t>
            </a:r>
          </a:p>
          <a:p>
            <a:r>
              <a:rPr lang="en-US" dirty="0" smtClean="0"/>
              <a:t>Rally events – surges due to </a:t>
            </a:r>
            <a:r>
              <a:rPr lang="en-US" dirty="0" err="1" smtClean="0"/>
              <a:t>pres</a:t>
            </a:r>
            <a:r>
              <a:rPr lang="en-US" dirty="0" smtClean="0"/>
              <a:t> handling a crisis well</a:t>
            </a:r>
          </a:p>
          <a:p>
            <a:pPr lvl="1"/>
            <a:r>
              <a:rPr lang="en-US" dirty="0" smtClean="0"/>
              <a:t>Usually rare and short-lasting</a:t>
            </a:r>
          </a:p>
          <a:p>
            <a:pPr lvl="1"/>
            <a:r>
              <a:rPr lang="en-US" dirty="0" smtClean="0"/>
              <a:t>9/11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three word term describes how the people of the US are perceiving the president’s work at his or her job?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things described in question 1 usually start _______ and end _______.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makes the call on whether or not to bomb another country?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12.5 Policy Support, Public Motivation, The 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431-437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2" y="4640224"/>
            <a:ext cx="2966224" cy="1668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6391" y="4179611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Businessmen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Army commanders</a:t>
            </a:r>
          </a:p>
          <a:p>
            <a:r>
              <a:rPr lang="en-US" dirty="0" smtClean="0"/>
              <a:t>Congressmen </a:t>
            </a:r>
          </a:p>
          <a:p>
            <a:r>
              <a:rPr lang="en-US" dirty="0" smtClean="0"/>
              <a:t>Governors </a:t>
            </a:r>
          </a:p>
          <a:p>
            <a:r>
              <a:rPr lang="en-US" dirty="0" smtClean="0"/>
              <a:t>Peanut farmers</a:t>
            </a:r>
          </a:p>
          <a:p>
            <a:r>
              <a:rPr lang="en-US" dirty="0" smtClean="0"/>
              <a:t>Actors </a:t>
            </a:r>
          </a:p>
          <a:p>
            <a:r>
              <a:rPr lang="en-US" dirty="0" smtClean="0"/>
              <a:t>CIA Directors </a:t>
            </a:r>
          </a:p>
          <a:p>
            <a:r>
              <a:rPr lang="en-US" dirty="0" smtClean="0"/>
              <a:t>Vice presidents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Presidents’ Backgrounds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Bully pulpit</a:t>
            </a:r>
            <a:r>
              <a:rPr lang="en-US" dirty="0" smtClean="0"/>
              <a:t>” – </a:t>
            </a:r>
            <a:r>
              <a:rPr lang="en-US" dirty="0" err="1" smtClean="0"/>
              <a:t>pres</a:t>
            </a:r>
            <a:r>
              <a:rPr lang="en-US" dirty="0" smtClean="0"/>
              <a:t> can make public support her or him if they are good speakers</a:t>
            </a:r>
          </a:p>
          <a:p>
            <a:pPr lvl="1"/>
            <a:r>
              <a:rPr lang="en-US" dirty="0" smtClean="0"/>
              <a:t>Pulpit is where a preacher stands </a:t>
            </a:r>
          </a:p>
          <a:p>
            <a:r>
              <a:rPr lang="en-US" dirty="0" smtClean="0"/>
              <a:t>Not all presidents are great speakers </a:t>
            </a:r>
          </a:p>
          <a:p>
            <a:r>
              <a:rPr lang="en-US" b="1" dirty="0" smtClean="0"/>
              <a:t>Partisan polarization </a:t>
            </a:r>
            <a:r>
              <a:rPr lang="en-US" dirty="0" smtClean="0"/>
              <a:t>makes support for presidents difficult </a:t>
            </a:r>
          </a:p>
          <a:p>
            <a:pPr lvl="1"/>
            <a:r>
              <a:rPr lang="en-US" dirty="0" smtClean="0"/>
              <a:t>We are predisposed to </a:t>
            </a:r>
            <a:r>
              <a:rPr lang="en-US" b="1" dirty="0" smtClean="0"/>
              <a:t>hear what we want to hear</a:t>
            </a:r>
          </a:p>
          <a:p>
            <a:r>
              <a:rPr lang="en-US" dirty="0" smtClean="0"/>
              <a:t>“In the </a:t>
            </a:r>
            <a:r>
              <a:rPr lang="en-US" dirty="0"/>
              <a:t>absence of national crises, most people are unreceptive to political appeals.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three word term describes how the people of the US are perceiving the president’s work at his or her job?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things described in question 1 usually start _______ and end _______.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term describes how the president can force congress to do what she or he wants because they are so influential?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 and the 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“The </a:t>
            </a:r>
            <a:r>
              <a:rPr lang="en-US" dirty="0"/>
              <a:t>press is thus the principal </a:t>
            </a:r>
            <a:r>
              <a:rPr lang="en-US" dirty="0" smtClean="0"/>
              <a:t>intermediary between </a:t>
            </a:r>
            <a:r>
              <a:rPr lang="en-US" dirty="0"/>
              <a:t>the president and the public, and relations with the press are an </a:t>
            </a:r>
            <a:r>
              <a:rPr lang="en-US" dirty="0" smtClean="0"/>
              <a:t>important aspect </a:t>
            </a:r>
            <a:r>
              <a:rPr lang="en-US" dirty="0"/>
              <a:t>of the president’s </a:t>
            </a:r>
            <a:r>
              <a:rPr lang="en-US" dirty="0" smtClean="0"/>
              <a:t>efforts </a:t>
            </a:r>
            <a:r>
              <a:rPr lang="en-US" dirty="0"/>
              <a:t>to lead public </a:t>
            </a:r>
            <a:r>
              <a:rPr lang="en-US" dirty="0" smtClean="0"/>
              <a:t>opinion.”</a:t>
            </a:r>
          </a:p>
          <a:p>
            <a:r>
              <a:rPr lang="en-US" dirty="0" err="1" smtClean="0"/>
              <a:t>Pres</a:t>
            </a:r>
            <a:r>
              <a:rPr lang="en-US" dirty="0" smtClean="0"/>
              <a:t> and press are </a:t>
            </a:r>
            <a:r>
              <a:rPr lang="en-US" b="1" dirty="0" smtClean="0"/>
              <a:t>often at odds </a:t>
            </a:r>
          </a:p>
          <a:p>
            <a:r>
              <a:rPr lang="en-US" b="1" dirty="0" smtClean="0"/>
              <a:t>White House Press Secretary </a:t>
            </a:r>
            <a:r>
              <a:rPr lang="en-US" dirty="0" smtClean="0"/>
              <a:t>– gives daily press conferences</a:t>
            </a:r>
          </a:p>
          <a:p>
            <a:pPr lvl="1"/>
            <a:r>
              <a:rPr lang="en-US" dirty="0" smtClean="0"/>
              <a:t>Answer questions on behalf of the </a:t>
            </a:r>
            <a:r>
              <a:rPr lang="en-US" dirty="0" err="1" smtClean="0"/>
              <a:t>pres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Prime-time presidential press conferences</a:t>
            </a:r>
          </a:p>
          <a:p>
            <a:pPr lvl="1"/>
            <a:r>
              <a:rPr lang="en-US" dirty="0" smtClean="0"/>
              <a:t>Rare, usually when something big is happening</a:t>
            </a:r>
          </a:p>
          <a:p>
            <a:pPr lvl="1"/>
            <a:r>
              <a:rPr lang="en-US" dirty="0" smtClean="0"/>
              <a:t>Last one was when Obama personally shot and killed Osama bin Laden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News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focus on what the </a:t>
            </a:r>
            <a:r>
              <a:rPr lang="en-US" dirty="0" err="1" smtClean="0"/>
              <a:t>pres</a:t>
            </a:r>
            <a:r>
              <a:rPr lang="en-US" dirty="0" smtClean="0"/>
              <a:t> is doing, </a:t>
            </a:r>
            <a:r>
              <a:rPr lang="en-US" b="1" dirty="0" smtClean="0"/>
              <a:t>not on policies </a:t>
            </a:r>
          </a:p>
          <a:p>
            <a:pPr lvl="1"/>
            <a:r>
              <a:rPr lang="en-US" dirty="0" smtClean="0"/>
              <a:t>Report on a pig roast </a:t>
            </a:r>
          </a:p>
          <a:p>
            <a:pPr lvl="1"/>
            <a:r>
              <a:rPr lang="en-US" dirty="0" smtClean="0"/>
              <a:t>Usually just a bunch of sound bites </a:t>
            </a:r>
          </a:p>
          <a:p>
            <a:r>
              <a:rPr lang="en-US" dirty="0" smtClean="0"/>
              <a:t>Bias – most media is </a:t>
            </a:r>
            <a:r>
              <a:rPr lang="en-US" b="1" dirty="0" smtClean="0"/>
              <a:t>not biased </a:t>
            </a:r>
            <a:r>
              <a:rPr lang="en-US" dirty="0" smtClean="0"/>
              <a:t>to one side</a:t>
            </a:r>
          </a:p>
          <a:p>
            <a:pPr lvl="1"/>
            <a:r>
              <a:rPr lang="en-US" dirty="0" smtClean="0"/>
              <a:t>Party-aligned networks are biased (MSNBC and Fox News)</a:t>
            </a:r>
          </a:p>
          <a:p>
            <a:r>
              <a:rPr lang="en-US" dirty="0" smtClean="0"/>
              <a:t>“The </a:t>
            </a:r>
            <a:r>
              <a:rPr lang="en-US" dirty="0"/>
              <a:t>news tends to </a:t>
            </a:r>
            <a:r>
              <a:rPr lang="en-US" b="1" dirty="0"/>
              <a:t>be </a:t>
            </a:r>
            <a:r>
              <a:rPr lang="en-US" b="1" dirty="0" smtClean="0"/>
              <a:t>superficial</a:t>
            </a:r>
            <a:r>
              <a:rPr lang="en-US" b="1" dirty="0"/>
              <a:t>, </a:t>
            </a:r>
            <a:r>
              <a:rPr lang="en-US" b="1" dirty="0" smtClean="0"/>
              <a:t>oversimplified</a:t>
            </a:r>
            <a:r>
              <a:rPr lang="en-US" b="1" dirty="0"/>
              <a:t>, and often overblown,</a:t>
            </a:r>
            <a:r>
              <a:rPr lang="en-US" dirty="0"/>
              <a:t> all of </a:t>
            </a:r>
            <a:r>
              <a:rPr lang="en-US" dirty="0" smtClean="0"/>
              <a:t>which means </a:t>
            </a:r>
            <a:r>
              <a:rPr lang="en-US" dirty="0"/>
              <a:t>it provides the public with a distorted view of, among other things, </a:t>
            </a:r>
            <a:r>
              <a:rPr lang="en-US" dirty="0" smtClean="0"/>
              <a:t>presidential activities</a:t>
            </a:r>
            <a:r>
              <a:rPr lang="en-US" dirty="0"/>
              <a:t>, statements, policies, and options.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Media tends to report in </a:t>
            </a:r>
            <a:r>
              <a:rPr lang="en-US" b="1" dirty="0" smtClean="0"/>
              <a:t>themes</a:t>
            </a:r>
          </a:p>
          <a:p>
            <a:pPr lvl="1"/>
            <a:r>
              <a:rPr lang="en-US" dirty="0" smtClean="0"/>
              <a:t>Ford was a ‘bumbler’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News Coverage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Pres</a:t>
            </a:r>
            <a:r>
              <a:rPr lang="en-US" dirty="0" smtClean="0"/>
              <a:t> coverage tends to be</a:t>
            </a:r>
            <a:r>
              <a:rPr lang="en-US" b="1" dirty="0" smtClean="0"/>
              <a:t> negative </a:t>
            </a:r>
          </a:p>
          <a:p>
            <a:pPr lvl="1"/>
            <a:r>
              <a:rPr lang="en-US" dirty="0" smtClean="0"/>
              <a:t>Clinton – 2 </a:t>
            </a:r>
            <a:r>
              <a:rPr lang="en-US" dirty="0" err="1" smtClean="0"/>
              <a:t>neg</a:t>
            </a:r>
            <a:r>
              <a:rPr lang="en-US" dirty="0" smtClean="0"/>
              <a:t> to 1 </a:t>
            </a:r>
            <a:r>
              <a:rPr lang="en-US" dirty="0" err="1" smtClean="0"/>
              <a:t>pos</a:t>
            </a:r>
            <a:r>
              <a:rPr lang="en-US" dirty="0" smtClean="0"/>
              <a:t> comment </a:t>
            </a:r>
          </a:p>
          <a:p>
            <a:r>
              <a:rPr lang="en-US" b="1" dirty="0" smtClean="0"/>
              <a:t>Watergate</a:t>
            </a:r>
            <a:r>
              <a:rPr lang="en-US" dirty="0" smtClean="0"/>
              <a:t> led the media to report against the </a:t>
            </a:r>
            <a:r>
              <a:rPr lang="en-US" dirty="0" err="1" smtClean="0"/>
              <a:t>pres</a:t>
            </a:r>
            <a:r>
              <a:rPr lang="en-US" dirty="0" smtClean="0"/>
              <a:t> regularly (they were afraid to before)</a:t>
            </a:r>
          </a:p>
          <a:p>
            <a:r>
              <a:rPr lang="en-US" dirty="0" smtClean="0"/>
              <a:t>Also, it led to the media reporting what other stations reported without having to verify it themselves </a:t>
            </a:r>
            <a:r>
              <a:rPr lang="en-US" b="1" dirty="0" smtClean="0"/>
              <a:t>(independent verification)</a:t>
            </a:r>
          </a:p>
          <a:p>
            <a:pPr lvl="1"/>
            <a:r>
              <a:rPr lang="en-US" dirty="0" smtClean="0"/>
              <a:t>Bill and Monica’s ‘compromising position’</a:t>
            </a:r>
          </a:p>
          <a:p>
            <a:r>
              <a:rPr lang="en-US" dirty="0" smtClean="0"/>
              <a:t>CBS reported </a:t>
            </a:r>
            <a:r>
              <a:rPr lang="en-US" b="1" dirty="0" smtClean="0"/>
              <a:t>Bush 43 got in trouble </a:t>
            </a:r>
            <a:r>
              <a:rPr lang="en-US" dirty="0" smtClean="0"/>
              <a:t>when he was in the National Guard</a:t>
            </a:r>
          </a:p>
          <a:p>
            <a:pPr lvl="1"/>
            <a:r>
              <a:rPr lang="en-US" dirty="0" smtClean="0"/>
              <a:t>Later found that the </a:t>
            </a:r>
            <a:r>
              <a:rPr lang="en-US" b="1" dirty="0" smtClean="0"/>
              <a:t>docs were forgeries </a:t>
            </a:r>
          </a:p>
        </p:txBody>
      </p:sp>
    </p:spTree>
    <p:extLst>
      <p:ext uri="{BB962C8B-B14F-4D97-AF65-F5344CB8AC3E}">
        <p14:creationId xmlns:p14="http://schemas.microsoft.com/office/powerpoint/2010/main" val="11838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 and Democracy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From the time the Constitution was written, there has been a fear that the </a:t>
            </a:r>
            <a:r>
              <a:rPr lang="en-US" dirty="0" smtClean="0"/>
              <a:t>presidency would </a:t>
            </a:r>
            <a:r>
              <a:rPr lang="en-US" dirty="0"/>
              <a:t>degenerate into a monarchy or a </a:t>
            </a:r>
            <a:r>
              <a:rPr lang="en-US" dirty="0" smtClean="0"/>
              <a:t>dictatorship.”</a:t>
            </a:r>
          </a:p>
          <a:p>
            <a:pPr lvl="1"/>
            <a:r>
              <a:rPr lang="en-US" b="1" dirty="0" smtClean="0"/>
              <a:t>Lincoln suspended habeas </a:t>
            </a:r>
            <a:r>
              <a:rPr lang="en-US" dirty="0" smtClean="0"/>
              <a:t>corpus during Civil War</a:t>
            </a:r>
          </a:p>
          <a:p>
            <a:pPr lvl="1"/>
            <a:r>
              <a:rPr lang="en-US" b="1" dirty="0" smtClean="0"/>
              <a:t>FDR ordered Japanese internment </a:t>
            </a:r>
            <a:r>
              <a:rPr lang="en-US" dirty="0" smtClean="0"/>
              <a:t>in WWII </a:t>
            </a:r>
          </a:p>
          <a:p>
            <a:pPr lvl="1"/>
            <a:r>
              <a:rPr lang="en-US" b="1" dirty="0" smtClean="0"/>
              <a:t>Bush 43 and Obama held prisoners at Guantanamo Bay</a:t>
            </a:r>
            <a:r>
              <a:rPr lang="en-US" dirty="0" smtClean="0"/>
              <a:t>, Cuba without trials during the war on terror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Criticism</a:t>
            </a:r>
            <a:r>
              <a:rPr lang="en-US" dirty="0" smtClean="0"/>
              <a:t> of </a:t>
            </a:r>
            <a:r>
              <a:rPr lang="en-US" dirty="0" err="1" smtClean="0"/>
              <a:t>pres</a:t>
            </a:r>
            <a:r>
              <a:rPr lang="en-US" dirty="0" smtClean="0"/>
              <a:t> having too much power is dependent on your policy views</a:t>
            </a:r>
          </a:p>
          <a:p>
            <a:pPr lvl="1"/>
            <a:r>
              <a:rPr lang="en-US" b="1" dirty="0" smtClean="0"/>
              <a:t>Oppose </a:t>
            </a:r>
            <a:r>
              <a:rPr lang="en-US" b="1" dirty="0" err="1" smtClean="0"/>
              <a:t>pres</a:t>
            </a:r>
            <a:r>
              <a:rPr lang="en-US" b="1" dirty="0" smtClean="0"/>
              <a:t> = too much power </a:t>
            </a:r>
          </a:p>
          <a:p>
            <a:pPr lvl="1"/>
            <a:r>
              <a:rPr lang="en-US" b="1" dirty="0" smtClean="0"/>
              <a:t>Support </a:t>
            </a:r>
            <a:r>
              <a:rPr lang="en-US" b="1" dirty="0" err="1" smtClean="0"/>
              <a:t>pres</a:t>
            </a:r>
            <a:r>
              <a:rPr lang="en-US" b="1" dirty="0" smtClean="0"/>
              <a:t> = cool</a:t>
            </a:r>
          </a:p>
          <a:p>
            <a:r>
              <a:rPr lang="en-US" dirty="0" smtClean="0"/>
              <a:t>Divided government seems to slow change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/>
              <a:t>research shows </a:t>
            </a:r>
            <a:r>
              <a:rPr lang="en-US" dirty="0" smtClean="0"/>
              <a:t>that major </a:t>
            </a:r>
            <a:r>
              <a:rPr lang="en-US" b="1" dirty="0" smtClean="0"/>
              <a:t>change happens just as much during divided </a:t>
            </a:r>
            <a:r>
              <a:rPr lang="en-US" b="1" dirty="0" err="1" smtClean="0"/>
              <a:t>gov</a:t>
            </a:r>
            <a:r>
              <a:rPr lang="en-US" dirty="0" smtClean="0"/>
              <a:t> than when a party has both houses and the White 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Presidency and the Scope of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presidents have </a:t>
            </a:r>
            <a:r>
              <a:rPr lang="en-US" b="1" dirty="0" smtClean="0"/>
              <a:t>increased the scope</a:t>
            </a:r>
          </a:p>
          <a:p>
            <a:pPr lvl="1"/>
            <a:r>
              <a:rPr lang="en-US" dirty="0" smtClean="0"/>
              <a:t>FDR, Wilson, Teddy Roosevelt </a:t>
            </a:r>
          </a:p>
          <a:p>
            <a:r>
              <a:rPr lang="en-US" dirty="0" smtClean="0"/>
              <a:t>Some have </a:t>
            </a:r>
            <a:r>
              <a:rPr lang="en-US" b="1" dirty="0" smtClean="0"/>
              <a:t>lessened it</a:t>
            </a:r>
          </a:p>
          <a:p>
            <a:pPr lvl="1"/>
            <a:r>
              <a:rPr lang="en-US" dirty="0" smtClean="0"/>
              <a:t>Reagan, Bush 43</a:t>
            </a:r>
          </a:p>
          <a:p>
            <a:r>
              <a:rPr lang="en-US" b="1" dirty="0" smtClean="0"/>
              <a:t>Congress increases the scope more than the </a:t>
            </a:r>
            <a:r>
              <a:rPr lang="en-US" b="1" dirty="0" err="1" smtClean="0"/>
              <a:t>pres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American people are </a:t>
            </a:r>
            <a:r>
              <a:rPr lang="en-US" b="1" dirty="0" smtClean="0"/>
              <a:t>ideological conservatives </a:t>
            </a:r>
            <a:r>
              <a:rPr lang="en-US" dirty="0" smtClean="0"/>
              <a:t>and </a:t>
            </a:r>
            <a:r>
              <a:rPr lang="en-US" b="1" dirty="0" smtClean="0"/>
              <a:t>operational liberals</a:t>
            </a:r>
          </a:p>
          <a:p>
            <a:pPr lvl="1"/>
            <a:r>
              <a:rPr lang="en-US" dirty="0" smtClean="0"/>
              <a:t>They think they want the </a:t>
            </a:r>
            <a:r>
              <a:rPr lang="en-US" dirty="0" err="1" smtClean="0"/>
              <a:t>gov</a:t>
            </a:r>
            <a:r>
              <a:rPr lang="en-US" dirty="0" smtClean="0"/>
              <a:t> to be smaller, but they vote to increase the </a:t>
            </a:r>
            <a:r>
              <a:rPr lang="en-US" dirty="0" err="1" smtClean="0"/>
              <a:t>gov</a:t>
            </a:r>
            <a:r>
              <a:rPr lang="en-US" dirty="0" smtClean="0"/>
              <a:t> to help themselves</a:t>
            </a:r>
          </a:p>
        </p:txBody>
      </p:sp>
    </p:spTree>
    <p:extLst>
      <p:ext uri="{BB962C8B-B14F-4D97-AF65-F5344CB8AC3E}">
        <p14:creationId xmlns:p14="http://schemas.microsoft.com/office/powerpoint/2010/main" val="13285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Bureaucracy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Definitions and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Bureaucracy – a large complex organization of appointed officials </a:t>
            </a:r>
          </a:p>
          <a:p>
            <a:pPr lvl="1"/>
            <a:r>
              <a:rPr lang="en-US" dirty="0" smtClean="0"/>
              <a:t>Often used with a negative connotation</a:t>
            </a:r>
          </a:p>
          <a:p>
            <a:pPr lvl="1"/>
            <a:r>
              <a:rPr lang="en-US" dirty="0" smtClean="0"/>
              <a:t>“They can’t get anything done because they are a huge bureaucracy.”</a:t>
            </a:r>
          </a:p>
          <a:p>
            <a:r>
              <a:rPr lang="en-US" dirty="0" smtClean="0"/>
              <a:t>America’s governmental bureaucracy includes all the departments that ‘execute’ the laws and are therefore within the executive branch</a:t>
            </a:r>
          </a:p>
          <a:p>
            <a:pPr lvl="1"/>
            <a:r>
              <a:rPr lang="en-US" dirty="0" smtClean="0"/>
              <a:t>2.7 million civilian, 1.4 million military </a:t>
            </a:r>
          </a:p>
          <a:p>
            <a:pPr lvl="1"/>
            <a:r>
              <a:rPr lang="en-US" dirty="0" smtClean="0"/>
              <a:t>Biggest branches: military, then postal service</a:t>
            </a:r>
          </a:p>
          <a:p>
            <a:r>
              <a:rPr lang="en-US" dirty="0" smtClean="0"/>
              <a:t>Departments/agencies – usually can use them interchangeably </a:t>
            </a:r>
          </a:p>
          <a:p>
            <a:r>
              <a:rPr lang="en-US" dirty="0" smtClean="0"/>
              <a:t>When talking about the cabinet, we say departments</a:t>
            </a:r>
          </a:p>
          <a:p>
            <a:pPr lvl="1"/>
            <a:r>
              <a:rPr lang="en-US" dirty="0" smtClean="0"/>
              <a:t>“Department of State”, “Department of Homeland Security”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term limit (22</a:t>
            </a:r>
            <a:r>
              <a:rPr lang="en-US" baseline="30000" dirty="0" smtClean="0"/>
              <a:t>nd</a:t>
            </a:r>
            <a:r>
              <a:rPr lang="en-US" dirty="0" smtClean="0"/>
              <a:t> Amendment)</a:t>
            </a:r>
          </a:p>
          <a:p>
            <a:pPr lvl="1"/>
            <a:r>
              <a:rPr lang="en-US" dirty="0" smtClean="0"/>
              <a:t>2 terms! 2 terms! </a:t>
            </a:r>
          </a:p>
          <a:p>
            <a:r>
              <a:rPr lang="en-US" dirty="0" smtClean="0"/>
              <a:t>Terms are 4 years</a:t>
            </a:r>
          </a:p>
          <a:p>
            <a:r>
              <a:rPr lang="en-US" dirty="0" smtClean="0"/>
              <a:t>Can decide not to run for a second term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54" y="3897085"/>
            <a:ext cx="7735446" cy="298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55" y="4923192"/>
            <a:ext cx="148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do not have to know this 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member of the White House staff is responsible for scheduling interviews with the </a:t>
            </a:r>
            <a:r>
              <a:rPr lang="en-US" dirty="0" err="1"/>
              <a:t>pres</a:t>
            </a:r>
            <a:r>
              <a:rPr lang="en-US" dirty="0"/>
              <a:t> and giving daily press conferences?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an example of a </a:t>
            </a:r>
            <a:r>
              <a:rPr lang="en-US" dirty="0" err="1"/>
              <a:t>pres</a:t>
            </a:r>
            <a:r>
              <a:rPr lang="en-US" dirty="0"/>
              <a:t> that increased the power of the federal gov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term means “a </a:t>
            </a:r>
            <a:r>
              <a:rPr lang="en-US" dirty="0"/>
              <a:t>large complex organization of appointed </a:t>
            </a:r>
            <a:r>
              <a:rPr lang="en-US" dirty="0" smtClean="0"/>
              <a:t>officials”?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a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Hierarchical authority – chain of command, with one level above another level </a:t>
            </a:r>
          </a:p>
          <a:p>
            <a:pPr lvl="1"/>
            <a:r>
              <a:rPr lang="en-US" dirty="0" smtClean="0"/>
              <a:t>Hierarchy means ‘ranking system’</a:t>
            </a:r>
          </a:p>
          <a:p>
            <a:r>
              <a:rPr lang="en-US" dirty="0" smtClean="0"/>
              <a:t>Job specialization – each worker has special duties</a:t>
            </a:r>
          </a:p>
          <a:p>
            <a:r>
              <a:rPr lang="en-US" dirty="0" smtClean="0"/>
              <a:t>Formal rules – ‘red tape’ must follow ‘standard operating procedures’ even if it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make sense to do so</a:t>
            </a:r>
          </a:p>
          <a:p>
            <a:pPr lvl="1"/>
            <a:r>
              <a:rPr lang="en-US" dirty="0" smtClean="0"/>
              <a:t>Mr. Brock needs markers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Gopo</a:t>
            </a:r>
            <a:r>
              <a:rPr lang="en-US" dirty="0" smtClean="0"/>
              <a:t>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Which member of the White House staff is responsible for scheduling interviews with the </a:t>
            </a:r>
            <a:r>
              <a:rPr lang="en-US" dirty="0" err="1"/>
              <a:t>pres</a:t>
            </a:r>
            <a:r>
              <a:rPr lang="en-US" dirty="0"/>
              <a:t> and giving daily press conferences?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an example of a </a:t>
            </a:r>
            <a:r>
              <a:rPr lang="en-US" dirty="0" err="1"/>
              <a:t>pres</a:t>
            </a:r>
            <a:r>
              <a:rPr lang="en-US" dirty="0"/>
              <a:t> that increased the power of the federal gov.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term means “a large complex organization of appointed officials”? </a:t>
            </a:r>
          </a:p>
        </p:txBody>
      </p:sp>
    </p:spTree>
    <p:extLst>
      <p:ext uri="{BB962C8B-B14F-4D97-AF65-F5344CB8AC3E}">
        <p14:creationId xmlns:p14="http://schemas.microsoft.com/office/powerpoint/2010/main" val="9094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AKA ‘patronage system’</a:t>
            </a:r>
          </a:p>
          <a:p>
            <a:r>
              <a:rPr lang="en-US" dirty="0" smtClean="0"/>
              <a:t>President decides who has jobs in the bureaucracy from the </a:t>
            </a:r>
            <a:r>
              <a:rPr lang="en-US" dirty="0"/>
              <a:t>C</a:t>
            </a:r>
            <a:r>
              <a:rPr lang="en-US" dirty="0" smtClean="0"/>
              <a:t>abinet down</a:t>
            </a:r>
          </a:p>
          <a:p>
            <a:r>
              <a:rPr lang="en-US" dirty="0" smtClean="0"/>
              <a:t>Jobs in the bureaucracy went to people that helped the president get elected</a:t>
            </a:r>
          </a:p>
          <a:p>
            <a:pPr lvl="1"/>
            <a:r>
              <a:rPr lang="en-US" dirty="0" smtClean="0"/>
              <a:t>Started with Jackson </a:t>
            </a:r>
          </a:p>
          <a:p>
            <a:r>
              <a:rPr lang="en-US" dirty="0" smtClean="0"/>
              <a:t>“To the victor belong the spoils.”</a:t>
            </a:r>
          </a:p>
          <a:p>
            <a:r>
              <a:rPr lang="en-US" dirty="0" smtClean="0"/>
              <a:t>Led to elite upper-class males holding all the important positions</a:t>
            </a:r>
          </a:p>
          <a:p>
            <a:pPr lvl="1"/>
            <a:r>
              <a:rPr lang="en-US" dirty="0" smtClean="0"/>
              <a:t>All friends of the president, even if they knew jack squat about what they were running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Pendleton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Created the federal civil service/killed the spoils system  </a:t>
            </a:r>
          </a:p>
          <a:p>
            <a:pPr lvl="1"/>
            <a:r>
              <a:rPr lang="en-US" dirty="0" smtClean="0"/>
              <a:t>Jobs are awarded in positions under the </a:t>
            </a:r>
            <a:r>
              <a:rPr lang="en-US" dirty="0"/>
              <a:t>c</a:t>
            </a:r>
            <a:r>
              <a:rPr lang="en-US" dirty="0" smtClean="0"/>
              <a:t>abinet heads based on merit, not party loyalty</a:t>
            </a:r>
          </a:p>
          <a:p>
            <a:pPr lvl="1"/>
            <a:r>
              <a:rPr lang="en-US" dirty="0" smtClean="0"/>
              <a:t>Most have to take tests to show they know what they will be doing 	</a:t>
            </a:r>
          </a:p>
          <a:p>
            <a:r>
              <a:rPr lang="en-US" dirty="0" smtClean="0"/>
              <a:t>OPM (Office of Personnel Management)</a:t>
            </a:r>
          </a:p>
          <a:p>
            <a:pPr lvl="1"/>
            <a:r>
              <a:rPr lang="en-US" dirty="0" smtClean="0"/>
              <a:t>Does the hiring for most federal departments</a:t>
            </a:r>
          </a:p>
          <a:p>
            <a:pPr lvl="1"/>
            <a:r>
              <a:rPr lang="en-US" dirty="0" smtClean="0"/>
              <a:t>Makes sure the Pendleton Act is enforced by giving jobs to those most deserving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law stating that federal employees can't campaign while they are on the clock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banning them from being fired for their political beliefs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and State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Amount of federal employees has stayed constant since 1950</a:t>
            </a:r>
          </a:p>
          <a:p>
            <a:r>
              <a:rPr lang="en-US" dirty="0" smtClean="0"/>
              <a:t>Amount of state employees has increased steadily since 1950 </a:t>
            </a:r>
          </a:p>
          <a:p>
            <a:r>
              <a:rPr lang="en-US" dirty="0" smtClean="0"/>
              <a:t>Why? Block grants</a:t>
            </a:r>
          </a:p>
          <a:p>
            <a:pPr lvl="1"/>
            <a:r>
              <a:rPr lang="en-US" dirty="0" smtClean="0"/>
              <a:t>Allow state governments to use federal funds for running state programs</a:t>
            </a:r>
          </a:p>
          <a:p>
            <a:pPr lvl="1"/>
            <a:r>
              <a:rPr lang="en-US" dirty="0" smtClean="0"/>
              <a:t>This is an example of devolution </a:t>
            </a:r>
          </a:p>
          <a:p>
            <a:r>
              <a:rPr lang="en-US" dirty="0" smtClean="0"/>
              <a:t>Also why? Federal mandates </a:t>
            </a:r>
          </a:p>
          <a:p>
            <a:pPr lvl="1"/>
            <a:r>
              <a:rPr lang="en-US" dirty="0" smtClean="0"/>
              <a:t>Federal government tells state governments what they have to do to keep funding </a:t>
            </a:r>
          </a:p>
          <a:p>
            <a:pPr lvl="1"/>
            <a:r>
              <a:rPr lang="en-US" dirty="0" smtClean="0"/>
              <a:t>Usually leads to state governments making new positions to meet the mandates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1950, what has happened to the amount of state employees?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act is sometimes called the “Civil Service Act”?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the spoils system AKA the patronage system viewed as unfair?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Cabinet departments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 cabinet departments</a:t>
            </a:r>
          </a:p>
          <a:p>
            <a:pPr lvl="1"/>
            <a:r>
              <a:rPr lang="en-US" dirty="0" smtClean="0"/>
              <a:t>All headed by a secretary (Secretary of State, Secretary of Defense etc.)</a:t>
            </a:r>
          </a:p>
          <a:p>
            <a:pPr lvl="1"/>
            <a:r>
              <a:rPr lang="en-US" dirty="0" smtClean="0"/>
              <a:t>Except the Department of Justice (headed by the attorney general)</a:t>
            </a:r>
          </a:p>
          <a:p>
            <a:r>
              <a:rPr lang="en-US" dirty="0" smtClean="0"/>
              <a:t>All 15 are appointed by the president but confirmed by the Senate </a:t>
            </a:r>
          </a:p>
          <a:p>
            <a:r>
              <a:rPr lang="en-US" dirty="0" smtClean="0"/>
              <a:t>Treasury Department is in charge of printing currency</a:t>
            </a:r>
          </a:p>
          <a:p>
            <a:r>
              <a:rPr lang="en-US" dirty="0" smtClean="0"/>
              <a:t>Cabinet secretaries are more loyal to their departments than the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Regulatory Agencies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Job is to regulate the economy </a:t>
            </a:r>
          </a:p>
          <a:p>
            <a:r>
              <a:rPr lang="en-US" dirty="0" smtClean="0"/>
              <a:t>Appointed by the president and confirmed by the Senate</a:t>
            </a:r>
          </a:p>
          <a:p>
            <a:pPr lvl="1"/>
            <a:r>
              <a:rPr lang="en-US" dirty="0" smtClean="0"/>
              <a:t>President cannot remove them once they are appointed</a:t>
            </a:r>
          </a:p>
          <a:p>
            <a:r>
              <a:rPr lang="en-US" dirty="0" smtClean="0"/>
              <a:t>ICC – Interstate Commerce Commission </a:t>
            </a:r>
          </a:p>
          <a:p>
            <a:pPr lvl="1"/>
            <a:r>
              <a:rPr lang="en-US" dirty="0" smtClean="0"/>
              <a:t>Make sure trade is fair and regulated between states</a:t>
            </a:r>
          </a:p>
          <a:p>
            <a:r>
              <a:rPr lang="en-US" dirty="0" smtClean="0"/>
              <a:t>SEC – Securities and Exchange Commission</a:t>
            </a:r>
          </a:p>
          <a:p>
            <a:pPr lvl="1"/>
            <a:r>
              <a:rPr lang="en-US" dirty="0" smtClean="0"/>
              <a:t>Regulates the stock markets (securities are stocks)</a:t>
            </a:r>
          </a:p>
          <a:p>
            <a:r>
              <a:rPr lang="en-US" dirty="0" smtClean="0"/>
              <a:t>NLRB – National Labor Relations Board</a:t>
            </a:r>
          </a:p>
          <a:p>
            <a:pPr lvl="1"/>
            <a:r>
              <a:rPr lang="en-US" dirty="0" smtClean="0"/>
              <a:t>Keeps an eye on how business owners are treating labor unions</a:t>
            </a:r>
          </a:p>
          <a:p>
            <a:r>
              <a:rPr lang="en-US" dirty="0" smtClean="0"/>
              <a:t>Federal Reserve Board – (The Fed) </a:t>
            </a:r>
          </a:p>
          <a:p>
            <a:pPr lvl="1"/>
            <a:r>
              <a:rPr lang="en-US" dirty="0" smtClean="0"/>
              <a:t>Next slide,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Accidental presidents – take over after president dies or resigns </a:t>
            </a:r>
          </a:p>
          <a:p>
            <a:pPr lvl="1"/>
            <a:r>
              <a:rPr lang="en-US" dirty="0" smtClean="0"/>
              <a:t>Nixon – most famous president that resigned</a:t>
            </a:r>
          </a:p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 – succession amendment</a:t>
            </a:r>
          </a:p>
          <a:p>
            <a:pPr lvl="1"/>
            <a:r>
              <a:rPr lang="en-US" dirty="0" smtClean="0"/>
              <a:t>Who is president when they can’t perform their duties?</a:t>
            </a:r>
          </a:p>
          <a:p>
            <a:pPr lvl="1"/>
            <a:r>
              <a:rPr lang="en-US" dirty="0" smtClean="0"/>
              <a:t>What happens when the </a:t>
            </a:r>
          </a:p>
          <a:p>
            <a:pPr marL="457200" lvl="1" indent="0">
              <a:buNone/>
            </a:pPr>
            <a:r>
              <a:rPr lang="en-US" dirty="0" smtClean="0"/>
              <a:t>VP dies?</a:t>
            </a:r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appoints, congress</a:t>
            </a:r>
          </a:p>
          <a:p>
            <a:pPr marL="457200" lvl="1" indent="0">
              <a:buNone/>
            </a:pPr>
            <a:r>
              <a:rPr lang="en-US" dirty="0" smtClean="0"/>
              <a:t>confirms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16" y="4728384"/>
            <a:ext cx="3596683" cy="21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Since 1950, what has happened to the amount of </a:t>
            </a:r>
            <a:r>
              <a:rPr lang="en-US" dirty="0" smtClean="0"/>
              <a:t>federal government </a:t>
            </a:r>
            <a:r>
              <a:rPr lang="en-US" dirty="0"/>
              <a:t>employees?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one thing the Hatch Act does.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heads of the independent regulatory actions treated differently than the heads of the cabinet?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Board (The Fed)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 monetary policy </a:t>
            </a:r>
          </a:p>
          <a:p>
            <a:pPr lvl="1"/>
            <a:r>
              <a:rPr lang="en-US" dirty="0" smtClean="0"/>
              <a:t>Monetary policy is how much money is worth including inflation and interest rates</a:t>
            </a:r>
          </a:p>
          <a:p>
            <a:pPr lvl="1"/>
            <a:r>
              <a:rPr lang="en-US" dirty="0" smtClean="0"/>
              <a:t>Different from fiscal policy which is how much we tax and spend</a:t>
            </a:r>
          </a:p>
          <a:p>
            <a:pPr lvl="2"/>
            <a:r>
              <a:rPr lang="en-US" dirty="0" smtClean="0"/>
              <a:t>Congress/president does that (revenue and appropriations)</a:t>
            </a:r>
          </a:p>
          <a:p>
            <a:r>
              <a:rPr lang="en-US" dirty="0" smtClean="0"/>
              <a:t>Only a government can regulate monetary policy. Anyone can regulate their own fiscal policy. </a:t>
            </a:r>
          </a:p>
          <a:p>
            <a:r>
              <a:rPr lang="en-US" dirty="0" smtClean="0"/>
              <a:t>Most independent regulatory department</a:t>
            </a:r>
          </a:p>
          <a:p>
            <a:pPr lvl="1"/>
            <a:r>
              <a:rPr lang="en-US" dirty="0" smtClean="0"/>
              <a:t>Makes decisions outside the influence of parties and interest groups</a:t>
            </a:r>
          </a:p>
          <a:p>
            <a:pPr lvl="1"/>
            <a:r>
              <a:rPr lang="en-US" dirty="0" smtClean="0"/>
              <a:t>Probably a good 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Corporations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government group that provides a service that could be provided by the private sector</a:t>
            </a:r>
          </a:p>
          <a:p>
            <a:r>
              <a:rPr lang="en-US" dirty="0" smtClean="0"/>
              <a:t>Corporation for Public Broadcasting – NPR, KET, PBS</a:t>
            </a:r>
          </a:p>
          <a:p>
            <a:pPr lvl="1"/>
            <a:r>
              <a:rPr lang="en-US" dirty="0" smtClean="0"/>
              <a:t>Networks and cable could do this</a:t>
            </a:r>
          </a:p>
          <a:p>
            <a:r>
              <a:rPr lang="en-US" dirty="0" smtClean="0"/>
              <a:t>Tennessee Valley Authority – electricity to the south</a:t>
            </a:r>
          </a:p>
          <a:p>
            <a:pPr lvl="1"/>
            <a:r>
              <a:rPr lang="en-US" dirty="0" smtClean="0"/>
              <a:t>Power companies could do this </a:t>
            </a:r>
          </a:p>
          <a:p>
            <a:r>
              <a:rPr lang="en-US" dirty="0" smtClean="0"/>
              <a:t>Amtrak – train service</a:t>
            </a:r>
          </a:p>
          <a:p>
            <a:pPr lvl="1"/>
            <a:r>
              <a:rPr lang="en-US" dirty="0" smtClean="0"/>
              <a:t>Train companies could do this</a:t>
            </a:r>
          </a:p>
          <a:p>
            <a:r>
              <a:rPr lang="en-US" dirty="0" smtClean="0"/>
              <a:t>US Postal Service </a:t>
            </a:r>
          </a:p>
          <a:p>
            <a:pPr lvl="1"/>
            <a:r>
              <a:rPr lang="en-US" dirty="0" smtClean="0"/>
              <a:t>FedEx could do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6900"/>
            <a:ext cx="7620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Executive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Mostly non-cabinet departments </a:t>
            </a:r>
          </a:p>
          <a:p>
            <a:r>
              <a:rPr lang="en-US" dirty="0" smtClean="0"/>
              <a:t>Independent from control of the executive branch (although they are part of it)</a:t>
            </a:r>
          </a:p>
          <a:p>
            <a:r>
              <a:rPr lang="en-US" dirty="0" smtClean="0"/>
              <a:t>NASA (National Aeronautics and Space Administration)</a:t>
            </a:r>
          </a:p>
          <a:p>
            <a:r>
              <a:rPr lang="en-US" dirty="0" smtClean="0"/>
              <a:t>GSA </a:t>
            </a:r>
            <a:r>
              <a:rPr lang="en-US" dirty="0"/>
              <a:t>(Government/General Services Administration) </a:t>
            </a:r>
          </a:p>
          <a:p>
            <a:pPr lvl="1"/>
            <a:r>
              <a:rPr lang="en-US" dirty="0"/>
              <a:t>Manages the buildings used by the federal government</a:t>
            </a:r>
          </a:p>
          <a:p>
            <a:pPr lvl="2"/>
            <a:r>
              <a:rPr lang="en-US" dirty="0"/>
              <a:t>“The government’s landlord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Most are regulatory agencies like:</a:t>
            </a:r>
          </a:p>
          <a:p>
            <a:pPr lvl="1"/>
            <a:r>
              <a:rPr lang="en-US" dirty="0"/>
              <a:t>FCC (Federal Communications Commission) </a:t>
            </a:r>
            <a:endParaRPr lang="en-US" dirty="0" smtClean="0"/>
          </a:p>
          <a:p>
            <a:pPr lvl="1"/>
            <a:r>
              <a:rPr lang="en-US" dirty="0" smtClean="0"/>
              <a:t>EPA (Environmental Protection Agency)</a:t>
            </a:r>
          </a:p>
          <a:p>
            <a:pPr lvl="1"/>
            <a:r>
              <a:rPr lang="en-US" dirty="0" smtClean="0"/>
              <a:t>FTC (Federal Trade Commission) </a:t>
            </a:r>
          </a:p>
        </p:txBody>
      </p:sp>
    </p:spTree>
    <p:extLst>
      <p:ext uri="{BB962C8B-B14F-4D97-AF65-F5344CB8AC3E}">
        <p14:creationId xmlns:p14="http://schemas.microsoft.com/office/powerpoint/2010/main" val="16131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Job of the bureaucracy to implement laws</a:t>
            </a:r>
          </a:p>
          <a:p>
            <a:pPr lvl="1"/>
            <a:r>
              <a:rPr lang="en-US" dirty="0" smtClean="0"/>
              <a:t>Take them from legislation to rules and ‘standard operating procedures’ in the executive branch</a:t>
            </a:r>
          </a:p>
          <a:p>
            <a:r>
              <a:rPr lang="en-US" dirty="0" smtClean="0"/>
              <a:t>Why does implementation break down?</a:t>
            </a:r>
          </a:p>
          <a:p>
            <a:pPr lvl="1"/>
            <a:r>
              <a:rPr lang="en-US" dirty="0" smtClean="0"/>
              <a:t>Lack of funding</a:t>
            </a:r>
          </a:p>
          <a:p>
            <a:pPr lvl="1"/>
            <a:r>
              <a:rPr lang="en-US" dirty="0" smtClean="0"/>
              <a:t>Too many departments responsible for the same thing</a:t>
            </a:r>
          </a:p>
          <a:p>
            <a:pPr lvl="1"/>
            <a:r>
              <a:rPr lang="en-US" dirty="0" smtClean="0"/>
              <a:t>Differing goals of the legislators who made the laws and the members of the bureaucracy that implement them </a:t>
            </a:r>
          </a:p>
          <a:p>
            <a:pPr lvl="1"/>
            <a:r>
              <a:rPr lang="en-US" dirty="0" smtClean="0"/>
              <a:t>Homeland Security involved 46 departments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GOPO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term means to put policies into place? The bureaucracy is in charge of doing this.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purpose of the TVA?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monetary policy?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the government controls or changes practices in the private sector</a:t>
            </a:r>
          </a:p>
          <a:p>
            <a:pPr lvl="1"/>
            <a:r>
              <a:rPr lang="en-US" dirty="0" smtClean="0"/>
              <a:t>Child labor laws, TV censorship, environmental protection at factories</a:t>
            </a:r>
          </a:p>
          <a:p>
            <a:r>
              <a:rPr lang="en-US" dirty="0" smtClean="0"/>
              <a:t>Munn v. Illinois upheld the right of the federal government to regulate businesses </a:t>
            </a:r>
          </a:p>
          <a:p>
            <a:pPr lvl="1"/>
            <a:r>
              <a:rPr lang="en-US" dirty="0" smtClean="0"/>
              <a:t>Munn Grain Company raised grain prices even though the Illinois state government set a maximum price</a:t>
            </a:r>
          </a:p>
          <a:p>
            <a:pPr lvl="2"/>
            <a:r>
              <a:rPr lang="en-US" dirty="0" smtClean="0"/>
              <a:t>Said the max price was an unconstitutional seizure of property without cause </a:t>
            </a:r>
          </a:p>
          <a:p>
            <a:pPr lvl="1"/>
            <a:r>
              <a:rPr lang="en-US" dirty="0" smtClean="0"/>
              <a:t>Rationale by SCOTUS was that the product was for the people and regulating the industry was for ‘the common good’ and a right of the federal and state governments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Reagan and devolution, the federal government has moved toward deregulation</a:t>
            </a:r>
          </a:p>
          <a:p>
            <a:r>
              <a:rPr lang="en-US" dirty="0" smtClean="0"/>
              <a:t>Airlines </a:t>
            </a:r>
          </a:p>
          <a:p>
            <a:pPr lvl="1"/>
            <a:r>
              <a:rPr lang="en-US" dirty="0" smtClean="0"/>
              <a:t>Rules on where planes could fly were lifted and new companies joined, bringing down prices</a:t>
            </a:r>
          </a:p>
          <a:p>
            <a:r>
              <a:rPr lang="en-US" dirty="0" smtClean="0"/>
              <a:t>Telecommunications </a:t>
            </a:r>
          </a:p>
          <a:p>
            <a:pPr lvl="1"/>
            <a:r>
              <a:rPr lang="en-US" dirty="0" smtClean="0"/>
              <a:t>AT&amp;T had a monopoly in the 1980s</a:t>
            </a:r>
          </a:p>
          <a:p>
            <a:pPr lvl="1"/>
            <a:r>
              <a:rPr lang="en-US" dirty="0" smtClean="0"/>
              <a:t>Regulation for towers and phone lines were lifted</a:t>
            </a:r>
          </a:p>
          <a:p>
            <a:pPr lvl="1"/>
            <a:r>
              <a:rPr lang="en-US" dirty="0" smtClean="0"/>
              <a:t>New companies joined, prices were lowered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04114" cy="44522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 </a:t>
            </a:r>
          </a:p>
          <a:p>
            <a:r>
              <a:rPr lang="en-US" dirty="0" smtClean="0"/>
              <a:t>Vice President </a:t>
            </a:r>
          </a:p>
          <a:p>
            <a:r>
              <a:rPr lang="en-US" dirty="0" smtClean="0"/>
              <a:t>Speaker of the House</a:t>
            </a:r>
          </a:p>
          <a:p>
            <a:r>
              <a:rPr lang="en-US" dirty="0" smtClean="0"/>
              <a:t>President pro Tempore (Senate)</a:t>
            </a:r>
          </a:p>
          <a:p>
            <a:r>
              <a:rPr lang="en-US" dirty="0" smtClean="0"/>
              <a:t>Cabinet</a:t>
            </a:r>
          </a:p>
          <a:p>
            <a:pPr lvl="1"/>
            <a:r>
              <a:rPr lang="en-US" dirty="0" smtClean="0"/>
              <a:t>Secretary of State</a:t>
            </a:r>
          </a:p>
          <a:p>
            <a:pPr lvl="1"/>
            <a:r>
              <a:rPr lang="en-US" dirty="0" smtClean="0"/>
              <a:t>All the way down to the last cabinet position (16 people)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1417638"/>
            <a:ext cx="3788229" cy="53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Appointments to the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President appoints cabinet secretaries and subheads in every department </a:t>
            </a:r>
          </a:p>
          <a:p>
            <a:pPr lvl="1"/>
            <a:r>
              <a:rPr lang="en-US" dirty="0" smtClean="0"/>
              <a:t>Must be confirmed by the Senate </a:t>
            </a:r>
          </a:p>
          <a:p>
            <a:pPr lvl="1"/>
            <a:r>
              <a:rPr lang="en-US" dirty="0" smtClean="0"/>
              <a:t>Even the subheads</a:t>
            </a:r>
          </a:p>
          <a:p>
            <a:pPr lvl="2"/>
            <a:r>
              <a:rPr lang="en-US" dirty="0" smtClean="0"/>
              <a:t>Not contested very much, though. </a:t>
            </a:r>
          </a:p>
          <a:p>
            <a:r>
              <a:rPr lang="en-US" dirty="0" smtClean="0"/>
              <a:t>Limits to the president’s appointment power</a:t>
            </a:r>
          </a:p>
          <a:p>
            <a:pPr lvl="1"/>
            <a:r>
              <a:rPr lang="en-US" dirty="0" smtClean="0"/>
              <a:t>Senate must confirm by a simple majority vote</a:t>
            </a:r>
          </a:p>
          <a:p>
            <a:pPr lvl="1"/>
            <a:r>
              <a:rPr lang="en-US" dirty="0" smtClean="0"/>
              <a:t>Department heads become more loyal to the department than to the president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Executive Orders and the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order given by the president to a member of the bureaucracy </a:t>
            </a:r>
          </a:p>
          <a:p>
            <a:r>
              <a:rPr lang="en-US" dirty="0" smtClean="0"/>
              <a:t>President has jurisdiction to do so because she or he is the head of the executive branch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Desegregation of army, affirmative action, creation of the 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President’s Economic Powers in Relation to the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President can cut or add to a department’s budget</a:t>
            </a:r>
          </a:p>
          <a:p>
            <a:pPr lvl="1"/>
            <a:r>
              <a:rPr lang="en-US" dirty="0" smtClean="0"/>
              <a:t>Through the OMB</a:t>
            </a:r>
          </a:p>
          <a:p>
            <a:r>
              <a:rPr lang="en-US" dirty="0" smtClean="0"/>
              <a:t>Congress controls the purse-strings, though, so they have the last say as to whether or not funding is added or cut</a:t>
            </a:r>
          </a:p>
          <a:p>
            <a:pPr lvl="1"/>
            <a:r>
              <a:rPr lang="en-US" dirty="0" smtClean="0"/>
              <a:t>Because they must approve the president’s budget</a:t>
            </a:r>
          </a:p>
          <a:p>
            <a:r>
              <a:rPr lang="en-US" dirty="0" smtClean="0"/>
              <a:t>This is another check on the executive branch by the legislative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Divided Authority of the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Congress and the president have authority over the bureaucracy </a:t>
            </a:r>
          </a:p>
          <a:p>
            <a:r>
              <a:rPr lang="en-US" dirty="0" smtClean="0"/>
              <a:t>A check and balance of the bureaucracy</a:t>
            </a:r>
          </a:p>
        </p:txBody>
      </p:sp>
    </p:spTree>
    <p:extLst>
      <p:ext uri="{BB962C8B-B14F-4D97-AF65-F5344CB8AC3E}">
        <p14:creationId xmlns:p14="http://schemas.microsoft.com/office/powerpoint/2010/main" val="19163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Oversight of the Bureaucracy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Oversight = oversee (watch over)</a:t>
            </a:r>
          </a:p>
          <a:p>
            <a:r>
              <a:rPr lang="en-US" dirty="0" smtClean="0"/>
              <a:t>Legislative oversight – the right of Congress to keep an eye on the bureaucracy </a:t>
            </a:r>
          </a:p>
          <a:p>
            <a:r>
              <a:rPr lang="en-US" dirty="0" smtClean="0"/>
              <a:t>Examples of legislative oversight:</a:t>
            </a:r>
          </a:p>
          <a:p>
            <a:pPr lvl="1"/>
            <a:r>
              <a:rPr lang="en-US" dirty="0" smtClean="0"/>
              <a:t>Control of department budgets</a:t>
            </a:r>
          </a:p>
          <a:p>
            <a:pPr lvl="1"/>
            <a:r>
              <a:rPr lang="en-US" dirty="0" smtClean="0"/>
              <a:t>Hearings and investigations (cabinet secretaries can be impeached)</a:t>
            </a:r>
          </a:p>
          <a:p>
            <a:pPr lvl="1"/>
            <a:r>
              <a:rPr lang="en-US" dirty="0" smtClean="0"/>
              <a:t>Reorganizing an department</a:t>
            </a:r>
          </a:p>
          <a:p>
            <a:pPr lvl="1"/>
            <a:r>
              <a:rPr lang="en-US" dirty="0" smtClean="0"/>
              <a:t>Spreading out department responsibilities to keep one department from getting too powerful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Iron Triangles are Stupid but GOPO Has a Crush on Them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19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alliance among an department in the bureaucracy, an interest group and a congressional committee </a:t>
            </a:r>
          </a:p>
          <a:p>
            <a:r>
              <a:rPr lang="en-US" dirty="0" smtClean="0"/>
              <a:t>Sometimes called subgoverments because they are so powerful </a:t>
            </a:r>
          </a:p>
          <a:p>
            <a:r>
              <a:rPr lang="en-US" dirty="0" smtClean="0"/>
              <a:t>If they all three get on the same page, they can get a lot done</a:t>
            </a:r>
          </a:p>
          <a:p>
            <a:r>
              <a:rPr lang="en-US" dirty="0" smtClean="0"/>
              <a:t>Example: Veteran’s Iron Triangle</a:t>
            </a:r>
          </a:p>
          <a:p>
            <a:pPr lvl="1"/>
            <a:r>
              <a:rPr lang="en-US" dirty="0" smtClean="0"/>
              <a:t>Bureaucracy department – Department of Veteran’s Affairs </a:t>
            </a:r>
          </a:p>
          <a:p>
            <a:pPr lvl="1"/>
            <a:r>
              <a:rPr lang="en-US" dirty="0" smtClean="0"/>
              <a:t>Congressional committee – Committee on Veteran’s Affairs</a:t>
            </a:r>
          </a:p>
          <a:p>
            <a:pPr lvl="1"/>
            <a:r>
              <a:rPr lang="en-US" dirty="0" smtClean="0"/>
              <a:t>Interest group – VFW (Veterans of Foreign Wars)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48" y="274638"/>
            <a:ext cx="7175500" cy="60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2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diverse group of people that care about an issue</a:t>
            </a:r>
          </a:p>
          <a:p>
            <a:pPr lvl="1"/>
            <a:r>
              <a:rPr lang="en-US" dirty="0" smtClean="0"/>
              <a:t>Policy experts, congressional staffs, interest groups, media pundits (people who talk on TV)</a:t>
            </a:r>
          </a:p>
          <a:p>
            <a:pPr lvl="1"/>
            <a:r>
              <a:rPr lang="en-US" dirty="0" smtClean="0"/>
              <a:t>Examples of members of the environmental issue network</a:t>
            </a:r>
          </a:p>
          <a:p>
            <a:pPr lvl="2"/>
            <a:r>
              <a:rPr lang="en-US" dirty="0" smtClean="0"/>
              <a:t>Senator on environmental committee, Greenpeace members, Al Gore </a:t>
            </a:r>
          </a:p>
          <a:p>
            <a:r>
              <a:rPr lang="en-US" dirty="0" smtClean="0"/>
              <a:t>The reason issue networks matter is because presidents pick people from favorable issue networks to fill department positions </a:t>
            </a:r>
          </a:p>
          <a:p>
            <a:r>
              <a:rPr lang="en-US" dirty="0" smtClean="0"/>
              <a:t>How are they different from iron triangles?</a:t>
            </a:r>
          </a:p>
          <a:p>
            <a:pPr lvl="1"/>
            <a:r>
              <a:rPr lang="en-US" dirty="0" smtClean="0"/>
              <a:t>Lots of different types of people in an issue group</a:t>
            </a:r>
          </a:p>
          <a:p>
            <a:pPr lvl="2"/>
            <a:r>
              <a:rPr lang="en-US" dirty="0" smtClean="0"/>
              <a:t>Only three types in an iron triangle</a:t>
            </a:r>
          </a:p>
          <a:p>
            <a:pPr lvl="1"/>
            <a:r>
              <a:rPr lang="en-US" dirty="0" smtClean="0"/>
              <a:t>Issue groups want to influence the government</a:t>
            </a:r>
          </a:p>
          <a:p>
            <a:pPr lvl="2"/>
            <a:r>
              <a:rPr lang="en-US" dirty="0" smtClean="0"/>
              <a:t>Iron triangles are the government (except for the interest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Impeachment is just bringing charges against a president, not removing them </a:t>
            </a:r>
          </a:p>
          <a:p>
            <a:r>
              <a:rPr lang="en-US" dirty="0" smtClean="0"/>
              <a:t>Can be “for high crimes and misdemeanors”</a:t>
            </a:r>
          </a:p>
          <a:p>
            <a:r>
              <a:rPr lang="en-US" dirty="0" smtClean="0"/>
              <a:t>Majority vote in the House to impeach</a:t>
            </a:r>
          </a:p>
          <a:p>
            <a:r>
              <a:rPr lang="en-US" dirty="0" smtClean="0"/>
              <a:t>House prosecutes the president</a:t>
            </a:r>
          </a:p>
          <a:p>
            <a:r>
              <a:rPr lang="en-US" dirty="0" smtClean="0"/>
              <a:t>Chief Justice of SCOTUS is the judge</a:t>
            </a:r>
          </a:p>
          <a:p>
            <a:r>
              <a:rPr lang="en-US" dirty="0" smtClean="0"/>
              <a:t>All 100 senators make up the jury </a:t>
            </a:r>
          </a:p>
          <a:p>
            <a:pPr lvl="1"/>
            <a:r>
              <a:rPr lang="en-US" dirty="0" smtClean="0"/>
              <a:t>2/3 vote leads to removal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18599</TotalTime>
  <Words>4595</Words>
  <Application>Microsoft Macintosh PowerPoint</Application>
  <PresentationFormat>On-screen Show (4:3)</PresentationFormat>
  <Paragraphs>534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Calibri</vt:lpstr>
      <vt:lpstr>Arial</vt:lpstr>
      <vt:lpstr>Default Theme</vt:lpstr>
      <vt:lpstr>Executive Branch! I can’t wait!!!!</vt:lpstr>
      <vt:lpstr>Intro</vt:lpstr>
      <vt:lpstr>Great Expectations </vt:lpstr>
      <vt:lpstr>Who They Are </vt:lpstr>
      <vt:lpstr>Presidents’ Backgrounds </vt:lpstr>
      <vt:lpstr>Elections </vt:lpstr>
      <vt:lpstr>Succession </vt:lpstr>
      <vt:lpstr>Line of Succession </vt:lpstr>
      <vt:lpstr>Impeachment </vt:lpstr>
      <vt:lpstr>Times Presidents were Impeached </vt:lpstr>
      <vt:lpstr>The Politics of Impeachment </vt:lpstr>
      <vt:lpstr>12.2 Presidential Powers and Chief Executive </vt:lpstr>
      <vt:lpstr>Constitutional Power of the President</vt:lpstr>
      <vt:lpstr>Expansion Power</vt:lpstr>
      <vt:lpstr>Perspectives on Presidential Power</vt:lpstr>
      <vt:lpstr>GOPO Test</vt:lpstr>
      <vt:lpstr>The Chief Executive </vt:lpstr>
      <vt:lpstr>Executive Orders</vt:lpstr>
      <vt:lpstr>Vice President </vt:lpstr>
      <vt:lpstr>ACG Test</vt:lpstr>
      <vt:lpstr>The Cabinet </vt:lpstr>
      <vt:lpstr>The Executive Office </vt:lpstr>
      <vt:lpstr>White House Staff </vt:lpstr>
      <vt:lpstr>First Lady </vt:lpstr>
      <vt:lpstr>12.3 Chief Legislator and Party Leader</vt:lpstr>
      <vt:lpstr>Chief Legislator</vt:lpstr>
      <vt:lpstr>GOPO Test</vt:lpstr>
      <vt:lpstr>Party Leadership </vt:lpstr>
      <vt:lpstr>Leading the Party </vt:lpstr>
      <vt:lpstr>ACG Test</vt:lpstr>
      <vt:lpstr>Public Support </vt:lpstr>
      <vt:lpstr>Electoral Mandates </vt:lpstr>
      <vt:lpstr>Legislative Skillz</vt:lpstr>
      <vt:lpstr>Setting Priorities </vt:lpstr>
      <vt:lpstr>12.4</vt:lpstr>
      <vt:lpstr>Chief Diplomat </vt:lpstr>
      <vt:lpstr>GOPO test </vt:lpstr>
      <vt:lpstr>Commander in Chief </vt:lpstr>
      <vt:lpstr>War Powers </vt:lpstr>
      <vt:lpstr>Crisis Manager </vt:lpstr>
      <vt:lpstr>Working with Congress on National Security </vt:lpstr>
      <vt:lpstr>Going Public </vt:lpstr>
      <vt:lpstr>PowerPoint Presentation</vt:lpstr>
      <vt:lpstr>ACG Test</vt:lpstr>
      <vt:lpstr>Presidential Approval </vt:lpstr>
      <vt:lpstr>PowerPoint Presentation</vt:lpstr>
      <vt:lpstr>Presidential Approval </vt:lpstr>
      <vt:lpstr>GOPO test</vt:lpstr>
      <vt:lpstr>12.5 Policy Support, Public Motivation, The Press</vt:lpstr>
      <vt:lpstr>Policy Support </vt:lpstr>
      <vt:lpstr>ACG Test </vt:lpstr>
      <vt:lpstr>The President and the Press </vt:lpstr>
      <vt:lpstr>Nature of News Coverage </vt:lpstr>
      <vt:lpstr>Nature of News Coverage </vt:lpstr>
      <vt:lpstr>The President and Democracy </vt:lpstr>
      <vt:lpstr>The President and Democracy </vt:lpstr>
      <vt:lpstr>The Presidency and the Scope of Government </vt:lpstr>
      <vt:lpstr>Bureaucracy </vt:lpstr>
      <vt:lpstr>Key Definitions and facts</vt:lpstr>
      <vt:lpstr>ACG Test</vt:lpstr>
      <vt:lpstr>Key Features of a Bureaucracy </vt:lpstr>
      <vt:lpstr>Gopo Quiz </vt:lpstr>
      <vt:lpstr>Spoils System </vt:lpstr>
      <vt:lpstr>Pendleton Act </vt:lpstr>
      <vt:lpstr>Hatch Act</vt:lpstr>
      <vt:lpstr>Federal and State Employees</vt:lpstr>
      <vt:lpstr>ACG Test </vt:lpstr>
      <vt:lpstr>Cabinet departments </vt:lpstr>
      <vt:lpstr>Independent Regulatory Agencies </vt:lpstr>
      <vt:lpstr>GOPO Test </vt:lpstr>
      <vt:lpstr>Federal Reserve Board (The Fed)</vt:lpstr>
      <vt:lpstr>Government Corporations </vt:lpstr>
      <vt:lpstr>PowerPoint Presentation</vt:lpstr>
      <vt:lpstr>Independent Executive Agencies</vt:lpstr>
      <vt:lpstr>Implementation </vt:lpstr>
      <vt:lpstr>GOPO Test </vt:lpstr>
      <vt:lpstr>GOPO Test </vt:lpstr>
      <vt:lpstr>Regulation </vt:lpstr>
      <vt:lpstr>Deregulation </vt:lpstr>
      <vt:lpstr>Presidential Appointments to the Bureaucracy </vt:lpstr>
      <vt:lpstr>Executive Orders and the Bureaucracy </vt:lpstr>
      <vt:lpstr>President’s Economic Powers in Relation to the Bureaucracy </vt:lpstr>
      <vt:lpstr>Divided Authority of the Bureaucracy </vt:lpstr>
      <vt:lpstr>Oversight of the Bureaucracy </vt:lpstr>
      <vt:lpstr>Iron Triangles are Stupid but GOPO Has a Crush on Them </vt:lpstr>
      <vt:lpstr>PowerPoint Presentation</vt:lpstr>
      <vt:lpstr>Issue Networks </vt:lpstr>
    </vt:vector>
  </TitlesOfParts>
  <Company>rockcastle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Branch! I can’t wait!!!!</dc:title>
  <dc:creator>Herbie Brock</dc:creator>
  <cp:lastModifiedBy>Brock, Herbie</cp:lastModifiedBy>
  <cp:revision>42</cp:revision>
  <cp:lastPrinted>2017-02-27T14:04:41Z</cp:lastPrinted>
  <dcterms:created xsi:type="dcterms:W3CDTF">2016-02-29T12:30:01Z</dcterms:created>
  <dcterms:modified xsi:type="dcterms:W3CDTF">2017-03-11T16:06:19Z</dcterms:modified>
</cp:coreProperties>
</file>