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285" r:id="rId3"/>
    <p:sldId id="289" r:id="rId4"/>
    <p:sldId id="293" r:id="rId5"/>
    <p:sldId id="290" r:id="rId6"/>
    <p:sldId id="292" r:id="rId7"/>
    <p:sldId id="291" r:id="rId8"/>
    <p:sldId id="294" r:id="rId9"/>
    <p:sldId id="295" r:id="rId10"/>
    <p:sldId id="297" r:id="rId11"/>
    <p:sldId id="298" r:id="rId12"/>
    <p:sldId id="299" r:id="rId13"/>
    <p:sldId id="300" r:id="rId14"/>
    <p:sldId id="301" r:id="rId15"/>
    <p:sldId id="302" r:id="rId16"/>
    <p:sldId id="303"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9" r:id="rId31"/>
    <p:sldId id="320" r:id="rId32"/>
    <p:sldId id="321" r:id="rId33"/>
    <p:sldId id="322" r:id="rId34"/>
    <p:sldId id="323" r:id="rId35"/>
    <p:sldId id="324" r:id="rId36"/>
    <p:sldId id="325" r:id="rId37"/>
    <p:sldId id="326" r:id="rId38"/>
    <p:sldId id="327" r:id="rId39"/>
    <p:sldId id="329" r:id="rId40"/>
    <p:sldId id="330" r:id="rId41"/>
    <p:sldId id="331" r:id="rId42"/>
    <p:sldId id="332" r:id="rId43"/>
    <p:sldId id="333" r:id="rId44"/>
    <p:sldId id="334" r:id="rId45"/>
    <p:sldId id="335" r:id="rId46"/>
    <p:sldId id="336" r:id="rId47"/>
    <p:sldId id="33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6"/>
    <p:restoredTop sz="94580"/>
  </p:normalViewPr>
  <p:slideViewPr>
    <p:cSldViewPr snapToGrid="0" snapToObjects="1">
      <p:cViewPr varScale="1">
        <p:scale>
          <a:sx n="70" d="100"/>
          <a:sy n="70" d="100"/>
        </p:scale>
        <p:origin x="17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FA127-7462-8843-B3C8-C83D033EFF65}" type="datetimeFigureOut">
              <a:rPr lang="en-US" smtClean="0"/>
              <a:t>2/23/17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6534B-9D31-F142-8036-95888FFBF23B}" type="slidenum">
              <a:rPr lang="en-US" smtClean="0"/>
              <a:t>‹#›</a:t>
            </a:fld>
            <a:endParaRPr lang="en-US"/>
          </a:p>
        </p:txBody>
      </p:sp>
    </p:spTree>
    <p:extLst>
      <p:ext uri="{BB962C8B-B14F-4D97-AF65-F5344CB8AC3E}">
        <p14:creationId xmlns:p14="http://schemas.microsoft.com/office/powerpoint/2010/main" val="115865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5126534B-9D31-F142-8036-95888FFBF23B}" type="slidenum">
              <a:rPr lang="en-US" smtClean="0"/>
              <a:t>37</a:t>
            </a:fld>
            <a:endParaRPr lang="en-US"/>
          </a:p>
        </p:txBody>
      </p:sp>
    </p:spTree>
    <p:extLst>
      <p:ext uri="{BB962C8B-B14F-4D97-AF65-F5344CB8AC3E}">
        <p14:creationId xmlns:p14="http://schemas.microsoft.com/office/powerpoint/2010/main" val="140044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2/23/17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50360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9841-8E0C-B549-8444-DECA5D145A72}" type="datetimeFigureOut">
              <a:rPr lang="en-US" smtClean="0"/>
              <a:t>2/23/17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3317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9841-8E0C-B549-8444-DECA5D145A72}" type="datetimeFigureOut">
              <a:rPr lang="en-US" smtClean="0"/>
              <a:t>2/23/17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2735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2/23/17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200547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2/23/17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2245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49841-8E0C-B549-8444-DECA5D145A72}" type="datetimeFigureOut">
              <a:rPr lang="en-US" smtClean="0"/>
              <a:t>2/23/17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9308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9841-8E0C-B549-8444-DECA5D145A72}" type="datetimeFigureOut">
              <a:rPr lang="en-US" smtClean="0"/>
              <a:t>2/23/17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77646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9841-8E0C-B549-8444-DECA5D145A72}" type="datetimeFigureOut">
              <a:rPr lang="en-US" smtClean="0"/>
              <a:t>2/23/17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1268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49841-8E0C-B549-8444-DECA5D145A72}" type="datetimeFigureOut">
              <a:rPr lang="en-US" smtClean="0"/>
              <a:t>2/23/17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03789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749841-8E0C-B549-8444-DECA5D145A72}" type="datetimeFigureOut">
              <a:rPr lang="en-US" smtClean="0"/>
              <a:t>2/23/17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20394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749841-8E0C-B549-8444-DECA5D145A72}" type="datetimeFigureOut">
              <a:rPr lang="en-US" smtClean="0"/>
              <a:t>2/23/17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83138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749841-8E0C-B549-8444-DECA5D145A72}" type="datetimeFigureOut">
              <a:rPr lang="en-US" smtClean="0"/>
              <a:t>2/23/17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160486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49841-8E0C-B549-8444-DECA5D145A72}" type="datetimeFigureOut">
              <a:rPr lang="en-US" smtClean="0"/>
              <a:t>2/23/17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1D448-722D-EF40-96D6-7C04AFCAC2FF}" type="slidenum">
              <a:rPr lang="en-US" smtClean="0"/>
              <a:t>‹#›</a:t>
            </a:fld>
            <a:endParaRPr lang="en-US"/>
          </a:p>
        </p:txBody>
      </p:sp>
    </p:spTree>
    <p:extLst>
      <p:ext uri="{BB962C8B-B14F-4D97-AF65-F5344CB8AC3E}">
        <p14:creationId xmlns:p14="http://schemas.microsoft.com/office/powerpoint/2010/main" val="653567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49841-8E0C-B549-8444-DECA5D145A72}" type="datetimeFigureOut">
              <a:rPr lang="en-US" smtClean="0"/>
              <a:t>2/23/17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D448-722D-EF40-96D6-7C04AFCAC2FF}" type="slidenum">
              <a:rPr lang="en-US" smtClean="0"/>
              <a:t>‹#›</a:t>
            </a:fld>
            <a:endParaRPr lang="en-US"/>
          </a:p>
        </p:txBody>
      </p:sp>
    </p:spTree>
    <p:extLst>
      <p:ext uri="{BB962C8B-B14F-4D97-AF65-F5344CB8AC3E}">
        <p14:creationId xmlns:p14="http://schemas.microsoft.com/office/powerpoint/2010/main" val="168919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kRnakd6Gj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 y="166255"/>
            <a:ext cx="3587773" cy="2424653"/>
          </a:xfrm>
        </p:spPr>
        <p:txBody>
          <a:bodyPr>
            <a:normAutofit fontScale="90000"/>
          </a:bodyPr>
          <a:lstStyle/>
          <a:p>
            <a:r>
              <a:rPr lang="en-US" dirty="0" smtClean="0"/>
              <a:t>20.1 Colonization Intro</a:t>
            </a:r>
            <a:endParaRPr lang="en-US" dirty="0"/>
          </a:p>
        </p:txBody>
      </p:sp>
      <p:sp>
        <p:nvSpPr>
          <p:cNvPr id="3" name="Subtitle 2"/>
          <p:cNvSpPr>
            <a:spLocks noGrp="1"/>
          </p:cNvSpPr>
          <p:nvPr>
            <p:ph type="subTitle" idx="1"/>
          </p:nvPr>
        </p:nvSpPr>
        <p:spPr>
          <a:xfrm>
            <a:off x="-1481216" y="2590908"/>
            <a:ext cx="6858000" cy="1655762"/>
          </a:xfrm>
        </p:spPr>
        <p:txBody>
          <a:bodyPr/>
          <a:lstStyle/>
          <a:p>
            <a:r>
              <a:rPr lang="en-US" dirty="0" err="1" smtClean="0"/>
              <a:t>Strayer</a:t>
            </a:r>
            <a:r>
              <a:rPr lang="en-US" smtClean="0"/>
              <a:t> 923-928</a:t>
            </a:r>
            <a:endParaRPr lang="en-US" dirty="0"/>
          </a:p>
        </p:txBody>
      </p:sp>
      <p:pic>
        <p:nvPicPr>
          <p:cNvPr id="4" name="Picture 3"/>
          <p:cNvPicPr>
            <a:picLocks noChangeAspect="1"/>
          </p:cNvPicPr>
          <p:nvPr/>
        </p:nvPicPr>
        <p:blipFill>
          <a:blip r:embed="rId2"/>
          <a:stretch>
            <a:fillRect/>
          </a:stretch>
        </p:blipFill>
        <p:spPr>
          <a:xfrm>
            <a:off x="4533773" y="0"/>
            <a:ext cx="4610227" cy="6858000"/>
          </a:xfrm>
          <a:prstGeom prst="rect">
            <a:avLst/>
          </a:prstGeom>
        </p:spPr>
      </p:pic>
    </p:spTree>
    <p:extLst>
      <p:ext uri="{BB962C8B-B14F-4D97-AF65-F5344CB8AC3E}">
        <p14:creationId xmlns:p14="http://schemas.microsoft.com/office/powerpoint/2010/main" val="208630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European Rule </a:t>
            </a:r>
            <a:endParaRPr lang="en-US" dirty="0"/>
          </a:p>
        </p:txBody>
      </p:sp>
      <p:sp>
        <p:nvSpPr>
          <p:cNvPr id="3" name="Content Placeholder 2"/>
          <p:cNvSpPr>
            <a:spLocks noGrp="1"/>
          </p:cNvSpPr>
          <p:nvPr>
            <p:ph idx="1"/>
          </p:nvPr>
        </p:nvSpPr>
        <p:spPr/>
        <p:txBody>
          <a:bodyPr/>
          <a:lstStyle/>
          <a:p>
            <a:r>
              <a:rPr lang="en-US" dirty="0"/>
              <a:t>EUR takeover changes the natives’ lives (duh!)</a:t>
            </a:r>
            <a:endParaRPr lang="en-US" sz="2200" dirty="0"/>
          </a:p>
          <a:p>
            <a:pPr lvl="1"/>
            <a:r>
              <a:rPr lang="en-US" dirty="0"/>
              <a:t>Lose land, liberty, property</a:t>
            </a:r>
          </a:p>
          <a:p>
            <a:r>
              <a:rPr lang="en-US" dirty="0"/>
              <a:t>Some native groups cooperated</a:t>
            </a:r>
            <a:endParaRPr lang="en-US" sz="2200" dirty="0"/>
          </a:p>
          <a:p>
            <a:pPr lvl="1"/>
            <a:r>
              <a:rPr lang="en-US" dirty="0"/>
              <a:t>Join EUR army</a:t>
            </a:r>
          </a:p>
          <a:p>
            <a:pPr lvl="1"/>
            <a:r>
              <a:rPr lang="en-US" dirty="0"/>
              <a:t>Elite keep power and money (used by EUR as </a:t>
            </a:r>
            <a:r>
              <a:rPr lang="en-US" dirty="0" err="1"/>
              <a:t>gov</a:t>
            </a:r>
            <a:r>
              <a:rPr lang="en-US" dirty="0"/>
              <a:t> officials)</a:t>
            </a:r>
          </a:p>
        </p:txBody>
      </p:sp>
    </p:spTree>
    <p:extLst>
      <p:ext uri="{BB962C8B-B14F-4D97-AF65-F5344CB8AC3E}">
        <p14:creationId xmlns:p14="http://schemas.microsoft.com/office/powerpoint/2010/main" val="151718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and Rebellion </a:t>
            </a:r>
            <a:endParaRPr lang="en-US" dirty="0"/>
          </a:p>
        </p:txBody>
      </p:sp>
      <p:sp>
        <p:nvSpPr>
          <p:cNvPr id="3" name="Content Placeholder 2"/>
          <p:cNvSpPr>
            <a:spLocks noGrp="1"/>
          </p:cNvSpPr>
          <p:nvPr>
            <p:ph idx="1"/>
          </p:nvPr>
        </p:nvSpPr>
        <p:spPr/>
        <p:txBody>
          <a:bodyPr>
            <a:normAutofit lnSpcReduction="10000"/>
          </a:bodyPr>
          <a:lstStyle/>
          <a:p>
            <a:r>
              <a:rPr lang="en-US" dirty="0" smtClean="0"/>
              <a:t>EUR needs natives to help administrate the colonies, so they hire former native elites </a:t>
            </a:r>
          </a:p>
          <a:p>
            <a:pPr lvl="1"/>
            <a:r>
              <a:rPr lang="en-US" dirty="0" smtClean="0"/>
              <a:t>EUR is far away</a:t>
            </a:r>
          </a:p>
          <a:p>
            <a:pPr lvl="1"/>
            <a:r>
              <a:rPr lang="en-US" dirty="0" smtClean="0"/>
              <a:t>Hard to rule those w/ diff culture and language</a:t>
            </a:r>
          </a:p>
          <a:p>
            <a:pPr lvl="1"/>
            <a:r>
              <a:rPr lang="en-US" dirty="0" smtClean="0"/>
              <a:t>FR had 50k African “chiefs” in French West Africa </a:t>
            </a:r>
          </a:p>
          <a:p>
            <a:r>
              <a:rPr lang="en-US" dirty="0" smtClean="0"/>
              <a:t>Some natives get a Western education</a:t>
            </a:r>
          </a:p>
          <a:p>
            <a:pPr lvl="1"/>
            <a:r>
              <a:rPr lang="en-US" dirty="0" smtClean="0"/>
              <a:t>Mid-level administrators, missionaries, teachers, translators</a:t>
            </a:r>
          </a:p>
          <a:p>
            <a:r>
              <a:rPr lang="en-US" dirty="0" smtClean="0"/>
              <a:t>Numerous rebellions across colonies</a:t>
            </a:r>
          </a:p>
          <a:p>
            <a:pPr lvl="1"/>
            <a:r>
              <a:rPr lang="en-US" dirty="0" smtClean="0"/>
              <a:t>Many were disorganized and decentralized</a:t>
            </a:r>
          </a:p>
          <a:p>
            <a:pPr lvl="1"/>
            <a:r>
              <a:rPr lang="en-US" dirty="0" smtClean="0"/>
              <a:t>Some were not</a:t>
            </a:r>
          </a:p>
          <a:p>
            <a:pPr lvl="1"/>
            <a:endParaRPr lang="en-US" dirty="0"/>
          </a:p>
        </p:txBody>
      </p:sp>
    </p:spTree>
    <p:extLst>
      <p:ext uri="{BB962C8B-B14F-4D97-AF65-F5344CB8AC3E}">
        <p14:creationId xmlns:p14="http://schemas.microsoft.com/office/powerpoint/2010/main" val="13343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Rebellion AKA The </a:t>
            </a:r>
            <a:r>
              <a:rPr lang="en-US" dirty="0" err="1" smtClean="0"/>
              <a:t>Sepoy</a:t>
            </a:r>
            <a:r>
              <a:rPr lang="en-US" dirty="0" smtClean="0"/>
              <a:t> Mutiny </a:t>
            </a:r>
            <a:endParaRPr lang="en-US" dirty="0"/>
          </a:p>
        </p:txBody>
      </p:sp>
      <p:sp>
        <p:nvSpPr>
          <p:cNvPr id="3" name="Content Placeholder 2"/>
          <p:cNvSpPr>
            <a:spLocks noGrp="1"/>
          </p:cNvSpPr>
          <p:nvPr>
            <p:ph idx="1"/>
          </p:nvPr>
        </p:nvSpPr>
        <p:spPr/>
        <p:txBody>
          <a:bodyPr>
            <a:normAutofit fontScale="92500" lnSpcReduction="10000"/>
          </a:bodyPr>
          <a:lstStyle/>
          <a:p>
            <a:r>
              <a:rPr lang="en-US" dirty="0"/>
              <a:t>1700s – British East India Company (traders) allowed </a:t>
            </a:r>
            <a:r>
              <a:rPr lang="en-US" dirty="0" smtClean="0"/>
              <a:t>to get </a:t>
            </a:r>
            <a:r>
              <a:rPr lang="en-US" dirty="0"/>
              <a:t>involved with Indian government</a:t>
            </a:r>
          </a:p>
          <a:p>
            <a:r>
              <a:rPr lang="en-US" dirty="0"/>
              <a:t>Hired </a:t>
            </a:r>
            <a:r>
              <a:rPr lang="en-US" dirty="0" err="1"/>
              <a:t>sepoys</a:t>
            </a:r>
            <a:r>
              <a:rPr lang="en-US" dirty="0"/>
              <a:t> (Indian soldiers) to protect them</a:t>
            </a:r>
          </a:p>
          <a:p>
            <a:r>
              <a:rPr lang="en-US" dirty="0"/>
              <a:t>Rumor that ENG was making them use bullets greased with cow and pig fat</a:t>
            </a:r>
          </a:p>
          <a:p>
            <a:r>
              <a:rPr lang="en-US" dirty="0"/>
              <a:t>Cows sacred to Hindus, Pigs taboo for Muslims</a:t>
            </a:r>
          </a:p>
          <a:p>
            <a:r>
              <a:rPr lang="en-US" dirty="0" smtClean="0"/>
              <a:t>Huge </a:t>
            </a:r>
            <a:r>
              <a:rPr lang="en-US" dirty="0"/>
              <a:t>war, but </a:t>
            </a:r>
            <a:r>
              <a:rPr lang="en-US" dirty="0" err="1"/>
              <a:t>Sepoys</a:t>
            </a:r>
            <a:r>
              <a:rPr lang="en-US" dirty="0"/>
              <a:t> are unorganized; Hindu/Muslim drama caused defeat</a:t>
            </a:r>
          </a:p>
          <a:p>
            <a:r>
              <a:rPr lang="en-US" dirty="0"/>
              <a:t>ENG government takes over and uses more direct rule (KNOW DIRECT/INDIRECT RULE)</a:t>
            </a:r>
          </a:p>
          <a:p>
            <a:r>
              <a:rPr lang="en-US" dirty="0"/>
              <a:t>Widens drama between Muslims and Hindus</a:t>
            </a:r>
          </a:p>
          <a:p>
            <a:endParaRPr lang="en-US" dirty="0"/>
          </a:p>
        </p:txBody>
      </p:sp>
    </p:spTree>
    <p:extLst>
      <p:ext uri="{BB962C8B-B14F-4D97-AF65-F5344CB8AC3E}">
        <p14:creationId xmlns:p14="http://schemas.microsoft.com/office/powerpoint/2010/main" val="70839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Empires with a Difference</a:t>
            </a:r>
            <a:endParaRPr lang="en-US" dirty="0"/>
          </a:p>
        </p:txBody>
      </p:sp>
      <p:sp>
        <p:nvSpPr>
          <p:cNvPr id="3" name="Content Placeholder 2"/>
          <p:cNvSpPr>
            <a:spLocks noGrp="1"/>
          </p:cNvSpPr>
          <p:nvPr>
            <p:ph idx="1"/>
          </p:nvPr>
        </p:nvSpPr>
        <p:spPr/>
        <p:txBody>
          <a:bodyPr>
            <a:normAutofit/>
          </a:bodyPr>
          <a:lstStyle/>
          <a:p>
            <a:r>
              <a:rPr lang="en-US" dirty="0" smtClean="0"/>
              <a:t>“Scientific racism” – similar to Social Darwinism</a:t>
            </a:r>
          </a:p>
          <a:p>
            <a:r>
              <a:rPr lang="en-US" dirty="0" smtClean="0"/>
              <a:t>Race </a:t>
            </a:r>
            <a:r>
              <a:rPr lang="en-US" dirty="0"/>
              <a:t>is used to separate the rulers from the ruled</a:t>
            </a:r>
            <a:endParaRPr lang="en-US" sz="2200" dirty="0"/>
          </a:p>
          <a:p>
            <a:pPr lvl="1"/>
            <a:r>
              <a:rPr lang="en-US" dirty="0"/>
              <a:t>Any education for natives is simple because they have “primitive minds</a:t>
            </a:r>
            <a:r>
              <a:rPr lang="en-US" dirty="0" smtClean="0"/>
              <a:t>”</a:t>
            </a:r>
          </a:p>
          <a:p>
            <a:pPr lvl="1"/>
            <a:r>
              <a:rPr lang="en-US" dirty="0" smtClean="0"/>
              <a:t>No native Indian judges in India </a:t>
            </a:r>
            <a:endParaRPr lang="en-US" dirty="0"/>
          </a:p>
          <a:p>
            <a:r>
              <a:rPr lang="en-US" dirty="0"/>
              <a:t>Racism drives colonization in South Africa where natives worked for EUR for next to </a:t>
            </a:r>
            <a:r>
              <a:rPr lang="en-US" dirty="0" smtClean="0"/>
              <a:t>nothing</a:t>
            </a:r>
          </a:p>
          <a:p>
            <a:pPr lvl="1"/>
            <a:r>
              <a:rPr lang="en-US" dirty="0" smtClean="0"/>
              <a:t>Harsher divides where Europeans settled a lot </a:t>
            </a:r>
          </a:p>
          <a:p>
            <a:pPr lvl="1"/>
            <a:r>
              <a:rPr lang="en-US" dirty="0" smtClean="0"/>
              <a:t>Legal, political, and cultural divides</a:t>
            </a:r>
          </a:p>
          <a:p>
            <a:pPr lvl="1"/>
            <a:r>
              <a:rPr lang="en-US" dirty="0" smtClean="0"/>
              <a:t>Will become apartheid in Unit 6</a:t>
            </a:r>
            <a:endParaRPr lang="en-US" dirty="0"/>
          </a:p>
          <a:p>
            <a:endParaRPr lang="en-US" dirty="0"/>
          </a:p>
        </p:txBody>
      </p:sp>
    </p:spTree>
    <p:extLst>
      <p:ext uri="{BB962C8B-B14F-4D97-AF65-F5344CB8AC3E}">
        <p14:creationId xmlns:p14="http://schemas.microsoft.com/office/powerpoint/2010/main" val="35367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17692" y="-115516"/>
            <a:ext cx="6508615" cy="6973516"/>
          </a:xfrm>
          <a:prstGeom prst="rect">
            <a:avLst/>
          </a:prstGeom>
        </p:spPr>
      </p:pic>
    </p:spTree>
    <p:extLst>
      <p:ext uri="{BB962C8B-B14F-4D97-AF65-F5344CB8AC3E}">
        <p14:creationId xmlns:p14="http://schemas.microsoft.com/office/powerpoint/2010/main" val="3593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Colonial Empires with a Difference</a:t>
            </a:r>
          </a:p>
        </p:txBody>
      </p:sp>
      <p:sp>
        <p:nvSpPr>
          <p:cNvPr id="3" name="Content Placeholder 2"/>
          <p:cNvSpPr>
            <a:spLocks noGrp="1"/>
          </p:cNvSpPr>
          <p:nvPr>
            <p:ph idx="1"/>
          </p:nvPr>
        </p:nvSpPr>
        <p:spPr/>
        <p:txBody>
          <a:bodyPr>
            <a:normAutofit fontScale="92500"/>
          </a:bodyPr>
          <a:lstStyle/>
          <a:p>
            <a:r>
              <a:rPr lang="en-US" dirty="0" smtClean="0"/>
              <a:t>EUR imperialism brought modernization to many people</a:t>
            </a:r>
          </a:p>
          <a:p>
            <a:pPr lvl="1"/>
            <a:r>
              <a:rPr lang="en-US" dirty="0" smtClean="0"/>
              <a:t>Changed the lives of many</a:t>
            </a:r>
          </a:p>
          <a:p>
            <a:r>
              <a:rPr lang="en-US" dirty="0" smtClean="0"/>
              <a:t>Classifying </a:t>
            </a:r>
            <a:r>
              <a:rPr lang="en-US" dirty="0"/>
              <a:t>their colonial subjects</a:t>
            </a:r>
            <a:endParaRPr lang="en-US" sz="2200" dirty="0"/>
          </a:p>
          <a:p>
            <a:pPr lvl="1"/>
            <a:r>
              <a:rPr lang="en-US" dirty="0"/>
              <a:t>Leads to </a:t>
            </a:r>
            <a:r>
              <a:rPr lang="en-US" dirty="0" smtClean="0"/>
              <a:t>strengthening of caste </a:t>
            </a:r>
            <a:r>
              <a:rPr lang="en-US" dirty="0"/>
              <a:t>in India – ENG finds old Hindu books w/ </a:t>
            </a:r>
            <a:r>
              <a:rPr lang="en-US" dirty="0" smtClean="0"/>
              <a:t>caste </a:t>
            </a:r>
            <a:r>
              <a:rPr lang="en-US" dirty="0"/>
              <a:t>in them. Uses </a:t>
            </a:r>
            <a:r>
              <a:rPr lang="en-US" dirty="0" smtClean="0"/>
              <a:t>caste </a:t>
            </a:r>
            <a:r>
              <a:rPr lang="en-US" dirty="0"/>
              <a:t>to classify Indians</a:t>
            </a:r>
          </a:p>
          <a:p>
            <a:r>
              <a:rPr lang="en-US" dirty="0"/>
              <a:t>Colonies contradicted values of EUR governments</a:t>
            </a:r>
            <a:endParaRPr lang="en-US" sz="2200" dirty="0"/>
          </a:p>
          <a:p>
            <a:pPr lvl="1"/>
            <a:r>
              <a:rPr lang="en-US" dirty="0" smtClean="0"/>
              <a:t>Dictatorships, but democracy at home</a:t>
            </a:r>
            <a:r>
              <a:rPr lang="en-US" dirty="0"/>
              <a:t>	</a:t>
            </a:r>
          </a:p>
          <a:p>
            <a:pPr lvl="1"/>
            <a:r>
              <a:rPr lang="en-US" dirty="0"/>
              <a:t>Race classification is against </a:t>
            </a:r>
            <a:r>
              <a:rPr lang="en-US" dirty="0" smtClean="0"/>
              <a:t>Christianity </a:t>
            </a:r>
            <a:r>
              <a:rPr lang="en-US" dirty="0"/>
              <a:t>and ideas of human equality</a:t>
            </a:r>
          </a:p>
          <a:p>
            <a:pPr lvl="1"/>
            <a:r>
              <a:rPr lang="en-US" dirty="0"/>
              <a:t>Didn’t want to modernize </a:t>
            </a:r>
            <a:r>
              <a:rPr lang="en-US" dirty="0" smtClean="0"/>
              <a:t>natives in their ways of thought</a:t>
            </a:r>
            <a:endParaRPr lang="en-US" dirty="0"/>
          </a:p>
          <a:p>
            <a:endParaRPr lang="en-US" dirty="0"/>
          </a:p>
        </p:txBody>
      </p:sp>
    </p:spTree>
    <p:extLst>
      <p:ext uri="{BB962C8B-B14F-4D97-AF65-F5344CB8AC3E}">
        <p14:creationId xmlns:p14="http://schemas.microsoft.com/office/powerpoint/2010/main" val="469362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 y="166255"/>
            <a:ext cx="3587773" cy="2424653"/>
          </a:xfrm>
        </p:spPr>
        <p:txBody>
          <a:bodyPr>
            <a:normAutofit fontScale="90000"/>
          </a:bodyPr>
          <a:lstStyle/>
          <a:p>
            <a:r>
              <a:rPr lang="en-US" dirty="0" smtClean="0"/>
              <a:t>20.3 Colonial Empires</a:t>
            </a:r>
            <a:endParaRPr lang="en-US" dirty="0"/>
          </a:p>
        </p:txBody>
      </p:sp>
      <p:sp>
        <p:nvSpPr>
          <p:cNvPr id="3" name="Subtitle 2"/>
          <p:cNvSpPr>
            <a:spLocks noGrp="1"/>
          </p:cNvSpPr>
          <p:nvPr>
            <p:ph type="subTitle" idx="1"/>
          </p:nvPr>
        </p:nvSpPr>
        <p:spPr>
          <a:xfrm>
            <a:off x="-1481216" y="2590908"/>
            <a:ext cx="6858000" cy="1655762"/>
          </a:xfrm>
        </p:spPr>
        <p:txBody>
          <a:bodyPr/>
          <a:lstStyle/>
          <a:p>
            <a:r>
              <a:rPr lang="en-US" dirty="0" err="1" smtClean="0"/>
              <a:t>Strayer</a:t>
            </a:r>
            <a:r>
              <a:rPr lang="en-US" dirty="0" smtClean="0"/>
              <a:t> 932-940</a:t>
            </a:r>
            <a:endParaRPr lang="en-US" dirty="0"/>
          </a:p>
        </p:txBody>
      </p:sp>
    </p:spTree>
    <p:extLst>
      <p:ext uri="{BB962C8B-B14F-4D97-AF65-F5344CB8AC3E}">
        <p14:creationId xmlns:p14="http://schemas.microsoft.com/office/powerpoint/2010/main" val="86141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949450" y="565150"/>
            <a:ext cx="5245100" cy="5727700"/>
          </a:xfrm>
          <a:prstGeom prst="rect">
            <a:avLst/>
          </a:prstGeom>
        </p:spPr>
      </p:pic>
    </p:spTree>
    <p:extLst>
      <p:ext uri="{BB962C8B-B14F-4D97-AF65-F5344CB8AC3E}">
        <p14:creationId xmlns:p14="http://schemas.microsoft.com/office/powerpoint/2010/main" val="66109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Colonial rule changed the ways people </a:t>
            </a:r>
            <a:r>
              <a:rPr lang="en-US" dirty="0" smtClean="0"/>
              <a:t>worked</a:t>
            </a:r>
            <a:endParaRPr lang="en-US" dirty="0"/>
          </a:p>
        </p:txBody>
      </p:sp>
      <p:sp>
        <p:nvSpPr>
          <p:cNvPr id="3" name="Content Placeholder 2"/>
          <p:cNvSpPr>
            <a:spLocks noGrp="1"/>
          </p:cNvSpPr>
          <p:nvPr>
            <p:ph idx="1"/>
          </p:nvPr>
        </p:nvSpPr>
        <p:spPr/>
        <p:txBody>
          <a:bodyPr/>
          <a:lstStyle/>
          <a:p>
            <a:r>
              <a:rPr lang="en-US" dirty="0" smtClean="0"/>
              <a:t>Subsistence </a:t>
            </a:r>
            <a:r>
              <a:rPr lang="en-US" dirty="0"/>
              <a:t>farming (grow it eat it) declines</a:t>
            </a:r>
          </a:p>
          <a:p>
            <a:pPr lvl="1"/>
            <a:r>
              <a:rPr lang="en-US" dirty="0"/>
              <a:t>Why? Must sell stuff to pay taxes. Also, </a:t>
            </a:r>
            <a:r>
              <a:rPr lang="en-US" dirty="0" err="1"/>
              <a:t>ppl</a:t>
            </a:r>
            <a:r>
              <a:rPr lang="en-US" dirty="0"/>
              <a:t> want to buy </a:t>
            </a:r>
            <a:r>
              <a:rPr lang="en-US" dirty="0" smtClean="0"/>
              <a:t>stuff (consumerism)</a:t>
            </a:r>
          </a:p>
          <a:p>
            <a:r>
              <a:rPr lang="en-US" dirty="0" smtClean="0"/>
              <a:t>Artisans replaced by factory-made products in EUR</a:t>
            </a:r>
          </a:p>
          <a:p>
            <a:r>
              <a:rPr lang="en-US" dirty="0" smtClean="0"/>
              <a:t>AFR and ASI merchants lost economic and social power to EUR traders </a:t>
            </a:r>
            <a:endParaRPr lang="en-US" dirty="0"/>
          </a:p>
          <a:p>
            <a:endParaRPr lang="en-US" dirty="0"/>
          </a:p>
        </p:txBody>
      </p:sp>
    </p:spTree>
    <p:extLst>
      <p:ext uri="{BB962C8B-B14F-4D97-AF65-F5344CB8AC3E}">
        <p14:creationId xmlns:p14="http://schemas.microsoft.com/office/powerpoint/2010/main" val="4654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Economies of Coercion: Forced Labor and the Power of the State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Forced </a:t>
            </a:r>
            <a:r>
              <a:rPr lang="en-US" dirty="0" err="1" smtClean="0"/>
              <a:t>gov</a:t>
            </a:r>
            <a:r>
              <a:rPr lang="en-US" dirty="0" smtClean="0"/>
              <a:t> labor for 10-12 days a year in French Africa</a:t>
            </a:r>
          </a:p>
          <a:p>
            <a:pPr lvl="1"/>
            <a:r>
              <a:rPr lang="en-US" dirty="0" smtClean="0"/>
              <a:t>Like SPN use of Incan </a:t>
            </a:r>
            <a:r>
              <a:rPr lang="en-US" dirty="0" err="1" smtClean="0"/>
              <a:t>mit’a</a:t>
            </a:r>
            <a:r>
              <a:rPr lang="en-US" dirty="0" smtClean="0"/>
              <a:t> system </a:t>
            </a:r>
          </a:p>
          <a:p>
            <a:r>
              <a:rPr lang="en-US" dirty="0" smtClean="0"/>
              <a:t>Congo </a:t>
            </a:r>
            <a:r>
              <a:rPr lang="en-US" dirty="0"/>
              <a:t>– King Leopold II (BEL) forced labor and starved </a:t>
            </a:r>
            <a:r>
              <a:rPr lang="en-US" dirty="0" err="1"/>
              <a:t>ppl</a:t>
            </a:r>
            <a:r>
              <a:rPr lang="en-US" dirty="0"/>
              <a:t>. </a:t>
            </a:r>
            <a:endParaRPr lang="en-US" dirty="0" smtClean="0"/>
          </a:p>
          <a:p>
            <a:pPr lvl="1"/>
            <a:r>
              <a:rPr lang="en-US" dirty="0" smtClean="0"/>
              <a:t>Cut off hands and ears if rubber quota was not met </a:t>
            </a:r>
          </a:p>
          <a:p>
            <a:r>
              <a:rPr lang="en-US" dirty="0" smtClean="0"/>
              <a:t>Cultivation </a:t>
            </a:r>
            <a:r>
              <a:rPr lang="en-US" dirty="0"/>
              <a:t>System in Dutch East Indies (Indonesia)</a:t>
            </a:r>
            <a:endParaRPr lang="en-US" sz="2200" dirty="0"/>
          </a:p>
          <a:p>
            <a:pPr lvl="1"/>
            <a:r>
              <a:rPr lang="en-US" dirty="0"/>
              <a:t>20% of land must be cash crops to pay </a:t>
            </a:r>
            <a:r>
              <a:rPr lang="en-US" dirty="0" smtClean="0"/>
              <a:t>taxes</a:t>
            </a:r>
          </a:p>
          <a:p>
            <a:pPr lvl="1"/>
            <a:r>
              <a:rPr lang="en-US" dirty="0" smtClean="0"/>
              <a:t>Paid for the Dutch IR, but made natives poor, subjugated </a:t>
            </a:r>
            <a:endParaRPr lang="en-US" dirty="0"/>
          </a:p>
          <a:p>
            <a:r>
              <a:rPr lang="en-US" dirty="0"/>
              <a:t>Working for Europeans and getting paid</a:t>
            </a:r>
            <a:endParaRPr lang="en-US" sz="2200" dirty="0"/>
          </a:p>
          <a:p>
            <a:pPr lvl="1"/>
            <a:r>
              <a:rPr lang="en-US" dirty="0"/>
              <a:t>Many in SE Asia plantations	</a:t>
            </a:r>
          </a:p>
          <a:p>
            <a:pPr lvl="1"/>
            <a:r>
              <a:rPr lang="en-US" dirty="0"/>
              <a:t>If you lose your land to EUR, you go and work for them on their land</a:t>
            </a:r>
          </a:p>
          <a:p>
            <a:pPr lvl="2"/>
            <a:r>
              <a:rPr lang="en-US" dirty="0"/>
              <a:t>Farms, mines, colonial cities (much poverty)</a:t>
            </a:r>
            <a:endParaRPr lang="en-US" sz="1600" dirty="0"/>
          </a:p>
          <a:p>
            <a:endParaRPr lang="en-US" dirty="0"/>
          </a:p>
        </p:txBody>
      </p:sp>
    </p:spTree>
    <p:extLst>
      <p:ext uri="{BB962C8B-B14F-4D97-AF65-F5344CB8AC3E}">
        <p14:creationId xmlns:p14="http://schemas.microsoft.com/office/powerpoint/2010/main" val="92021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Opening</a:t>
            </a:r>
            <a:endParaRPr lang="en-US" dirty="0"/>
          </a:p>
        </p:txBody>
      </p:sp>
      <p:sp>
        <p:nvSpPr>
          <p:cNvPr id="3" name="Content Placeholder 2"/>
          <p:cNvSpPr>
            <a:spLocks noGrp="1"/>
          </p:cNvSpPr>
          <p:nvPr>
            <p:ph idx="1"/>
          </p:nvPr>
        </p:nvSpPr>
        <p:spPr/>
        <p:txBody>
          <a:bodyPr/>
          <a:lstStyle/>
          <a:p>
            <a:r>
              <a:rPr lang="en-US" dirty="0"/>
              <a:t>Europeans didn’t speak English to African Natives.</a:t>
            </a:r>
            <a:endParaRPr lang="en-US" sz="2200" dirty="0"/>
          </a:p>
          <a:p>
            <a:r>
              <a:rPr lang="en-US" dirty="0"/>
              <a:t>Didn’t want to be seen as equals in language. Keep a distance</a:t>
            </a:r>
            <a:endParaRPr lang="en-US" sz="2200" dirty="0"/>
          </a:p>
          <a:p>
            <a:pPr lvl="0"/>
            <a:r>
              <a:rPr lang="en-US" dirty="0"/>
              <a:t>ENG, FR, GER, BEL, POR, RUS, US all had colonies and ruled </a:t>
            </a:r>
            <a:r>
              <a:rPr lang="en-US" dirty="0" smtClean="0"/>
              <a:t>differently</a:t>
            </a:r>
          </a:p>
          <a:p>
            <a:r>
              <a:rPr lang="en-US" dirty="0"/>
              <a:t>Between roughly 1750 and 1950, much of the Afro-Asian-Pacific world was enveloped within this new wave of European empire building. </a:t>
            </a:r>
          </a:p>
          <a:p>
            <a:pPr lvl="0"/>
            <a:endParaRPr lang="en-US" sz="2000" dirty="0"/>
          </a:p>
          <a:p>
            <a:endParaRPr lang="en-US" dirty="0"/>
          </a:p>
        </p:txBody>
      </p:sp>
    </p:spTree>
    <p:extLst>
      <p:ext uri="{BB962C8B-B14F-4D97-AF65-F5344CB8AC3E}">
        <p14:creationId xmlns:p14="http://schemas.microsoft.com/office/powerpoint/2010/main" val="38956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Resisting Forced Labor</a:t>
            </a:r>
            <a:endParaRPr lang="en-US" dirty="0"/>
          </a:p>
        </p:txBody>
      </p:sp>
      <p:sp>
        <p:nvSpPr>
          <p:cNvPr id="3" name="Content Placeholder 2"/>
          <p:cNvSpPr>
            <a:spLocks noGrp="1"/>
          </p:cNvSpPr>
          <p:nvPr>
            <p:ph idx="1"/>
          </p:nvPr>
        </p:nvSpPr>
        <p:spPr>
          <a:xfrm>
            <a:off x="628650" y="1825624"/>
            <a:ext cx="6033407" cy="4357461"/>
          </a:xfrm>
        </p:spPr>
        <p:txBody>
          <a:bodyPr/>
          <a:lstStyle/>
          <a:p>
            <a:r>
              <a:rPr lang="en-US" dirty="0" smtClean="0"/>
              <a:t>Portugal forced cotton growing </a:t>
            </a:r>
            <a:r>
              <a:rPr lang="en-US" smtClean="0"/>
              <a:t>in Mozambique</a:t>
            </a:r>
            <a:endParaRPr lang="en-US" dirty="0" smtClean="0"/>
          </a:p>
          <a:p>
            <a:r>
              <a:rPr lang="en-US" dirty="0" smtClean="0"/>
              <a:t>Natives sabotaged the crops, smuggled it to sell to others for more profit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3834" y="2917370"/>
            <a:ext cx="2840166" cy="3976233"/>
          </a:xfrm>
          <a:prstGeom prst="rect">
            <a:avLst/>
          </a:prstGeom>
        </p:spPr>
      </p:pic>
      <p:pic>
        <p:nvPicPr>
          <p:cNvPr id="5" name="Picture 4"/>
          <p:cNvPicPr>
            <a:picLocks noChangeAspect="1"/>
          </p:cNvPicPr>
          <p:nvPr/>
        </p:nvPicPr>
        <p:blipFill>
          <a:blip r:embed="rId3"/>
          <a:stretch>
            <a:fillRect/>
          </a:stretch>
        </p:blipFill>
        <p:spPr>
          <a:xfrm>
            <a:off x="7097486" y="87083"/>
            <a:ext cx="1814285" cy="2714607"/>
          </a:xfrm>
          <a:prstGeom prst="rect">
            <a:avLst/>
          </a:prstGeom>
        </p:spPr>
      </p:pic>
    </p:spTree>
    <p:extLst>
      <p:ext uri="{BB962C8B-B14F-4D97-AF65-F5344CB8AC3E}">
        <p14:creationId xmlns:p14="http://schemas.microsoft.com/office/powerpoint/2010/main" val="2034015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Economies of Cash-Crop Agriculture: The Pull of the Market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Rice cultivation promoted to natives in Burma by ENG</a:t>
            </a:r>
          </a:p>
          <a:p>
            <a:pPr lvl="1"/>
            <a:r>
              <a:rPr lang="en-US" dirty="0" smtClean="0"/>
              <a:t>Led to a boom in production, profits for natives, private ownership of farms</a:t>
            </a:r>
          </a:p>
          <a:p>
            <a:r>
              <a:rPr lang="en-US" dirty="0" smtClean="0"/>
              <a:t>Had environmental effects</a:t>
            </a:r>
          </a:p>
          <a:p>
            <a:pPr lvl="1"/>
            <a:r>
              <a:rPr lang="en-US" dirty="0" smtClean="0"/>
              <a:t>Depleted river nutrients, forests, fish and shellfish, methane gas</a:t>
            </a:r>
          </a:p>
          <a:p>
            <a:r>
              <a:rPr lang="en-US" dirty="0" smtClean="0"/>
              <a:t>Cacao grown in Gold Coast (Ghana owned by ENG)</a:t>
            </a:r>
          </a:p>
          <a:p>
            <a:pPr lvl="1"/>
            <a:r>
              <a:rPr lang="en-US" dirty="0" smtClean="0"/>
              <a:t>Not hard to grow, led to peasants becoming happy capitalists </a:t>
            </a:r>
          </a:p>
          <a:p>
            <a:pPr lvl="1"/>
            <a:r>
              <a:rPr lang="en-US" dirty="0" smtClean="0"/>
              <a:t>Natives became too dependent on one or two crops, and when the market fell, they paid the price</a:t>
            </a:r>
          </a:p>
          <a:p>
            <a:pPr lvl="1"/>
            <a:r>
              <a:rPr lang="en-US" dirty="0" smtClean="0"/>
              <a:t>Led to new ethnic groups arriving to cultivate, ethnic tension</a:t>
            </a:r>
          </a:p>
          <a:p>
            <a:pPr lvl="1"/>
            <a:r>
              <a:rPr lang="en-US" dirty="0" smtClean="0"/>
              <a:t>Led to the mistreatment of former slaves</a:t>
            </a:r>
            <a:endParaRPr lang="en-US" dirty="0"/>
          </a:p>
        </p:txBody>
      </p:sp>
    </p:spTree>
    <p:extLst>
      <p:ext uri="{BB962C8B-B14F-4D97-AF65-F5344CB8AC3E}">
        <p14:creationId xmlns:p14="http://schemas.microsoft.com/office/powerpoint/2010/main" val="2049160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Economies of Wage Labor: Working for Europeans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plantations, mines, construction projects, and EUR homes </a:t>
            </a:r>
          </a:p>
          <a:p>
            <a:r>
              <a:rPr lang="en-US" dirty="0" smtClean="0"/>
              <a:t>Sugarcane, rubber, tobacco, tea </a:t>
            </a:r>
          </a:p>
          <a:p>
            <a:r>
              <a:rPr lang="en-US" dirty="0" err="1" smtClean="0"/>
              <a:t>Ppl</a:t>
            </a:r>
            <a:r>
              <a:rPr lang="en-US" dirty="0" smtClean="0"/>
              <a:t> came from India, China, Java to Southeast Asia (</a:t>
            </a:r>
            <a:r>
              <a:rPr lang="en-US" dirty="0" err="1" smtClean="0"/>
              <a:t>Vietnamish</a:t>
            </a:r>
            <a:r>
              <a:rPr lang="en-US" dirty="0" smtClean="0"/>
              <a:t>)</a:t>
            </a:r>
          </a:p>
          <a:p>
            <a:pPr lvl="1"/>
            <a:r>
              <a:rPr lang="en-US" dirty="0" smtClean="0"/>
              <a:t>Disease, 50-75% women pay</a:t>
            </a:r>
          </a:p>
          <a:p>
            <a:r>
              <a:rPr lang="en-US" dirty="0" smtClean="0"/>
              <a:t>ENG sent Indians to South Africa, Fiji, Malaysia to work as indentured laborers or to work off tax debt </a:t>
            </a:r>
          </a:p>
          <a:p>
            <a:r>
              <a:rPr lang="en-US" dirty="0" smtClean="0"/>
              <a:t>Huge tracts of land went to EUR for plantations</a:t>
            </a:r>
          </a:p>
          <a:p>
            <a:pPr lvl="1"/>
            <a:r>
              <a:rPr lang="en-US" dirty="0" smtClean="0"/>
              <a:t>80% of South Africa owned by whites (only 20% of pop)</a:t>
            </a:r>
          </a:p>
          <a:p>
            <a:pPr lvl="1"/>
            <a:r>
              <a:rPr lang="en-US" dirty="0" err="1" smtClean="0"/>
              <a:t>Ppl</a:t>
            </a:r>
            <a:r>
              <a:rPr lang="en-US" dirty="0" smtClean="0"/>
              <a:t> lost their land, homes and had to work for EUR</a:t>
            </a:r>
          </a:p>
          <a:p>
            <a:r>
              <a:rPr lang="en-US" dirty="0" smtClean="0"/>
              <a:t>Reservations</a:t>
            </a:r>
          </a:p>
          <a:p>
            <a:pPr lvl="1"/>
            <a:r>
              <a:rPr lang="en-US" dirty="0" smtClean="0"/>
              <a:t>Bantustans in South Africa, soil and land depleted </a:t>
            </a:r>
            <a:endParaRPr lang="en-US" dirty="0"/>
          </a:p>
        </p:txBody>
      </p:sp>
    </p:spTree>
    <p:extLst>
      <p:ext uri="{BB962C8B-B14F-4D97-AF65-F5344CB8AC3E}">
        <p14:creationId xmlns:p14="http://schemas.microsoft.com/office/powerpoint/2010/main" val="1037125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36700" y="2298700"/>
            <a:ext cx="7607300" cy="4559300"/>
          </a:xfrm>
          <a:prstGeom prst="rect">
            <a:avLst/>
          </a:prstGeom>
        </p:spPr>
      </p:pic>
      <p:pic>
        <p:nvPicPr>
          <p:cNvPr id="5" name="Picture 4"/>
          <p:cNvPicPr>
            <a:picLocks noChangeAspect="1"/>
          </p:cNvPicPr>
          <p:nvPr/>
        </p:nvPicPr>
        <p:blipFill>
          <a:blip r:embed="rId3"/>
          <a:stretch>
            <a:fillRect/>
          </a:stretch>
        </p:blipFill>
        <p:spPr>
          <a:xfrm>
            <a:off x="0" y="0"/>
            <a:ext cx="1790700" cy="2616200"/>
          </a:xfrm>
          <a:prstGeom prst="rect">
            <a:avLst/>
          </a:prstGeom>
        </p:spPr>
      </p:pic>
    </p:spTree>
    <p:extLst>
      <p:ext uri="{BB962C8B-B14F-4D97-AF65-F5344CB8AC3E}">
        <p14:creationId xmlns:p14="http://schemas.microsoft.com/office/powerpoint/2010/main" val="1985385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Economies of Wage Labor: Working for Europeans</a:t>
            </a:r>
            <a:endParaRPr lang="en-US" dirty="0"/>
          </a:p>
        </p:txBody>
      </p:sp>
      <p:sp>
        <p:nvSpPr>
          <p:cNvPr id="3" name="Content Placeholder 2"/>
          <p:cNvSpPr>
            <a:spLocks noGrp="1"/>
          </p:cNvSpPr>
          <p:nvPr>
            <p:ph idx="1"/>
          </p:nvPr>
        </p:nvSpPr>
        <p:spPr/>
        <p:txBody>
          <a:bodyPr>
            <a:normAutofit/>
          </a:bodyPr>
          <a:lstStyle/>
          <a:p>
            <a:r>
              <a:rPr lang="en-US" dirty="0" smtClean="0"/>
              <a:t>Tin mines in British Malaysia </a:t>
            </a:r>
          </a:p>
          <a:p>
            <a:pPr lvl="1"/>
            <a:r>
              <a:rPr lang="en-US" dirty="0" smtClean="0"/>
              <a:t>Mostly CHN workers</a:t>
            </a:r>
          </a:p>
          <a:p>
            <a:pPr lvl="1"/>
            <a:r>
              <a:rPr lang="en-US" dirty="0" smtClean="0"/>
              <a:t>3 year contracts </a:t>
            </a:r>
          </a:p>
          <a:p>
            <a:pPr lvl="1"/>
            <a:r>
              <a:rPr lang="en-US" dirty="0" smtClean="0"/>
              <a:t>Disease, accidents, poor living conditions</a:t>
            </a:r>
          </a:p>
          <a:p>
            <a:r>
              <a:rPr lang="en-US" dirty="0" smtClean="0"/>
              <a:t>Gold and diamond mines in South Africa</a:t>
            </a:r>
          </a:p>
          <a:p>
            <a:pPr lvl="1"/>
            <a:r>
              <a:rPr lang="en-US" dirty="0" smtClean="0"/>
              <a:t>Prison-like barracks, barbed wire </a:t>
            </a:r>
          </a:p>
          <a:p>
            <a:r>
              <a:rPr lang="en-US" dirty="0" smtClean="0"/>
              <a:t>Colonial cities like Singapore (Malaysia), Cairo (Egypt), Saigon (Vietnam) were overpopulated, filthy, and dangerous </a:t>
            </a:r>
          </a:p>
          <a:p>
            <a:pPr lvl="1"/>
            <a:r>
              <a:rPr lang="en-US" dirty="0" smtClean="0"/>
              <a:t>Wages too low for working poor to get by </a:t>
            </a:r>
            <a:endParaRPr lang="en-US" dirty="0"/>
          </a:p>
        </p:txBody>
      </p:sp>
    </p:spTree>
    <p:extLst>
      <p:ext uri="{BB962C8B-B14F-4D97-AF65-F5344CB8AC3E}">
        <p14:creationId xmlns:p14="http://schemas.microsoft.com/office/powerpoint/2010/main" val="780082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000" dirty="0"/>
              <a:t>Women in the colonial economy</a:t>
            </a:r>
            <a:r>
              <a:rPr lang="en-US" sz="3200" dirty="0"/>
              <a:t/>
            </a:r>
            <a:br>
              <a:rPr lang="en-US" sz="3200" dirty="0"/>
            </a:br>
            <a:endParaRPr lang="en-US" sz="4000" dirty="0"/>
          </a:p>
        </p:txBody>
      </p:sp>
      <p:sp>
        <p:nvSpPr>
          <p:cNvPr id="3" name="Content Placeholder 2"/>
          <p:cNvSpPr>
            <a:spLocks noGrp="1"/>
          </p:cNvSpPr>
          <p:nvPr>
            <p:ph idx="1"/>
          </p:nvPr>
        </p:nvSpPr>
        <p:spPr/>
        <p:txBody>
          <a:bodyPr>
            <a:normAutofit fontScale="92500" lnSpcReduction="20000"/>
          </a:bodyPr>
          <a:lstStyle/>
          <a:p>
            <a:r>
              <a:rPr lang="en-US" dirty="0"/>
              <a:t>Were farmers before EUR arrived</a:t>
            </a:r>
          </a:p>
          <a:p>
            <a:r>
              <a:rPr lang="en-US" dirty="0"/>
              <a:t>During colonization, men work on </a:t>
            </a:r>
            <a:r>
              <a:rPr lang="en-US" dirty="0" smtClean="0"/>
              <a:t>cash crops</a:t>
            </a:r>
          </a:p>
          <a:p>
            <a:pPr lvl="1"/>
            <a:r>
              <a:rPr lang="en-US" dirty="0" smtClean="0"/>
              <a:t>Took cotton growing from women once they saw it brought money</a:t>
            </a:r>
          </a:p>
          <a:p>
            <a:r>
              <a:rPr lang="en-US" dirty="0" smtClean="0"/>
              <a:t>Women had to maintain subsistence farms by themselves</a:t>
            </a:r>
          </a:p>
          <a:p>
            <a:pPr lvl="1"/>
            <a:r>
              <a:rPr lang="en-US" dirty="0" smtClean="0"/>
              <a:t>Increase from 46 hours a week working to over 70</a:t>
            </a:r>
            <a:endParaRPr lang="en-US" dirty="0"/>
          </a:p>
          <a:p>
            <a:r>
              <a:rPr lang="en-US" dirty="0"/>
              <a:t>Or, many men migrate to other areas (women had to send men food to the cities)</a:t>
            </a:r>
          </a:p>
          <a:p>
            <a:r>
              <a:rPr lang="en-US" dirty="0"/>
              <a:t>Colonial economic opportunities for women?</a:t>
            </a:r>
            <a:endParaRPr lang="en-US" sz="2200" dirty="0"/>
          </a:p>
          <a:p>
            <a:pPr lvl="1"/>
            <a:r>
              <a:rPr lang="en-US" dirty="0"/>
              <a:t>Small trade, crops</a:t>
            </a:r>
          </a:p>
          <a:p>
            <a:pPr lvl="1"/>
            <a:r>
              <a:rPr lang="en-US" dirty="0"/>
              <a:t>Escape fathers, husbands. More witchcraft trials to restrict female travel and sexuality</a:t>
            </a:r>
          </a:p>
          <a:p>
            <a:endParaRPr lang="en-US" dirty="0"/>
          </a:p>
        </p:txBody>
      </p:sp>
    </p:spTree>
    <p:extLst>
      <p:ext uri="{BB962C8B-B14F-4D97-AF65-F5344CB8AC3E}">
        <p14:creationId xmlns:p14="http://schemas.microsoft.com/office/powerpoint/2010/main" val="455282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572853" y="1690689"/>
            <a:ext cx="6571147" cy="5167311"/>
          </a:xfrm>
          <a:prstGeom prst="rect">
            <a:avLst/>
          </a:prstGeom>
        </p:spPr>
      </p:pic>
      <p:pic>
        <p:nvPicPr>
          <p:cNvPr id="5" name="Picture 4"/>
          <p:cNvPicPr>
            <a:picLocks noChangeAspect="1"/>
          </p:cNvPicPr>
          <p:nvPr/>
        </p:nvPicPr>
        <p:blipFill>
          <a:blip r:embed="rId3"/>
          <a:stretch>
            <a:fillRect/>
          </a:stretch>
        </p:blipFill>
        <p:spPr>
          <a:xfrm>
            <a:off x="0" y="1951945"/>
            <a:ext cx="2439744" cy="3273197"/>
          </a:xfrm>
          <a:prstGeom prst="rect">
            <a:avLst/>
          </a:prstGeom>
        </p:spPr>
      </p:pic>
    </p:spTree>
    <p:extLst>
      <p:ext uri="{BB962C8B-B14F-4D97-AF65-F5344CB8AC3E}">
        <p14:creationId xmlns:p14="http://schemas.microsoft.com/office/powerpoint/2010/main" val="444591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27907"/>
            <a:ext cx="9144000" cy="4412022"/>
          </a:xfrm>
          <a:prstGeom prst="rect">
            <a:avLst/>
          </a:prstGeom>
        </p:spPr>
      </p:pic>
      <p:sp>
        <p:nvSpPr>
          <p:cNvPr id="3" name="TextBox 2"/>
          <p:cNvSpPr txBox="1"/>
          <p:nvPr/>
        </p:nvSpPr>
        <p:spPr>
          <a:xfrm>
            <a:off x="628650" y="5918044"/>
            <a:ext cx="6613285" cy="369332"/>
          </a:xfrm>
          <a:prstGeom prst="rect">
            <a:avLst/>
          </a:prstGeom>
          <a:noFill/>
        </p:spPr>
        <p:txBody>
          <a:bodyPr wrap="none" rtlCol="0">
            <a:spAutoFit/>
          </a:bodyPr>
          <a:lstStyle/>
          <a:p>
            <a:r>
              <a:rPr lang="en-US" dirty="0" smtClean="0"/>
              <a:t>*Today, 74% of </a:t>
            </a:r>
            <a:r>
              <a:rPr lang="en-US" dirty="0" err="1" smtClean="0"/>
              <a:t>ppl</a:t>
            </a:r>
            <a:r>
              <a:rPr lang="en-US" dirty="0" smtClean="0"/>
              <a:t> in Singapore are Chinese, only 13% are Malaysian </a:t>
            </a:r>
            <a:endParaRPr lang="en-US" dirty="0"/>
          </a:p>
        </p:txBody>
      </p:sp>
    </p:spTree>
    <p:extLst>
      <p:ext uri="{BB962C8B-B14F-4D97-AF65-F5344CB8AC3E}">
        <p14:creationId xmlns:p14="http://schemas.microsoft.com/office/powerpoint/2010/main" val="1160623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3600" dirty="0"/>
              <a:t>Assessing colonial development</a:t>
            </a:r>
            <a:r>
              <a:rPr lang="en-US" sz="2800" dirty="0"/>
              <a:t/>
            </a:r>
            <a:br>
              <a:rPr lang="en-US" sz="2800" dirty="0"/>
            </a:br>
            <a:endParaRPr lang="en-US" sz="3600" dirty="0"/>
          </a:p>
        </p:txBody>
      </p:sp>
      <p:sp>
        <p:nvSpPr>
          <p:cNvPr id="3" name="Content Placeholder 2"/>
          <p:cNvSpPr>
            <a:spLocks noGrp="1"/>
          </p:cNvSpPr>
          <p:nvPr>
            <p:ph idx="1"/>
          </p:nvPr>
        </p:nvSpPr>
        <p:spPr/>
        <p:txBody>
          <a:bodyPr/>
          <a:lstStyle/>
          <a:p>
            <a:r>
              <a:rPr lang="en-US" dirty="0"/>
              <a:t>Defenders – </a:t>
            </a:r>
            <a:r>
              <a:rPr lang="en-US" dirty="0" smtClean="0"/>
              <a:t>jump-started </a:t>
            </a:r>
            <a:r>
              <a:rPr lang="en-US" dirty="0"/>
              <a:t>modern growth</a:t>
            </a:r>
          </a:p>
          <a:p>
            <a:pPr lvl="1"/>
            <a:r>
              <a:rPr lang="en-US" dirty="0"/>
              <a:t>I</a:t>
            </a:r>
            <a:r>
              <a:rPr lang="en-US" dirty="0" smtClean="0"/>
              <a:t>ntegrated </a:t>
            </a:r>
            <a:r>
              <a:rPr lang="en-US" dirty="0"/>
              <a:t>AFR and ASIA into world markets</a:t>
            </a:r>
          </a:p>
          <a:p>
            <a:pPr lvl="1"/>
            <a:r>
              <a:rPr lang="en-US" dirty="0"/>
              <a:t>Also strengthened bureaucracy and long-distance business communication </a:t>
            </a:r>
          </a:p>
          <a:p>
            <a:pPr lvl="1"/>
            <a:r>
              <a:rPr lang="en-US" dirty="0"/>
              <a:t>Brought modern </a:t>
            </a:r>
            <a:r>
              <a:rPr lang="en-US" dirty="0" smtClean="0"/>
              <a:t>armies, schools, </a:t>
            </a:r>
            <a:r>
              <a:rPr lang="en-US" dirty="0"/>
              <a:t>and healthcare to colonial </a:t>
            </a:r>
            <a:r>
              <a:rPr lang="en-US" dirty="0" smtClean="0"/>
              <a:t>areas – railroads, roads, post offices</a:t>
            </a:r>
            <a:endParaRPr lang="en-US" dirty="0"/>
          </a:p>
          <a:p>
            <a:r>
              <a:rPr lang="en-US" dirty="0"/>
              <a:t>Critics – continued exploitation and unbalanced growth among peoples</a:t>
            </a:r>
          </a:p>
          <a:p>
            <a:pPr lvl="1"/>
            <a:r>
              <a:rPr lang="en-US" dirty="0"/>
              <a:t>Didn’t industrialize the colonies</a:t>
            </a:r>
          </a:p>
          <a:p>
            <a:pPr lvl="1"/>
            <a:r>
              <a:rPr lang="en-US" dirty="0"/>
              <a:t>ENG made IND super poor upon IND independence</a:t>
            </a:r>
          </a:p>
          <a:p>
            <a:endParaRPr lang="en-US" dirty="0"/>
          </a:p>
        </p:txBody>
      </p:sp>
    </p:spTree>
    <p:extLst>
      <p:ext uri="{BB962C8B-B14F-4D97-AF65-F5344CB8AC3E}">
        <p14:creationId xmlns:p14="http://schemas.microsoft.com/office/powerpoint/2010/main" val="100447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 y="166256"/>
            <a:ext cx="4824221" cy="2242408"/>
          </a:xfrm>
        </p:spPr>
        <p:txBody>
          <a:bodyPr>
            <a:normAutofit fontScale="90000"/>
          </a:bodyPr>
          <a:lstStyle/>
          <a:p>
            <a:r>
              <a:rPr lang="en-US" smtClean="0"/>
              <a:t>20.4 </a:t>
            </a:r>
            <a:r>
              <a:rPr lang="en-US" dirty="0" smtClean="0"/>
              <a:t>Colonial Societies </a:t>
            </a:r>
            <a:r>
              <a:rPr lang="en-US" smtClean="0"/>
              <a:t>and Conclusion</a:t>
            </a:r>
            <a:endParaRPr lang="en-US" dirty="0"/>
          </a:p>
        </p:txBody>
      </p:sp>
      <p:sp>
        <p:nvSpPr>
          <p:cNvPr id="3" name="Subtitle 2"/>
          <p:cNvSpPr>
            <a:spLocks noGrp="1"/>
          </p:cNvSpPr>
          <p:nvPr>
            <p:ph type="subTitle" idx="1"/>
          </p:nvPr>
        </p:nvSpPr>
        <p:spPr>
          <a:xfrm>
            <a:off x="-1481216" y="2590908"/>
            <a:ext cx="6858000" cy="1655762"/>
          </a:xfrm>
        </p:spPr>
        <p:txBody>
          <a:bodyPr/>
          <a:lstStyle/>
          <a:p>
            <a:r>
              <a:rPr lang="en-US" dirty="0" err="1" smtClean="0"/>
              <a:t>Strayer</a:t>
            </a:r>
            <a:r>
              <a:rPr lang="en-US" smtClean="0"/>
              <a:t> 941-948</a:t>
            </a:r>
            <a:endParaRPr lang="en-US" dirty="0"/>
          </a:p>
        </p:txBody>
      </p:sp>
    </p:spTree>
    <p:extLst>
      <p:ext uri="{BB962C8B-B14F-4D97-AF65-F5344CB8AC3E}">
        <p14:creationId xmlns:p14="http://schemas.microsoft.com/office/powerpoint/2010/main" val="37279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Second Wave of European Conquests </a:t>
            </a:r>
          </a:p>
        </p:txBody>
      </p:sp>
      <p:sp>
        <p:nvSpPr>
          <p:cNvPr id="3" name="Content Placeholder 2"/>
          <p:cNvSpPr>
            <a:spLocks noGrp="1"/>
          </p:cNvSpPr>
          <p:nvPr>
            <p:ph idx="1"/>
          </p:nvPr>
        </p:nvSpPr>
        <p:spPr/>
        <p:txBody>
          <a:bodyPr/>
          <a:lstStyle/>
          <a:p>
            <a:r>
              <a:rPr lang="en-US" dirty="0"/>
              <a:t>1750-1900 more EUR colonies in Asia and AFR</a:t>
            </a:r>
            <a:endParaRPr lang="en-US" sz="2200" dirty="0"/>
          </a:p>
          <a:p>
            <a:r>
              <a:rPr lang="en-US" dirty="0"/>
              <a:t>Not just ENG. GER, ITL, US, JPN join</a:t>
            </a:r>
            <a:endParaRPr lang="en-US" sz="2200" dirty="0"/>
          </a:p>
          <a:p>
            <a:r>
              <a:rPr lang="en-US" dirty="0"/>
              <a:t>Different than first wave</a:t>
            </a:r>
          </a:p>
          <a:p>
            <a:pPr lvl="1"/>
            <a:r>
              <a:rPr lang="en-US" dirty="0"/>
              <a:t>Didn’t destroy native populations</a:t>
            </a:r>
          </a:p>
          <a:p>
            <a:pPr lvl="1"/>
            <a:r>
              <a:rPr lang="en-US" dirty="0"/>
              <a:t>Not powered by the industrial rev</a:t>
            </a:r>
          </a:p>
          <a:p>
            <a:pPr lvl="1"/>
            <a:r>
              <a:rPr lang="en-US" dirty="0"/>
              <a:t>Used more informal </a:t>
            </a:r>
            <a:r>
              <a:rPr lang="en-US" dirty="0" smtClean="0"/>
              <a:t>control (informal empires) LA, CHN, OTM, JPN)</a:t>
            </a:r>
            <a:endParaRPr lang="en-US" dirty="0"/>
          </a:p>
          <a:p>
            <a:r>
              <a:rPr lang="en-US" dirty="0"/>
              <a:t>EUR had military firepower to keep advantage over colonists</a:t>
            </a:r>
            <a:endParaRPr lang="en-US" sz="2200" dirty="0"/>
          </a:p>
          <a:p>
            <a:endParaRPr lang="en-US" dirty="0"/>
          </a:p>
        </p:txBody>
      </p:sp>
      <p:pic>
        <p:nvPicPr>
          <p:cNvPr id="5" name="Picture 4"/>
          <p:cNvPicPr>
            <a:picLocks noChangeAspect="1"/>
          </p:cNvPicPr>
          <p:nvPr/>
        </p:nvPicPr>
        <p:blipFill>
          <a:blip r:embed="rId2"/>
          <a:stretch>
            <a:fillRect/>
          </a:stretch>
        </p:blipFill>
        <p:spPr>
          <a:xfrm>
            <a:off x="1531874" y="5853113"/>
            <a:ext cx="5092700" cy="647700"/>
          </a:xfrm>
          <a:prstGeom prst="rect">
            <a:avLst/>
          </a:prstGeom>
        </p:spPr>
      </p:pic>
    </p:spTree>
    <p:extLst>
      <p:ext uri="{BB962C8B-B14F-4D97-AF65-F5344CB8AC3E}">
        <p14:creationId xmlns:p14="http://schemas.microsoft.com/office/powerpoint/2010/main" val="576050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000" dirty="0" smtClean="0"/>
              <a:t>Education in the Colonial Era</a:t>
            </a:r>
            <a:endParaRPr lang="en-US" sz="4000" dirty="0"/>
          </a:p>
        </p:txBody>
      </p:sp>
      <p:sp>
        <p:nvSpPr>
          <p:cNvPr id="3" name="Content Placeholder 2"/>
          <p:cNvSpPr>
            <a:spLocks noGrp="1"/>
          </p:cNvSpPr>
          <p:nvPr>
            <p:ph idx="1"/>
          </p:nvPr>
        </p:nvSpPr>
        <p:spPr/>
        <p:txBody>
          <a:bodyPr>
            <a:normAutofit lnSpcReduction="10000"/>
          </a:bodyPr>
          <a:lstStyle/>
          <a:p>
            <a:r>
              <a:rPr lang="en-US" dirty="0"/>
              <a:t>Western education was like learning magic</a:t>
            </a:r>
            <a:endParaRPr lang="en-US" sz="2200" dirty="0"/>
          </a:p>
          <a:p>
            <a:pPr lvl="1"/>
            <a:r>
              <a:rPr lang="en-US" dirty="0"/>
              <a:t>So many opportunities, job, social, </a:t>
            </a:r>
            <a:r>
              <a:rPr lang="en-US" dirty="0" err="1" smtClean="0"/>
              <a:t>etc</a:t>
            </a:r>
            <a:endParaRPr lang="en-US" dirty="0" smtClean="0"/>
          </a:p>
          <a:p>
            <a:pPr lvl="1"/>
            <a:r>
              <a:rPr lang="en-US" dirty="0" smtClean="0"/>
              <a:t>SOCIAL MOBILITY!</a:t>
            </a:r>
            <a:endParaRPr lang="en-US" dirty="0"/>
          </a:p>
          <a:p>
            <a:r>
              <a:rPr lang="en-US" dirty="0"/>
              <a:t>Drama between natives that embraced EUR culture and those who </a:t>
            </a:r>
            <a:r>
              <a:rPr lang="en-US" dirty="0" smtClean="0"/>
              <a:t>didn’t</a:t>
            </a:r>
          </a:p>
          <a:p>
            <a:r>
              <a:rPr lang="en-US" dirty="0" smtClean="0">
                <a:latin typeface="Calibri" charset="0"/>
                <a:ea typeface="Calibri" charset="0"/>
                <a:cs typeface="Calibri" charset="0"/>
              </a:rPr>
              <a:t>Some natives viewed EUR as rescuing them, making them less ignorant </a:t>
            </a:r>
            <a:endParaRPr lang="en-US" dirty="0">
              <a:latin typeface="Calibri" charset="0"/>
              <a:ea typeface="Calibri" charset="0"/>
              <a:cs typeface="Calibri" charset="0"/>
            </a:endParaRPr>
          </a:p>
          <a:p>
            <a:r>
              <a:rPr lang="en-US" dirty="0"/>
              <a:t>In the beginning EUR thought they were “modernizing” and thus helping the world</a:t>
            </a:r>
            <a:endParaRPr lang="en-US" sz="2200" dirty="0"/>
          </a:p>
          <a:p>
            <a:pPr lvl="1"/>
            <a:r>
              <a:rPr lang="en-US" dirty="0" smtClean="0"/>
              <a:t>They end up keeping them weaker, in order to exploit them</a:t>
            </a:r>
            <a:endParaRPr lang="en-US" dirty="0"/>
          </a:p>
        </p:txBody>
      </p:sp>
    </p:spTree>
    <p:extLst>
      <p:ext uri="{BB962C8B-B14F-4D97-AF65-F5344CB8AC3E}">
        <p14:creationId xmlns:p14="http://schemas.microsoft.com/office/powerpoint/2010/main" val="1850382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3479" y="1943100"/>
            <a:ext cx="6440521" cy="4000500"/>
          </a:xfrm>
          <a:prstGeom prst="rect">
            <a:avLst/>
          </a:prstGeom>
        </p:spPr>
      </p:pic>
      <p:pic>
        <p:nvPicPr>
          <p:cNvPr id="5" name="Picture 4"/>
          <p:cNvPicPr>
            <a:picLocks noChangeAspect="1"/>
          </p:cNvPicPr>
          <p:nvPr/>
        </p:nvPicPr>
        <p:blipFill>
          <a:blip r:embed="rId3"/>
          <a:stretch>
            <a:fillRect/>
          </a:stretch>
        </p:blipFill>
        <p:spPr>
          <a:xfrm>
            <a:off x="-1" y="1416050"/>
            <a:ext cx="2703479" cy="3985128"/>
          </a:xfrm>
          <a:prstGeom prst="rect">
            <a:avLst/>
          </a:prstGeom>
        </p:spPr>
      </p:pic>
    </p:spTree>
    <p:extLst>
      <p:ext uri="{BB962C8B-B14F-4D97-AF65-F5344CB8AC3E}">
        <p14:creationId xmlns:p14="http://schemas.microsoft.com/office/powerpoint/2010/main" val="1670775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in the Colonial Era </a:t>
            </a:r>
            <a:endParaRPr lang="en-US" dirty="0"/>
          </a:p>
        </p:txBody>
      </p:sp>
      <p:sp>
        <p:nvSpPr>
          <p:cNvPr id="3" name="Content Placeholder 2"/>
          <p:cNvSpPr>
            <a:spLocks noGrp="1"/>
          </p:cNvSpPr>
          <p:nvPr>
            <p:ph idx="1"/>
          </p:nvPr>
        </p:nvSpPr>
        <p:spPr/>
        <p:txBody>
          <a:bodyPr>
            <a:normAutofit/>
          </a:bodyPr>
          <a:lstStyle/>
          <a:p>
            <a:r>
              <a:rPr lang="en-US" dirty="0"/>
              <a:t>Christianity takes NZ, non-Muslim AFR (50 million) and Pacific Islands	</a:t>
            </a:r>
            <a:endParaRPr lang="en-US" sz="2200" dirty="0"/>
          </a:p>
          <a:p>
            <a:r>
              <a:rPr lang="en-US" dirty="0"/>
              <a:t>Why CHR in AFR?</a:t>
            </a:r>
            <a:endParaRPr lang="en-US" sz="2200" dirty="0"/>
          </a:p>
          <a:p>
            <a:pPr lvl="1"/>
            <a:r>
              <a:rPr lang="en-US" dirty="0"/>
              <a:t>Old gods didn’t help AFR while EUR was defeating them</a:t>
            </a:r>
          </a:p>
          <a:p>
            <a:pPr lvl="1"/>
            <a:r>
              <a:rPr lang="en-US" dirty="0"/>
              <a:t>CHR=modern, educated</a:t>
            </a:r>
          </a:p>
          <a:p>
            <a:pPr lvl="1"/>
            <a:r>
              <a:rPr lang="en-US" dirty="0"/>
              <a:t>Gave opportunities to young, poor, and </a:t>
            </a:r>
            <a:r>
              <a:rPr lang="en-US" dirty="0" smtClean="0"/>
              <a:t>women</a:t>
            </a:r>
          </a:p>
          <a:p>
            <a:pPr lvl="2"/>
            <a:r>
              <a:rPr lang="en-US" dirty="0" smtClean="0"/>
              <a:t>Spread of BUD, ISL, CHR in U3</a:t>
            </a:r>
            <a:endParaRPr lang="en-US" dirty="0"/>
          </a:p>
          <a:p>
            <a:pPr lvl="1"/>
            <a:r>
              <a:rPr lang="en-US" dirty="0"/>
              <a:t>Natives spread it to other </a:t>
            </a:r>
            <a:r>
              <a:rPr lang="en-US" dirty="0" smtClean="0"/>
              <a:t>natives</a:t>
            </a:r>
            <a:endParaRPr lang="en-US" dirty="0"/>
          </a:p>
        </p:txBody>
      </p:sp>
    </p:spTree>
    <p:extLst>
      <p:ext uri="{BB962C8B-B14F-4D97-AF65-F5344CB8AC3E}">
        <p14:creationId xmlns:p14="http://schemas.microsoft.com/office/powerpoint/2010/main" val="223542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in the Colonial Era </a:t>
            </a:r>
            <a:endParaRPr lang="en-US" dirty="0"/>
          </a:p>
        </p:txBody>
      </p:sp>
      <p:sp>
        <p:nvSpPr>
          <p:cNvPr id="3" name="Content Placeholder 2"/>
          <p:cNvSpPr>
            <a:spLocks noGrp="1"/>
          </p:cNvSpPr>
          <p:nvPr>
            <p:ph idx="1"/>
          </p:nvPr>
        </p:nvSpPr>
        <p:spPr/>
        <p:txBody>
          <a:bodyPr>
            <a:normAutofit/>
          </a:bodyPr>
          <a:lstStyle/>
          <a:p>
            <a:r>
              <a:rPr lang="en-US" dirty="0" smtClean="0"/>
              <a:t>AFR </a:t>
            </a:r>
            <a:r>
              <a:rPr lang="en-US" dirty="0"/>
              <a:t>CHRs kept some old traditions (charms, medicine men</a:t>
            </a:r>
            <a:r>
              <a:rPr lang="en-US" dirty="0" smtClean="0"/>
              <a:t>)</a:t>
            </a:r>
          </a:p>
          <a:p>
            <a:pPr lvl="1"/>
            <a:r>
              <a:rPr lang="en-US" sz="2800" dirty="0" smtClean="0"/>
              <a:t>Like Voodoo and Santeria </a:t>
            </a:r>
            <a:endParaRPr lang="en-US" sz="2800" dirty="0"/>
          </a:p>
          <a:p>
            <a:r>
              <a:rPr lang="en-US" dirty="0" smtClean="0"/>
              <a:t>Very little </a:t>
            </a:r>
            <a:r>
              <a:rPr lang="en-US" dirty="0"/>
              <a:t>CHR in </a:t>
            </a:r>
            <a:r>
              <a:rPr lang="en-US" dirty="0" smtClean="0"/>
              <a:t>IND</a:t>
            </a:r>
          </a:p>
          <a:p>
            <a:r>
              <a:rPr lang="en-US" dirty="0" smtClean="0"/>
              <a:t>New universal self-view of Hinduism</a:t>
            </a:r>
          </a:p>
          <a:p>
            <a:pPr lvl="1"/>
            <a:r>
              <a:rPr lang="en-US" dirty="0" smtClean="0"/>
              <a:t>Uniting all Hindus against EUR aggression</a:t>
            </a:r>
            <a:endParaRPr lang="en-US" dirty="0"/>
          </a:p>
          <a:p>
            <a:r>
              <a:rPr lang="en-US" dirty="0"/>
              <a:t>Hinduism separates itself from Islam </a:t>
            </a:r>
            <a:endParaRPr lang="en-US" sz="2200" dirty="0"/>
          </a:p>
          <a:p>
            <a:pPr lvl="1"/>
            <a:r>
              <a:rPr lang="en-US" dirty="0"/>
              <a:t>ENG census and GOV practices split them as well</a:t>
            </a:r>
          </a:p>
          <a:p>
            <a:pPr lvl="2"/>
            <a:r>
              <a:rPr lang="en-US" sz="2400" dirty="0"/>
              <a:t>This will lead to drama </a:t>
            </a:r>
            <a:r>
              <a:rPr lang="en-US" sz="2400" dirty="0" smtClean="0"/>
              <a:t>later: India/Pakistan</a:t>
            </a:r>
            <a:endParaRPr lang="en-US" sz="2100" dirty="0"/>
          </a:p>
        </p:txBody>
      </p:sp>
    </p:spTree>
    <p:extLst>
      <p:ext uri="{BB962C8B-B14F-4D97-AF65-F5344CB8AC3E}">
        <p14:creationId xmlns:p14="http://schemas.microsoft.com/office/powerpoint/2010/main" val="1131798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0350"/>
            <a:ext cx="4620829" cy="5073650"/>
          </a:xfrm>
          <a:prstGeom prst="rect">
            <a:avLst/>
          </a:prstGeom>
        </p:spPr>
      </p:pic>
      <p:pic>
        <p:nvPicPr>
          <p:cNvPr id="5" name="Picture 4"/>
          <p:cNvPicPr>
            <a:picLocks noChangeAspect="1"/>
          </p:cNvPicPr>
          <p:nvPr/>
        </p:nvPicPr>
        <p:blipFill>
          <a:blip r:embed="rId3"/>
          <a:stretch>
            <a:fillRect/>
          </a:stretch>
        </p:blipFill>
        <p:spPr>
          <a:xfrm>
            <a:off x="5341502" y="0"/>
            <a:ext cx="3756895" cy="6858000"/>
          </a:xfrm>
          <a:prstGeom prst="rect">
            <a:avLst/>
          </a:prstGeom>
        </p:spPr>
      </p:pic>
    </p:spTree>
    <p:extLst>
      <p:ext uri="{BB962C8B-B14F-4D97-AF65-F5344CB8AC3E}">
        <p14:creationId xmlns:p14="http://schemas.microsoft.com/office/powerpoint/2010/main" val="1867803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a:latin typeface="+mn-lt"/>
                <a:ea typeface=".LastResort" charset="0"/>
                <a:cs typeface=".LastResort" charset="0"/>
              </a:rPr>
              <a:t>Africans gain self-awareness and </a:t>
            </a:r>
            <a:r>
              <a:rPr lang="en-US" sz="4000" dirty="0" smtClean="0">
                <a:latin typeface="+mn-lt"/>
                <a:ea typeface=".LastResort" charset="0"/>
                <a:cs typeface=".LastResort" charset="0"/>
              </a:rPr>
              <a:t>pride</a:t>
            </a:r>
            <a:endParaRPr lang="en-US" sz="4000" dirty="0">
              <a:latin typeface="+mn-lt"/>
              <a:ea typeface=".LastResort" charset="0"/>
              <a:cs typeface=".LastResort" charset="0"/>
            </a:endParaRPr>
          </a:p>
        </p:txBody>
      </p:sp>
      <p:sp>
        <p:nvSpPr>
          <p:cNvPr id="3" name="Content Placeholder 2"/>
          <p:cNvSpPr>
            <a:spLocks noGrp="1"/>
          </p:cNvSpPr>
          <p:nvPr>
            <p:ph idx="1"/>
          </p:nvPr>
        </p:nvSpPr>
        <p:spPr/>
        <p:txBody>
          <a:bodyPr>
            <a:normAutofit fontScale="92500" lnSpcReduction="20000"/>
          </a:bodyPr>
          <a:lstStyle/>
          <a:p>
            <a:r>
              <a:rPr lang="en-US" dirty="0" smtClean="0"/>
              <a:t>“African identity”, not tribal divisions popular around 1900</a:t>
            </a:r>
          </a:p>
          <a:p>
            <a:pPr lvl="1"/>
            <a:r>
              <a:rPr lang="en-US" dirty="0" smtClean="0"/>
              <a:t>Started by Western-educated natives </a:t>
            </a:r>
          </a:p>
          <a:p>
            <a:r>
              <a:rPr lang="en-US" dirty="0" smtClean="0"/>
              <a:t>United under colonization</a:t>
            </a:r>
          </a:p>
          <a:p>
            <a:pPr lvl="1"/>
            <a:r>
              <a:rPr lang="en-US" dirty="0" smtClean="0"/>
              <a:t>Like Hindus in India </a:t>
            </a:r>
          </a:p>
          <a:p>
            <a:r>
              <a:rPr lang="en-US" dirty="0" smtClean="0"/>
              <a:t>Saw the beauty and moral “</a:t>
            </a:r>
            <a:r>
              <a:rPr lang="en-US" dirty="0" err="1" smtClean="0"/>
              <a:t>advancedness</a:t>
            </a:r>
            <a:r>
              <a:rPr lang="en-US" dirty="0" smtClean="0"/>
              <a:t>” of AFR society</a:t>
            </a:r>
          </a:p>
          <a:p>
            <a:r>
              <a:rPr lang="en-US" dirty="0" smtClean="0"/>
              <a:t>Some said that AFR made EGY and EUR stole their ideas of “civilization”. Therefore, EUR civilization came from AFR</a:t>
            </a:r>
          </a:p>
          <a:p>
            <a:r>
              <a:rPr lang="en-US" dirty="0" smtClean="0"/>
              <a:t>Saw AFR societies as communal, cooperative and equal</a:t>
            </a:r>
          </a:p>
          <a:p>
            <a:pPr lvl="1"/>
            <a:r>
              <a:rPr lang="en-US" dirty="0" smtClean="0"/>
              <a:t>Opposite to EUR selfish, exploitative, competitive </a:t>
            </a:r>
            <a:endParaRPr lang="en-US" dirty="0"/>
          </a:p>
        </p:txBody>
      </p:sp>
    </p:spTree>
    <p:extLst>
      <p:ext uri="{BB962C8B-B14F-4D97-AF65-F5344CB8AC3E}">
        <p14:creationId xmlns:p14="http://schemas.microsoft.com/office/powerpoint/2010/main" val="258094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a:latin typeface="+mn-lt"/>
                <a:ea typeface=".LastResort" charset="0"/>
                <a:cs typeface=".LastResort" charset="0"/>
              </a:rPr>
              <a:t>Africans gain self-awareness and </a:t>
            </a:r>
            <a:r>
              <a:rPr lang="en-US" sz="4000" dirty="0" smtClean="0">
                <a:latin typeface="+mn-lt"/>
                <a:ea typeface=".LastResort" charset="0"/>
                <a:cs typeface=".LastResort" charset="0"/>
              </a:rPr>
              <a:t>pride</a:t>
            </a:r>
            <a:endParaRPr lang="en-US" sz="4000" dirty="0">
              <a:latin typeface="+mn-lt"/>
              <a:ea typeface=".LastResort" charset="0"/>
              <a:cs typeface=".LastResort" charset="0"/>
            </a:endParaRPr>
          </a:p>
        </p:txBody>
      </p:sp>
      <p:sp>
        <p:nvSpPr>
          <p:cNvPr id="3" name="Content Placeholder 2"/>
          <p:cNvSpPr>
            <a:spLocks noGrp="1"/>
          </p:cNvSpPr>
          <p:nvPr>
            <p:ph idx="1"/>
          </p:nvPr>
        </p:nvSpPr>
        <p:spPr/>
        <p:txBody>
          <a:bodyPr>
            <a:normAutofit/>
          </a:bodyPr>
          <a:lstStyle/>
          <a:p>
            <a:r>
              <a:rPr lang="en-US" dirty="0" smtClean="0"/>
              <a:t>Pan-Africanism begins</a:t>
            </a:r>
          </a:p>
          <a:p>
            <a:pPr lvl="1"/>
            <a:r>
              <a:rPr lang="en-US" dirty="0" smtClean="0"/>
              <a:t>Idea that all black Africans should unite </a:t>
            </a:r>
          </a:p>
          <a:p>
            <a:pPr lvl="1"/>
            <a:r>
              <a:rPr lang="en-US" dirty="0" smtClean="0"/>
              <a:t>Pushed by Americans like Booker T. Washington and Marcus Garvey (proponent of Liberia)</a:t>
            </a:r>
          </a:p>
          <a:p>
            <a:r>
              <a:rPr lang="en-US" dirty="0" smtClean="0"/>
              <a:t>Some tribes were “created” by EUR to label </a:t>
            </a:r>
            <a:r>
              <a:rPr lang="en-US" dirty="0" err="1" smtClean="0"/>
              <a:t>ppl</a:t>
            </a:r>
            <a:r>
              <a:rPr lang="en-US" dirty="0" smtClean="0"/>
              <a:t> </a:t>
            </a:r>
          </a:p>
          <a:p>
            <a:r>
              <a:rPr lang="en-US" dirty="0" smtClean="0"/>
              <a:t>Some tribes were created by Africans when they moved to larger urban areas</a:t>
            </a:r>
          </a:p>
          <a:p>
            <a:pPr lvl="1"/>
            <a:r>
              <a:rPr lang="en-US" dirty="0" smtClean="0"/>
              <a:t>Grouped themselves by languages or cultural practices </a:t>
            </a:r>
          </a:p>
          <a:p>
            <a:r>
              <a:rPr lang="en-US" dirty="0" smtClean="0"/>
              <a:t>Nigerians start calling themselves Igbo</a:t>
            </a:r>
          </a:p>
          <a:p>
            <a:endParaRPr lang="en-US" dirty="0" smtClean="0"/>
          </a:p>
        </p:txBody>
      </p:sp>
    </p:spTree>
    <p:extLst>
      <p:ext uri="{BB962C8B-B14F-4D97-AF65-F5344CB8AC3E}">
        <p14:creationId xmlns:p14="http://schemas.microsoft.com/office/powerpoint/2010/main" val="2024996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Who makes history?</a:t>
            </a:r>
            <a:endParaRPr lang="en-US" dirty="0"/>
          </a:p>
        </p:txBody>
      </p:sp>
      <p:sp>
        <p:nvSpPr>
          <p:cNvPr id="3" name="Content Placeholder 2"/>
          <p:cNvSpPr>
            <a:spLocks noGrp="1"/>
          </p:cNvSpPr>
          <p:nvPr>
            <p:ph idx="1"/>
          </p:nvPr>
        </p:nvSpPr>
        <p:spPr/>
        <p:txBody>
          <a:bodyPr/>
          <a:lstStyle/>
          <a:p>
            <a:r>
              <a:rPr lang="en-US" dirty="0" smtClean="0"/>
              <a:t>Oppressed peoples influence history too</a:t>
            </a:r>
          </a:p>
          <a:p>
            <a:r>
              <a:rPr lang="en-US" dirty="0" smtClean="0"/>
              <a:t>Often those with a Western education use it against the Westerners </a:t>
            </a:r>
          </a:p>
          <a:p>
            <a:r>
              <a:rPr lang="en-US" dirty="0" smtClean="0"/>
              <a:t>Slaves, women, colonized people</a:t>
            </a:r>
            <a:endParaRPr lang="en-US" dirty="0"/>
          </a:p>
        </p:txBody>
      </p:sp>
    </p:spTree>
    <p:extLst>
      <p:ext uri="{BB962C8B-B14F-4D97-AF65-F5344CB8AC3E}">
        <p14:creationId xmlns:p14="http://schemas.microsoft.com/office/powerpoint/2010/main" val="798665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 y="166256"/>
            <a:ext cx="4824221" cy="2242408"/>
          </a:xfrm>
        </p:spPr>
        <p:txBody>
          <a:bodyPr>
            <a:normAutofit/>
          </a:bodyPr>
          <a:lstStyle/>
          <a:p>
            <a:r>
              <a:rPr lang="en-US" dirty="0" smtClean="0"/>
              <a:t>20.5 Colonial Docs</a:t>
            </a:r>
            <a:endParaRPr lang="en-US" dirty="0"/>
          </a:p>
        </p:txBody>
      </p:sp>
      <p:sp>
        <p:nvSpPr>
          <p:cNvPr id="3" name="Subtitle 2"/>
          <p:cNvSpPr>
            <a:spLocks noGrp="1"/>
          </p:cNvSpPr>
          <p:nvPr>
            <p:ph type="subTitle" idx="1"/>
          </p:nvPr>
        </p:nvSpPr>
        <p:spPr>
          <a:xfrm>
            <a:off x="-1481216" y="2590908"/>
            <a:ext cx="6858000" cy="1655762"/>
          </a:xfrm>
        </p:spPr>
        <p:txBody>
          <a:bodyPr/>
          <a:lstStyle/>
          <a:p>
            <a:r>
              <a:rPr lang="en-US" dirty="0" err="1" smtClean="0"/>
              <a:t>Strayer</a:t>
            </a:r>
            <a:r>
              <a:rPr lang="en-US" dirty="0" smtClean="0"/>
              <a:t> 950-959</a:t>
            </a:r>
            <a:endParaRPr lang="en-US" dirty="0"/>
          </a:p>
        </p:txBody>
      </p:sp>
    </p:spTree>
    <p:extLst>
      <p:ext uri="{BB962C8B-B14F-4D97-AF65-F5344CB8AC3E}">
        <p14:creationId xmlns:p14="http://schemas.microsoft.com/office/powerpoint/2010/main" val="936664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a:t>
            </a:r>
            <a:endParaRPr lang="en-US" dirty="0"/>
          </a:p>
        </p:txBody>
      </p:sp>
      <p:sp>
        <p:nvSpPr>
          <p:cNvPr id="3" name="Content Placeholder 2"/>
          <p:cNvSpPr>
            <a:spLocks noGrp="1"/>
          </p:cNvSpPr>
          <p:nvPr>
            <p:ph idx="1"/>
          </p:nvPr>
        </p:nvSpPr>
        <p:spPr/>
        <p:txBody>
          <a:bodyPr/>
          <a:lstStyle/>
          <a:p>
            <a:r>
              <a:rPr lang="en-US" dirty="0" smtClean="0"/>
              <a:t>150 years of ENG control of IND</a:t>
            </a:r>
          </a:p>
          <a:p>
            <a:pPr lvl="1"/>
            <a:r>
              <a:rPr lang="en-US" dirty="0" smtClean="0"/>
              <a:t>“Jewel in the crown”</a:t>
            </a:r>
          </a:p>
          <a:p>
            <a:r>
              <a:rPr lang="en-US" dirty="0" smtClean="0"/>
              <a:t>First ruled by BEIC w/ charter form </a:t>
            </a:r>
            <a:r>
              <a:rPr lang="en-US" dirty="0" err="1" smtClean="0"/>
              <a:t>gov</a:t>
            </a:r>
            <a:r>
              <a:rPr lang="en-US" dirty="0" smtClean="0"/>
              <a:t> that gave them mil and pol power </a:t>
            </a:r>
          </a:p>
          <a:p>
            <a:r>
              <a:rPr lang="en-US" dirty="0" smtClean="0"/>
              <a:t>ENG took complete control after Indian Rebellion of 1857</a:t>
            </a:r>
          </a:p>
          <a:p>
            <a:r>
              <a:rPr lang="en-US" dirty="0" smtClean="0"/>
              <a:t>ENG used landowners (princes) and Brahmins to keep control </a:t>
            </a:r>
            <a:endParaRPr lang="en-US" dirty="0"/>
          </a:p>
        </p:txBody>
      </p:sp>
    </p:spTree>
    <p:extLst>
      <p:ext uri="{BB962C8B-B14F-4D97-AF65-F5344CB8AC3E}">
        <p14:creationId xmlns:p14="http://schemas.microsoft.com/office/powerpoint/2010/main" val="120736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“Gathering </a:t>
            </a:r>
            <a:r>
              <a:rPr lang="en-US" dirty="0"/>
              <a:t>and hunting bands in Australia, agricultural village societies or chiefdoms on Pacific islands and in Africa, pastoralists of the Sahara and Central Asia, residents of states large and small, and virtually every- one in the large and complex civilizations of India and Southeast Asia — all of them alike lost the political sovereignty and freedom of action they had previously exercised</a:t>
            </a:r>
            <a:r>
              <a:rPr lang="en-US" dirty="0" smtClean="0"/>
              <a:t>.” </a:t>
            </a:r>
            <a:endParaRPr lang="en-US" dirty="0"/>
          </a:p>
          <a:p>
            <a:endParaRPr lang="en-US" dirty="0"/>
          </a:p>
        </p:txBody>
      </p:sp>
    </p:spTree>
    <p:extLst>
      <p:ext uri="{BB962C8B-B14F-4D97-AF65-F5344CB8AC3E}">
        <p14:creationId xmlns:p14="http://schemas.microsoft.com/office/powerpoint/2010/main" val="1189115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 Calcutta </a:t>
            </a:r>
            <a:r>
              <a:rPr lang="en-US" dirty="0" smtClean="0"/>
              <a:t>– </a:t>
            </a:r>
            <a:r>
              <a:rPr lang="en-US" dirty="0" err="1" smtClean="0"/>
              <a:t>Nawab</a:t>
            </a:r>
            <a:r>
              <a:rPr lang="en-US" dirty="0" smtClean="0"/>
              <a:t> </a:t>
            </a:r>
            <a:r>
              <a:rPr lang="en-US" dirty="0" err="1" smtClean="0"/>
              <a:t>Muhabbat</a:t>
            </a:r>
            <a:r>
              <a:rPr lang="en-US" dirty="0" smtClean="0"/>
              <a:t> Khan - 1700s</a:t>
            </a:r>
            <a:endParaRPr lang="en-US" dirty="0"/>
          </a:p>
        </p:txBody>
      </p:sp>
      <p:sp>
        <p:nvSpPr>
          <p:cNvPr id="3" name="Content Placeholder 2"/>
          <p:cNvSpPr>
            <a:spLocks noGrp="1"/>
          </p:cNvSpPr>
          <p:nvPr>
            <p:ph idx="1"/>
          </p:nvPr>
        </p:nvSpPr>
        <p:spPr/>
        <p:txBody>
          <a:bodyPr/>
          <a:lstStyle/>
          <a:p>
            <a:r>
              <a:rPr lang="en-US" dirty="0" smtClean="0"/>
              <a:t>Calcutta – capital of British India </a:t>
            </a:r>
          </a:p>
          <a:p>
            <a:r>
              <a:rPr lang="en-US" dirty="0" smtClean="0"/>
              <a:t>Huge city, lots of people, pretty buildings</a:t>
            </a:r>
          </a:p>
          <a:p>
            <a:r>
              <a:rPr lang="en-US" dirty="0" smtClean="0"/>
              <a:t>European art</a:t>
            </a:r>
          </a:p>
          <a:p>
            <a:r>
              <a:rPr lang="en-US" dirty="0" smtClean="0"/>
              <a:t>Lots of art and stuff imported for sale at the bazaars</a:t>
            </a:r>
          </a:p>
          <a:p>
            <a:r>
              <a:rPr lang="en-US" dirty="0" smtClean="0"/>
              <a:t>Its like the best of China and the West in the same set </a:t>
            </a:r>
          </a:p>
          <a:p>
            <a:r>
              <a:rPr lang="en-US" dirty="0" smtClean="0"/>
              <a:t>Its generally awesome </a:t>
            </a:r>
            <a:endParaRPr lang="en-US" dirty="0"/>
          </a:p>
        </p:txBody>
      </p:sp>
    </p:spTree>
    <p:extLst>
      <p:ext uri="{BB962C8B-B14F-4D97-AF65-F5344CB8AC3E}">
        <p14:creationId xmlns:p14="http://schemas.microsoft.com/office/powerpoint/2010/main" val="66818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Letter to Lord Amherst </a:t>
            </a:r>
            <a:r>
              <a:rPr lang="en-US" dirty="0" smtClean="0"/>
              <a:t>– Ram Mohan Roy - 1823</a:t>
            </a:r>
            <a:endParaRPr lang="en-US" dirty="0"/>
          </a:p>
        </p:txBody>
      </p:sp>
      <p:sp>
        <p:nvSpPr>
          <p:cNvPr id="3" name="Content Placeholder 2"/>
          <p:cNvSpPr>
            <a:spLocks noGrp="1"/>
          </p:cNvSpPr>
          <p:nvPr>
            <p:ph idx="1"/>
          </p:nvPr>
        </p:nvSpPr>
        <p:spPr/>
        <p:txBody>
          <a:bodyPr/>
          <a:lstStyle/>
          <a:p>
            <a:r>
              <a:rPr lang="en-US" dirty="0" smtClean="0"/>
              <a:t>Hindu Brahmin, Western educated</a:t>
            </a:r>
          </a:p>
          <a:p>
            <a:r>
              <a:rPr lang="en-US" dirty="0" smtClean="0"/>
              <a:t>Wanted to end sati, modernize India</a:t>
            </a:r>
          </a:p>
          <a:p>
            <a:r>
              <a:rPr lang="en-US" dirty="0" smtClean="0"/>
              <a:t>I thought ENG was going to teach us Western stuff, but you’re going to have IND </a:t>
            </a:r>
            <a:r>
              <a:rPr lang="en-US" dirty="0" err="1" smtClean="0"/>
              <a:t>ppl</a:t>
            </a:r>
            <a:r>
              <a:rPr lang="en-US" dirty="0" smtClean="0"/>
              <a:t> teach us old Hindus stuff</a:t>
            </a:r>
          </a:p>
          <a:p>
            <a:pPr lvl="1"/>
            <a:r>
              <a:rPr lang="en-US" dirty="0" smtClean="0"/>
              <a:t>We don’t need it. We already know it. It’s not practical. </a:t>
            </a:r>
          </a:p>
          <a:p>
            <a:r>
              <a:rPr lang="en-US" dirty="0" smtClean="0"/>
              <a:t>We can’t better ourselves if we think everything is an illusion (Hinduism)</a:t>
            </a:r>
          </a:p>
          <a:p>
            <a:pPr lvl="1"/>
            <a:r>
              <a:rPr lang="en-US" dirty="0" smtClean="0"/>
              <a:t>It keeps us in darkness</a:t>
            </a:r>
            <a:endParaRPr lang="en-US" dirty="0"/>
          </a:p>
        </p:txBody>
      </p:sp>
    </p:spTree>
    <p:extLst>
      <p:ext uri="{BB962C8B-B14F-4D97-AF65-F5344CB8AC3E}">
        <p14:creationId xmlns:p14="http://schemas.microsoft.com/office/powerpoint/2010/main" val="1058734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a:t>
            </a:r>
            <a:r>
              <a:rPr lang="en-US" i="1" dirty="0" err="1" smtClean="0"/>
              <a:t>Azamgarh</a:t>
            </a:r>
            <a:r>
              <a:rPr lang="en-US" i="1" dirty="0" smtClean="0"/>
              <a:t> Proclamation </a:t>
            </a:r>
            <a:r>
              <a:rPr lang="en-US" dirty="0" smtClean="0"/>
              <a:t>– Bahadur Shah - 1857</a:t>
            </a:r>
            <a:endParaRPr lang="en-US" dirty="0"/>
          </a:p>
        </p:txBody>
      </p:sp>
      <p:sp>
        <p:nvSpPr>
          <p:cNvPr id="3" name="Content Placeholder 2"/>
          <p:cNvSpPr>
            <a:spLocks noGrp="1"/>
          </p:cNvSpPr>
          <p:nvPr>
            <p:ph idx="1"/>
          </p:nvPr>
        </p:nvSpPr>
        <p:spPr/>
        <p:txBody>
          <a:bodyPr/>
          <a:lstStyle/>
          <a:p>
            <a:r>
              <a:rPr lang="en-US" dirty="0" smtClean="0"/>
              <a:t>Thought the Mughal Empire might take power back from ENG after the Indian Rebellion</a:t>
            </a:r>
          </a:p>
          <a:p>
            <a:pPr lvl="1"/>
            <a:r>
              <a:rPr lang="en-US" dirty="0" smtClean="0"/>
              <a:t>Written by the grandson of the shah (who was powerless)</a:t>
            </a:r>
          </a:p>
          <a:p>
            <a:r>
              <a:rPr lang="en-US" dirty="0" smtClean="0"/>
              <a:t>ENG is ruining both Hindus and Muslims </a:t>
            </a:r>
          </a:p>
          <a:p>
            <a:pPr lvl="1"/>
            <a:r>
              <a:rPr lang="en-US" dirty="0" smtClean="0"/>
              <a:t>We should unite to run them out </a:t>
            </a:r>
          </a:p>
          <a:p>
            <a:r>
              <a:rPr lang="en-US" dirty="0" smtClean="0"/>
              <a:t>If we take back over, the landowners will have power over their land and taxes will be lower </a:t>
            </a:r>
          </a:p>
          <a:p>
            <a:pPr lvl="1"/>
            <a:r>
              <a:rPr lang="en-US" dirty="0" smtClean="0"/>
              <a:t>Stop low-ranking </a:t>
            </a:r>
            <a:r>
              <a:rPr lang="en-US" dirty="0" err="1" smtClean="0"/>
              <a:t>ppl</a:t>
            </a:r>
            <a:r>
              <a:rPr lang="en-US" dirty="0" smtClean="0"/>
              <a:t> from disgracing high-ranking </a:t>
            </a:r>
            <a:r>
              <a:rPr lang="en-US" dirty="0" err="1" smtClean="0"/>
              <a:t>ppl</a:t>
            </a:r>
            <a:r>
              <a:rPr lang="en-US" dirty="0" smtClean="0"/>
              <a:t> with lawsuits</a:t>
            </a:r>
            <a:endParaRPr lang="en-US" dirty="0"/>
          </a:p>
        </p:txBody>
      </p:sp>
    </p:spTree>
    <p:extLst>
      <p:ext uri="{BB962C8B-B14F-4D97-AF65-F5344CB8AC3E}">
        <p14:creationId xmlns:p14="http://schemas.microsoft.com/office/powerpoint/2010/main" val="101040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a:t>
            </a:r>
            <a:r>
              <a:rPr lang="en-US" i="1" dirty="0" err="1" smtClean="0"/>
              <a:t>Azamgarh</a:t>
            </a:r>
            <a:r>
              <a:rPr lang="en-US" i="1" dirty="0" smtClean="0"/>
              <a:t> Proclamation </a:t>
            </a:r>
            <a:r>
              <a:rPr lang="en-US" dirty="0" smtClean="0"/>
              <a:t>– Bahadur Shah - 1857</a:t>
            </a:r>
            <a:endParaRPr lang="en-US" dirty="0"/>
          </a:p>
        </p:txBody>
      </p:sp>
      <p:sp>
        <p:nvSpPr>
          <p:cNvPr id="3" name="Content Placeholder 2"/>
          <p:cNvSpPr>
            <a:spLocks noGrp="1"/>
          </p:cNvSpPr>
          <p:nvPr>
            <p:ph idx="1"/>
          </p:nvPr>
        </p:nvSpPr>
        <p:spPr/>
        <p:txBody>
          <a:bodyPr>
            <a:normAutofit fontScale="92500"/>
          </a:bodyPr>
          <a:lstStyle/>
          <a:p>
            <a:r>
              <a:rPr lang="en-US" dirty="0" smtClean="0"/>
              <a:t>ENG controls trade or taxes it to death</a:t>
            </a:r>
          </a:p>
          <a:p>
            <a:pPr lvl="1"/>
            <a:r>
              <a:rPr lang="en-US" dirty="0" smtClean="0"/>
              <a:t>When we take back over, it’ll be free and the </a:t>
            </a:r>
            <a:r>
              <a:rPr lang="en-US" dirty="0" err="1" smtClean="0"/>
              <a:t>gov</a:t>
            </a:r>
            <a:r>
              <a:rPr lang="en-US" dirty="0" smtClean="0"/>
              <a:t> will even provide free transport by ships and trains for goods</a:t>
            </a:r>
          </a:p>
          <a:p>
            <a:r>
              <a:rPr lang="en-US" dirty="0" smtClean="0"/>
              <a:t>ENG treats native </a:t>
            </a:r>
            <a:r>
              <a:rPr lang="en-US" dirty="0" err="1" smtClean="0"/>
              <a:t>gov</a:t>
            </a:r>
            <a:r>
              <a:rPr lang="en-US" dirty="0" smtClean="0"/>
              <a:t> workers poorly</a:t>
            </a:r>
          </a:p>
          <a:p>
            <a:pPr lvl="1"/>
            <a:r>
              <a:rPr lang="en-US" dirty="0" smtClean="0"/>
              <a:t>We will treat them nice</a:t>
            </a:r>
          </a:p>
          <a:p>
            <a:pPr lvl="1"/>
            <a:r>
              <a:rPr lang="en-US" dirty="0" smtClean="0"/>
              <a:t>If ENG </a:t>
            </a:r>
            <a:r>
              <a:rPr lang="en-US" dirty="0" err="1" smtClean="0"/>
              <a:t>ppl</a:t>
            </a:r>
            <a:r>
              <a:rPr lang="en-US" dirty="0" smtClean="0"/>
              <a:t> fight against ENG, we will give them good </a:t>
            </a:r>
            <a:r>
              <a:rPr lang="en-US" dirty="0" err="1" smtClean="0"/>
              <a:t>gov</a:t>
            </a:r>
            <a:r>
              <a:rPr lang="en-US" dirty="0" smtClean="0"/>
              <a:t> jobs</a:t>
            </a:r>
          </a:p>
          <a:p>
            <a:r>
              <a:rPr lang="en-US" dirty="0" smtClean="0"/>
              <a:t>Artisans will be employed by our kings so they still have jobs </a:t>
            </a:r>
          </a:p>
          <a:p>
            <a:r>
              <a:rPr lang="en-US" dirty="0" smtClean="0"/>
              <a:t>Leaders of Hinduism and Islam should fight the ENG in a holy war or we will take their stuff and kill them </a:t>
            </a:r>
            <a:r>
              <a:rPr lang="en-US" dirty="0" smtClean="0">
                <a:sym typeface="Wingdings"/>
              </a:rPr>
              <a:t>:) </a:t>
            </a:r>
            <a:r>
              <a:rPr lang="en-US" dirty="0" smtClean="0"/>
              <a:t> </a:t>
            </a:r>
            <a:endParaRPr lang="en-US" dirty="0"/>
          </a:p>
        </p:txBody>
      </p:sp>
    </p:spTree>
    <p:extLst>
      <p:ext uri="{BB962C8B-B14F-4D97-AF65-F5344CB8AC3E}">
        <p14:creationId xmlns:p14="http://schemas.microsoft.com/office/powerpoint/2010/main" val="1680207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Speech to a London Audience </a:t>
            </a:r>
            <a:r>
              <a:rPr lang="en-US" dirty="0" smtClean="0"/>
              <a:t>– </a:t>
            </a:r>
            <a:r>
              <a:rPr lang="en-US" dirty="0" err="1" smtClean="0"/>
              <a:t>Dadahai</a:t>
            </a:r>
            <a:r>
              <a:rPr lang="en-US" dirty="0" smtClean="0"/>
              <a:t> </a:t>
            </a:r>
            <a:r>
              <a:rPr lang="en-US" dirty="0" err="1" smtClean="0"/>
              <a:t>Naoroji</a:t>
            </a:r>
            <a:r>
              <a:rPr lang="en-US" dirty="0" smtClean="0"/>
              <a:t> - 1871</a:t>
            </a:r>
            <a:endParaRPr lang="en-US" dirty="0"/>
          </a:p>
        </p:txBody>
      </p:sp>
      <p:sp>
        <p:nvSpPr>
          <p:cNvPr id="3" name="Content Placeholder 2"/>
          <p:cNvSpPr>
            <a:spLocks noGrp="1"/>
          </p:cNvSpPr>
          <p:nvPr>
            <p:ph idx="1"/>
          </p:nvPr>
        </p:nvSpPr>
        <p:spPr/>
        <p:txBody>
          <a:bodyPr>
            <a:normAutofit lnSpcReduction="10000"/>
          </a:bodyPr>
          <a:lstStyle/>
          <a:p>
            <a:r>
              <a:rPr lang="en-US" dirty="0" smtClean="0"/>
              <a:t>Started the Indian National Congress and was the first Indian to serve in British Parliament </a:t>
            </a:r>
          </a:p>
          <a:p>
            <a:r>
              <a:rPr lang="en-US" dirty="0" smtClean="0"/>
              <a:t>Pros:</a:t>
            </a:r>
          </a:p>
          <a:p>
            <a:r>
              <a:rPr lang="en-US" dirty="0" smtClean="0"/>
              <a:t>Ending sati, infanticide, allow widows to remarry</a:t>
            </a:r>
          </a:p>
          <a:p>
            <a:r>
              <a:rPr lang="en-US" dirty="0" smtClean="0"/>
              <a:t>Equal education based on gender</a:t>
            </a:r>
          </a:p>
          <a:p>
            <a:r>
              <a:rPr lang="en-US" dirty="0" smtClean="0"/>
              <a:t>Move away from superstition </a:t>
            </a:r>
          </a:p>
          <a:p>
            <a:r>
              <a:rPr lang="en-US" dirty="0" smtClean="0"/>
              <a:t>Peace and order</a:t>
            </a:r>
          </a:p>
          <a:p>
            <a:r>
              <a:rPr lang="en-US" dirty="0" smtClean="0"/>
              <a:t>Freedom of speech, press, and property</a:t>
            </a:r>
          </a:p>
          <a:p>
            <a:r>
              <a:rPr lang="en-US" dirty="0" smtClean="0"/>
              <a:t>Railroads, irrigation, exports, telegraphs </a:t>
            </a:r>
            <a:endParaRPr lang="en-US" dirty="0"/>
          </a:p>
        </p:txBody>
      </p:sp>
    </p:spTree>
    <p:extLst>
      <p:ext uri="{BB962C8B-B14F-4D97-AF65-F5344CB8AC3E}">
        <p14:creationId xmlns:p14="http://schemas.microsoft.com/office/powerpoint/2010/main" val="198477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Speech to a London Audience </a:t>
            </a:r>
            <a:r>
              <a:rPr lang="en-US" dirty="0" smtClean="0"/>
              <a:t>– </a:t>
            </a:r>
            <a:r>
              <a:rPr lang="en-US" dirty="0" err="1" smtClean="0"/>
              <a:t>Dadahai</a:t>
            </a:r>
            <a:r>
              <a:rPr lang="en-US" dirty="0" smtClean="0"/>
              <a:t> </a:t>
            </a:r>
            <a:r>
              <a:rPr lang="en-US" dirty="0" err="1" smtClean="0"/>
              <a:t>Naoroji</a:t>
            </a:r>
            <a:r>
              <a:rPr lang="en-US" dirty="0" smtClean="0"/>
              <a:t> - 1871</a:t>
            </a:r>
            <a:endParaRPr lang="en-US" dirty="0"/>
          </a:p>
        </p:txBody>
      </p:sp>
      <p:sp>
        <p:nvSpPr>
          <p:cNvPr id="3" name="Content Placeholder 2"/>
          <p:cNvSpPr>
            <a:spLocks noGrp="1"/>
          </p:cNvSpPr>
          <p:nvPr>
            <p:ph idx="1"/>
          </p:nvPr>
        </p:nvSpPr>
        <p:spPr/>
        <p:txBody>
          <a:bodyPr>
            <a:normAutofit/>
          </a:bodyPr>
          <a:lstStyle/>
          <a:p>
            <a:r>
              <a:rPr lang="en-US" dirty="0" smtClean="0"/>
              <a:t>Cons:</a:t>
            </a:r>
          </a:p>
          <a:p>
            <a:r>
              <a:rPr lang="en-US" dirty="0" smtClean="0"/>
              <a:t>Don’t let natives hold high office </a:t>
            </a:r>
          </a:p>
          <a:p>
            <a:r>
              <a:rPr lang="en-US" dirty="0" smtClean="0"/>
              <a:t>Taxation w/o representation, high taxes w/o regard for natives’ ability to pay </a:t>
            </a:r>
          </a:p>
          <a:p>
            <a:r>
              <a:rPr lang="en-US" dirty="0" smtClean="0"/>
              <a:t>Summary:</a:t>
            </a:r>
          </a:p>
          <a:p>
            <a:r>
              <a:rPr lang="en-US" dirty="0" smtClean="0"/>
              <a:t>“Sakar </a:t>
            </a:r>
            <a:r>
              <a:rPr lang="en-US" dirty="0" err="1" smtClean="0"/>
              <a:t>ki</a:t>
            </a:r>
            <a:r>
              <a:rPr lang="en-US" dirty="0" smtClean="0"/>
              <a:t> </a:t>
            </a:r>
            <a:r>
              <a:rPr lang="en-US" dirty="0" err="1" smtClean="0"/>
              <a:t>Churi</a:t>
            </a:r>
            <a:r>
              <a:rPr lang="en-US" dirty="0" smtClean="0"/>
              <a:t>” the knife of sugar – you do sweet things, but you’re killing us</a:t>
            </a:r>
            <a:endParaRPr lang="en-US" dirty="0"/>
          </a:p>
        </p:txBody>
      </p:sp>
    </p:spTree>
    <p:extLst>
      <p:ext uri="{BB962C8B-B14F-4D97-AF65-F5344CB8AC3E}">
        <p14:creationId xmlns:p14="http://schemas.microsoft.com/office/powerpoint/2010/main" val="1273684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Indian Home Rule </a:t>
            </a:r>
            <a:r>
              <a:rPr lang="en-US" dirty="0" smtClean="0"/>
              <a:t>– Mahatma Gandhi - 1908</a:t>
            </a:r>
            <a:endParaRPr lang="en-US" dirty="0"/>
          </a:p>
        </p:txBody>
      </p:sp>
      <p:sp>
        <p:nvSpPr>
          <p:cNvPr id="3" name="Content Placeholder 2"/>
          <p:cNvSpPr>
            <a:spLocks noGrp="1"/>
          </p:cNvSpPr>
          <p:nvPr>
            <p:ph idx="1"/>
          </p:nvPr>
        </p:nvSpPr>
        <p:spPr>
          <a:xfrm>
            <a:off x="628650" y="1825625"/>
            <a:ext cx="4678846" cy="4634810"/>
          </a:xfrm>
        </p:spPr>
        <p:txBody>
          <a:bodyPr/>
          <a:lstStyle/>
          <a:p>
            <a:r>
              <a:rPr lang="en-US" dirty="0" smtClean="0"/>
              <a:t>Civilization: good and bad, but mostly bad </a:t>
            </a:r>
          </a:p>
          <a:p>
            <a:pPr lvl="1"/>
            <a:r>
              <a:rPr lang="en-US" dirty="0" smtClean="0"/>
              <a:t>Better houses, publishing, transportation, clothes, weapons</a:t>
            </a:r>
          </a:p>
          <a:p>
            <a:pPr lvl="1"/>
            <a:r>
              <a:rPr lang="en-US" dirty="0" smtClean="0"/>
              <a:t>Slavery to the lifestyle</a:t>
            </a:r>
          </a:p>
          <a:p>
            <a:pPr lvl="1"/>
            <a:r>
              <a:rPr lang="en-US" dirty="0" smtClean="0"/>
              <a:t>Women forced to work is unnatural </a:t>
            </a:r>
          </a:p>
          <a:p>
            <a:r>
              <a:rPr lang="en-US" dirty="0" smtClean="0"/>
              <a:t>Modern civilization is irreligion, ruining India</a:t>
            </a:r>
          </a:p>
          <a:p>
            <a:pPr lvl="1"/>
            <a:r>
              <a:rPr lang="en-US" dirty="0" smtClean="0"/>
              <a:t>Focus on selves, not God</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05060" y="4411148"/>
            <a:ext cx="3438939" cy="2446851"/>
          </a:xfrm>
          <a:prstGeom prst="rect">
            <a:avLst/>
          </a:prstGeom>
        </p:spPr>
      </p:pic>
    </p:spTree>
    <p:extLst>
      <p:ext uri="{BB962C8B-B14F-4D97-AF65-F5344CB8AC3E}">
        <p14:creationId xmlns:p14="http://schemas.microsoft.com/office/powerpoint/2010/main" val="697389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Indian Home Rule </a:t>
            </a:r>
            <a:r>
              <a:rPr lang="en-US" dirty="0" smtClean="0"/>
              <a:t>– Mahatma Gandhi - 1908</a:t>
            </a:r>
            <a:endParaRPr lang="en-US" dirty="0"/>
          </a:p>
        </p:txBody>
      </p:sp>
      <p:sp>
        <p:nvSpPr>
          <p:cNvPr id="3" name="Content Placeholder 2"/>
          <p:cNvSpPr>
            <a:spLocks noGrp="1"/>
          </p:cNvSpPr>
          <p:nvPr>
            <p:ph idx="1"/>
          </p:nvPr>
        </p:nvSpPr>
        <p:spPr>
          <a:xfrm>
            <a:off x="628650" y="1825625"/>
            <a:ext cx="7886700" cy="4575175"/>
          </a:xfrm>
        </p:spPr>
        <p:txBody>
          <a:bodyPr/>
          <a:lstStyle/>
          <a:p>
            <a:r>
              <a:rPr lang="en-US" dirty="0" smtClean="0"/>
              <a:t>Railroads spread the plague and make us sell out grain away which leads to famine </a:t>
            </a:r>
          </a:p>
          <a:p>
            <a:r>
              <a:rPr lang="en-US" dirty="0" smtClean="0"/>
              <a:t>IND was civilized way before others came here</a:t>
            </a:r>
          </a:p>
          <a:p>
            <a:pPr lvl="1"/>
            <a:r>
              <a:rPr lang="en-US" dirty="0" smtClean="0"/>
              <a:t>Moral, self-sustaining, not competitive </a:t>
            </a:r>
          </a:p>
          <a:p>
            <a:pPr lvl="1"/>
            <a:r>
              <a:rPr lang="en-US" dirty="0" smtClean="0"/>
              <a:t>Small villages</a:t>
            </a:r>
          </a:p>
          <a:p>
            <a:r>
              <a:rPr lang="en-US" dirty="0" smtClean="0"/>
              <a:t>We should be teaching you! </a:t>
            </a:r>
          </a:p>
          <a:p>
            <a:pPr lvl="1"/>
            <a:r>
              <a:rPr lang="en-US" dirty="0" smtClean="0"/>
              <a:t>IND elevates the most moral, ENG is opposite</a:t>
            </a:r>
            <a:endParaRPr lang="en-US" dirty="0"/>
          </a:p>
        </p:txBody>
      </p:sp>
    </p:spTree>
    <p:extLst>
      <p:ext uri="{BB962C8B-B14F-4D97-AF65-F5344CB8AC3E}">
        <p14:creationId xmlns:p14="http://schemas.microsoft.com/office/powerpoint/2010/main" val="64354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000" dirty="0"/>
              <a:t>How they became colonies:</a:t>
            </a:r>
            <a:r>
              <a:rPr lang="en-US" sz="1400" dirty="0"/>
              <a:t/>
            </a:r>
            <a:br>
              <a:rPr lang="en-US" sz="1400" dirty="0"/>
            </a:br>
            <a:endParaRPr lang="en-US" dirty="0"/>
          </a:p>
        </p:txBody>
      </p:sp>
      <p:sp>
        <p:nvSpPr>
          <p:cNvPr id="3" name="Content Placeholder 2"/>
          <p:cNvSpPr>
            <a:spLocks noGrp="1"/>
          </p:cNvSpPr>
          <p:nvPr>
            <p:ph idx="1"/>
          </p:nvPr>
        </p:nvSpPr>
        <p:spPr/>
        <p:txBody>
          <a:bodyPr>
            <a:normAutofit/>
          </a:bodyPr>
          <a:lstStyle/>
          <a:p>
            <a:r>
              <a:rPr lang="en-US" dirty="0"/>
              <a:t>India/Indonesia – EUR was trading there and took </a:t>
            </a:r>
            <a:r>
              <a:rPr lang="en-US" dirty="0" smtClean="0"/>
              <a:t>over first economically, then by force</a:t>
            </a:r>
            <a:endParaRPr lang="en-US" dirty="0"/>
          </a:p>
          <a:p>
            <a:r>
              <a:rPr lang="en-US" dirty="0"/>
              <a:t>Africa, SE Asia – military takeovers</a:t>
            </a:r>
          </a:p>
          <a:p>
            <a:pPr lvl="1"/>
            <a:r>
              <a:rPr lang="en-US" dirty="0"/>
              <a:t>“The Scramble for Africa” – all EUR countries wanting AFR wealth (PAGE 593) (note Ethiopia)</a:t>
            </a:r>
          </a:p>
          <a:p>
            <a:pPr lvl="2"/>
            <a:r>
              <a:rPr lang="en-US" dirty="0"/>
              <a:t>Harder to conquer states w/ little central </a:t>
            </a:r>
            <a:r>
              <a:rPr lang="en-US" dirty="0" err="1"/>
              <a:t>gov</a:t>
            </a:r>
            <a:endParaRPr lang="en-US" sz="1600" dirty="0"/>
          </a:p>
          <a:p>
            <a:r>
              <a:rPr lang="en-US" dirty="0"/>
              <a:t>Australia/New </a:t>
            </a:r>
            <a:r>
              <a:rPr lang="en-US" dirty="0" smtClean="0"/>
              <a:t>Zealand </a:t>
            </a:r>
            <a:r>
              <a:rPr lang="en-US" dirty="0"/>
              <a:t>– like </a:t>
            </a:r>
            <a:r>
              <a:rPr lang="en-US" dirty="0" smtClean="0"/>
              <a:t>American </a:t>
            </a:r>
            <a:r>
              <a:rPr lang="en-US" dirty="0"/>
              <a:t>colonization (many EUR </a:t>
            </a:r>
            <a:r>
              <a:rPr lang="en-US" dirty="0" err="1"/>
              <a:t>ppl</a:t>
            </a:r>
            <a:r>
              <a:rPr lang="en-US" dirty="0"/>
              <a:t> living there) (EUR diseases killed natives</a:t>
            </a:r>
            <a:r>
              <a:rPr lang="en-US" dirty="0" smtClean="0"/>
              <a:t>)</a:t>
            </a:r>
          </a:p>
          <a:p>
            <a:pPr lvl="1"/>
            <a:r>
              <a:rPr lang="en-US" dirty="0" smtClean="0"/>
              <a:t>Aborigines 2.4% in 2000 in AUS, Maori 15% in 2000 in NZ</a:t>
            </a:r>
            <a:endParaRPr lang="en-US" dirty="0"/>
          </a:p>
          <a:p>
            <a:endParaRPr lang="en-US" dirty="0"/>
          </a:p>
        </p:txBody>
      </p:sp>
    </p:spTree>
    <p:extLst>
      <p:ext uri="{BB962C8B-B14F-4D97-AF65-F5344CB8AC3E}">
        <p14:creationId xmlns:p14="http://schemas.microsoft.com/office/powerpoint/2010/main" val="82346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000" dirty="0"/>
              <a:t>How they became colonies:</a:t>
            </a:r>
            <a:r>
              <a:rPr lang="en-US" sz="1400" dirty="0"/>
              <a:t/>
            </a:r>
            <a:br>
              <a:rPr lang="en-US" sz="1400"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Taiwan/Korea – JPN takes over using EUR methods (firepower)</a:t>
            </a:r>
          </a:p>
          <a:p>
            <a:r>
              <a:rPr lang="en-US" dirty="0"/>
              <a:t>US and RUS expand </a:t>
            </a:r>
            <a:r>
              <a:rPr lang="en-US" dirty="0" smtClean="0"/>
              <a:t>their borders bringing in land and filling it with citizens</a:t>
            </a:r>
          </a:p>
          <a:p>
            <a:r>
              <a:rPr lang="en-US" dirty="0" smtClean="0"/>
              <a:t>Philippines – US ”wins” them from SPN in the Spanish American War and keeps controlling them</a:t>
            </a:r>
          </a:p>
          <a:p>
            <a:r>
              <a:rPr lang="en-US" dirty="0" smtClean="0"/>
              <a:t>Hawaii – military threat and disease (sovereign land with a queen) (Queen Liliuokalani) </a:t>
            </a:r>
            <a:endParaRPr lang="en-US" dirty="0"/>
          </a:p>
          <a:p>
            <a:r>
              <a:rPr lang="en-US" dirty="0"/>
              <a:t>Liberia – land for freed US </a:t>
            </a:r>
            <a:r>
              <a:rPr lang="en-US" dirty="0" smtClean="0"/>
              <a:t>slaves, colonize the natives there</a:t>
            </a:r>
            <a:endParaRPr lang="en-US" dirty="0"/>
          </a:p>
          <a:p>
            <a:r>
              <a:rPr lang="en-US" dirty="0"/>
              <a:t>Ethiopia – PWND Italy and stayed free (ITL = only EUR country to fail at taking over an AFR colony) (FAILLLL</a:t>
            </a:r>
            <a:r>
              <a:rPr lang="en-US" dirty="0" smtClean="0"/>
              <a:t>!!!!)</a:t>
            </a:r>
          </a:p>
          <a:p>
            <a:pPr lvl="1"/>
            <a:r>
              <a:rPr lang="en-US" dirty="0">
                <a:hlinkClick r:id="rId2"/>
              </a:rPr>
              <a:t>https://</a:t>
            </a:r>
            <a:r>
              <a:rPr lang="en-US" dirty="0" smtClean="0">
                <a:hlinkClick r:id="rId2"/>
              </a:rPr>
              <a:t>www.youtube.com/watch?v=AkRnakd6Gjo</a:t>
            </a:r>
            <a:endParaRPr lang="en-US" dirty="0"/>
          </a:p>
          <a:p>
            <a:r>
              <a:rPr lang="en-US" dirty="0"/>
              <a:t>Siam (Thailand) – works </a:t>
            </a:r>
            <a:r>
              <a:rPr lang="en-US" dirty="0" smtClean="0"/>
              <a:t>w/ENG and FR </a:t>
            </a:r>
            <a:r>
              <a:rPr lang="en-US" dirty="0"/>
              <a:t>to stay independent. </a:t>
            </a:r>
            <a:r>
              <a:rPr lang="en-US" dirty="0" smtClean="0"/>
              <a:t>Becomes a “buffer zone” between them. </a:t>
            </a:r>
            <a:endParaRPr lang="en-US" dirty="0"/>
          </a:p>
          <a:p>
            <a:endParaRPr lang="en-US" dirty="0"/>
          </a:p>
        </p:txBody>
      </p:sp>
      <p:sp>
        <p:nvSpPr>
          <p:cNvPr id="4" name="TextBox 3"/>
          <p:cNvSpPr txBox="1"/>
          <p:nvPr/>
        </p:nvSpPr>
        <p:spPr>
          <a:xfrm>
            <a:off x="8759952" y="-67665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68280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631" y="0"/>
            <a:ext cx="5984369" cy="6858000"/>
          </a:xfrm>
          <a:prstGeom prst="rect">
            <a:avLst/>
          </a:prstGeom>
        </p:spPr>
      </p:pic>
      <p:sp>
        <p:nvSpPr>
          <p:cNvPr id="6" name="TextBox 5"/>
          <p:cNvSpPr txBox="1"/>
          <p:nvPr/>
        </p:nvSpPr>
        <p:spPr>
          <a:xfrm>
            <a:off x="329184" y="1389888"/>
            <a:ext cx="2368084" cy="369332"/>
          </a:xfrm>
          <a:prstGeom prst="rect">
            <a:avLst/>
          </a:prstGeom>
          <a:noFill/>
        </p:spPr>
        <p:txBody>
          <a:bodyPr wrap="none" rtlCol="0">
            <a:spAutoFit/>
          </a:bodyPr>
          <a:lstStyle/>
          <a:p>
            <a:r>
              <a:rPr lang="en-US" smtClean="0"/>
              <a:t>The Scramble for Africa</a:t>
            </a:r>
            <a:endParaRPr lang="en-US"/>
          </a:p>
        </p:txBody>
      </p:sp>
    </p:spTree>
    <p:extLst>
      <p:ext uri="{BB962C8B-B14F-4D97-AF65-F5344CB8AC3E}">
        <p14:creationId xmlns:p14="http://schemas.microsoft.com/office/powerpoint/2010/main" val="158161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12" y="0"/>
            <a:ext cx="9054775" cy="6858000"/>
          </a:xfrm>
          <a:prstGeom prst="rect">
            <a:avLst/>
          </a:prstGeom>
        </p:spPr>
      </p:pic>
    </p:spTree>
    <p:extLst>
      <p:ext uri="{BB962C8B-B14F-4D97-AF65-F5344CB8AC3E}">
        <p14:creationId xmlns:p14="http://schemas.microsoft.com/office/powerpoint/2010/main" val="188279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 y="166255"/>
            <a:ext cx="3587773" cy="2424653"/>
          </a:xfrm>
        </p:spPr>
        <p:txBody>
          <a:bodyPr>
            <a:normAutofit/>
          </a:bodyPr>
          <a:lstStyle/>
          <a:p>
            <a:r>
              <a:rPr lang="en-US" dirty="0" smtClean="0"/>
              <a:t>20.2 Colonies</a:t>
            </a:r>
            <a:endParaRPr lang="en-US" dirty="0"/>
          </a:p>
        </p:txBody>
      </p:sp>
      <p:sp>
        <p:nvSpPr>
          <p:cNvPr id="3" name="Subtitle 2"/>
          <p:cNvSpPr>
            <a:spLocks noGrp="1"/>
          </p:cNvSpPr>
          <p:nvPr>
            <p:ph type="subTitle" idx="1"/>
          </p:nvPr>
        </p:nvSpPr>
        <p:spPr>
          <a:xfrm>
            <a:off x="-1481216" y="2590908"/>
            <a:ext cx="6858000" cy="1655762"/>
          </a:xfrm>
        </p:spPr>
        <p:txBody>
          <a:bodyPr/>
          <a:lstStyle/>
          <a:p>
            <a:r>
              <a:rPr lang="en-US" dirty="0" err="1" smtClean="0"/>
              <a:t>Strayer</a:t>
            </a:r>
            <a:r>
              <a:rPr lang="en-US" dirty="0" smtClean="0"/>
              <a:t> 928-932</a:t>
            </a:r>
            <a:endParaRPr lang="en-US" dirty="0"/>
          </a:p>
        </p:txBody>
      </p:sp>
    </p:spTree>
    <p:extLst>
      <p:ext uri="{BB962C8B-B14F-4D97-AF65-F5344CB8AC3E}">
        <p14:creationId xmlns:p14="http://schemas.microsoft.com/office/powerpoint/2010/main" val="112802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80F3E52-ACB4-7F4E-9F17-4E8E65A42BB8}" vid="{B042BA01-0E74-FA48-BFEF-D95FD9302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21887</TotalTime>
  <Words>2304</Words>
  <Application>Microsoft Macintosh PowerPoint</Application>
  <PresentationFormat>On-screen Show (4:3)</PresentationFormat>
  <Paragraphs>264</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.LastResort</vt:lpstr>
      <vt:lpstr>Calibri</vt:lpstr>
      <vt:lpstr>Calibri Light</vt:lpstr>
      <vt:lpstr>Wingdings</vt:lpstr>
      <vt:lpstr>Arial</vt:lpstr>
      <vt:lpstr>Theme1</vt:lpstr>
      <vt:lpstr>20.1 Colonization Intro</vt:lpstr>
      <vt:lpstr>Opening</vt:lpstr>
      <vt:lpstr>A Second Wave of European Conquests </vt:lpstr>
      <vt:lpstr>PowerPoint Presentation</vt:lpstr>
      <vt:lpstr>How they became colonies: </vt:lpstr>
      <vt:lpstr>How they became colonies: </vt:lpstr>
      <vt:lpstr>PowerPoint Presentation</vt:lpstr>
      <vt:lpstr>PowerPoint Presentation</vt:lpstr>
      <vt:lpstr>20.2 Colonies</vt:lpstr>
      <vt:lpstr>Under European Rule </vt:lpstr>
      <vt:lpstr>Cooperation and Rebellion </vt:lpstr>
      <vt:lpstr>Indian Rebellion AKA The Sepoy Mutiny </vt:lpstr>
      <vt:lpstr>Colonial Empires with a Difference</vt:lpstr>
      <vt:lpstr>PowerPoint Presentation</vt:lpstr>
      <vt:lpstr>Colonial Empires with a Difference</vt:lpstr>
      <vt:lpstr>20.3 Colonial Empires</vt:lpstr>
      <vt:lpstr>PowerPoint Presentation</vt:lpstr>
      <vt:lpstr>Colonial rule changed the ways people worked</vt:lpstr>
      <vt:lpstr>Economies of Coercion: Forced Labor and the Power of the State </vt:lpstr>
      <vt:lpstr>Resisting Forced Labor</vt:lpstr>
      <vt:lpstr>Economies of Cash-Crop Agriculture: The Pull of the Market </vt:lpstr>
      <vt:lpstr>Economies of Wage Labor: Working for Europeans</vt:lpstr>
      <vt:lpstr>PowerPoint Presentation</vt:lpstr>
      <vt:lpstr>Economies of Wage Labor: Working for Europeans</vt:lpstr>
      <vt:lpstr>Women in the colonial economy </vt:lpstr>
      <vt:lpstr>PowerPoint Presentation</vt:lpstr>
      <vt:lpstr>PowerPoint Presentation</vt:lpstr>
      <vt:lpstr>Assessing colonial development </vt:lpstr>
      <vt:lpstr>20.4 Colonial Societies and Conclusion</vt:lpstr>
      <vt:lpstr>Education in the Colonial Era</vt:lpstr>
      <vt:lpstr>PowerPoint Presentation</vt:lpstr>
      <vt:lpstr>Religion in the Colonial Era </vt:lpstr>
      <vt:lpstr>Religion in the Colonial Era </vt:lpstr>
      <vt:lpstr>PowerPoint Presentation</vt:lpstr>
      <vt:lpstr>Africans gain self-awareness and pride</vt:lpstr>
      <vt:lpstr>Africans gain self-awareness and pride</vt:lpstr>
      <vt:lpstr>Reflections: Who makes history?</vt:lpstr>
      <vt:lpstr>20.5 Colonial Docs</vt:lpstr>
      <vt:lpstr>Intro </vt:lpstr>
      <vt:lpstr>On Calcutta – Nawab Muhabbat Khan - 1700s</vt:lpstr>
      <vt:lpstr>A Letter to Lord Amherst – Ram Mohan Roy - 1823</vt:lpstr>
      <vt:lpstr>The Azamgarh Proclamation – Bahadur Shah - 1857</vt:lpstr>
      <vt:lpstr>The Azamgarh Proclamation – Bahadur Shah - 1857</vt:lpstr>
      <vt:lpstr>Speech to a London Audience – Dadahai Naoroji - 1871</vt:lpstr>
      <vt:lpstr>Speech to a London Audience – Dadahai Naoroji - 1871</vt:lpstr>
      <vt:lpstr>Indian Home Rule – Mahatma Gandhi - 1908</vt:lpstr>
      <vt:lpstr>Indian Home Rule – Mahatma Gandhi - 1908</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17.1 US and FR Revolutions </dc:title>
  <dc:creator>Brock, Herbie</dc:creator>
  <cp:lastModifiedBy>Brock, Herbie</cp:lastModifiedBy>
  <cp:revision>66</cp:revision>
  <dcterms:created xsi:type="dcterms:W3CDTF">2017-01-08T21:57:20Z</dcterms:created>
  <dcterms:modified xsi:type="dcterms:W3CDTF">2017-02-23T12:52:11Z</dcterms:modified>
</cp:coreProperties>
</file>