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82" r:id="rId3"/>
    <p:sldId id="283" r:id="rId4"/>
    <p:sldId id="284" r:id="rId5"/>
    <p:sldId id="285" r:id="rId6"/>
    <p:sldId id="286" r:id="rId7"/>
    <p:sldId id="289" r:id="rId8"/>
    <p:sldId id="287" r:id="rId9"/>
    <p:sldId id="288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1" r:id="rId48"/>
    <p:sldId id="332" r:id="rId49"/>
    <p:sldId id="333" r:id="rId50"/>
    <p:sldId id="334" r:id="rId51"/>
    <p:sldId id="335" r:id="rId52"/>
    <p:sldId id="336" r:id="rId53"/>
    <p:sldId id="33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9"/>
    <p:restoredTop sz="94580"/>
  </p:normalViewPr>
  <p:slideViewPr>
    <p:cSldViewPr snapToGrid="0" snapToObjects="1">
      <p:cViewPr varScale="1">
        <p:scale>
          <a:sx n="67" d="100"/>
          <a:sy n="67" d="100"/>
        </p:scale>
        <p:origin x="1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FA127-7462-8843-B3C8-C83D033EFF65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6534B-9D31-F142-8036-95888FFB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6534B-9D31-F142-8036-95888FFBF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9841-8E0C-B549-8444-DECA5D145A72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D448-722D-EF40-96D6-7C04AFCA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444" y="909205"/>
            <a:ext cx="2641370" cy="23197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19.1 Intro and EUR in 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38366" y="5048358"/>
            <a:ext cx="6858000" cy="1655762"/>
          </a:xfrm>
        </p:spPr>
        <p:txBody>
          <a:bodyPr/>
          <a:lstStyle/>
          <a:p>
            <a:r>
              <a:rPr lang="en-US" dirty="0" err="1" smtClean="0"/>
              <a:t>Strayer</a:t>
            </a:r>
            <a:r>
              <a:rPr lang="en-US" dirty="0" smtClean="0"/>
              <a:t> 877-882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0"/>
            <a:ext cx="4743450" cy="5741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0513"/>
            <a:ext cx="8458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438400"/>
            <a:ext cx="56134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62099"/>
            <a:ext cx="3414713" cy="51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0" y="166256"/>
            <a:ext cx="4824221" cy="2242408"/>
          </a:xfrm>
        </p:spPr>
        <p:txBody>
          <a:bodyPr>
            <a:normAutofit/>
          </a:bodyPr>
          <a:lstStyle/>
          <a:p>
            <a:r>
              <a:rPr lang="en-US" dirty="0" smtClean="0"/>
              <a:t>19.2 Internal Drama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81216" y="2590908"/>
            <a:ext cx="6858000" cy="1655762"/>
          </a:xfrm>
        </p:spPr>
        <p:txBody>
          <a:bodyPr/>
          <a:lstStyle/>
          <a:p>
            <a:r>
              <a:rPr lang="en-US" dirty="0" err="1" smtClean="0"/>
              <a:t>Strayer</a:t>
            </a:r>
            <a:r>
              <a:rPr lang="en-US" smtClean="0"/>
              <a:t> 882-889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Reversal of Fortune: China’s Century of </a:t>
            </a:r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Qing Emperor to England: “We have all things in abundance, no need for your barbarian products”</a:t>
            </a:r>
            <a:endParaRPr lang="en-US" dirty="0"/>
          </a:p>
          <a:p>
            <a:r>
              <a:rPr lang="en-US" sz="3600" dirty="0"/>
              <a:t>Big change for CHN going from running things throughout Asia to being dependent on EUR</a:t>
            </a:r>
            <a:endParaRPr lang="en-US" dirty="0"/>
          </a:p>
          <a:p>
            <a:pPr lvl="1"/>
            <a:r>
              <a:rPr lang="en-US" sz="3200" dirty="0"/>
              <a:t>Not the “Middle Kingdom” anymore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Crisis Within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American crops caused pop pop, but no IR to keep production up</a:t>
            </a:r>
            <a:endParaRPr lang="en-US" sz="2200" dirty="0"/>
          </a:p>
          <a:p>
            <a:pPr lvl="1"/>
            <a:r>
              <a:rPr lang="en-US" dirty="0"/>
              <a:t>Ag couldn’t keep up w/ pop &gt; leads to unemployment, starvation </a:t>
            </a:r>
          </a:p>
          <a:p>
            <a:r>
              <a:rPr lang="en-US" dirty="0" err="1"/>
              <a:t>Gov</a:t>
            </a:r>
            <a:r>
              <a:rPr lang="en-US" dirty="0"/>
              <a:t> didn’t grow with the growing pop</a:t>
            </a:r>
            <a:endParaRPr lang="en-US" sz="2200" dirty="0"/>
          </a:p>
          <a:p>
            <a:pPr lvl="1"/>
            <a:r>
              <a:rPr lang="en-US" dirty="0"/>
              <a:t>Local corruption/ harassment of taxpayers</a:t>
            </a:r>
          </a:p>
          <a:p>
            <a:pPr lvl="1"/>
            <a:r>
              <a:rPr lang="en-US" dirty="0"/>
              <a:t>Beat delinquent taxpayers until “blood and flesh flew in all directions”</a:t>
            </a:r>
          </a:p>
          <a:p>
            <a:r>
              <a:rPr lang="en-US" dirty="0"/>
              <a:t>Millenarianism (the belief that big changes were coming with the new millennium (1000 years)) inspired some rebellions</a:t>
            </a:r>
            <a:endParaRPr lang="en-US" sz="2200" dirty="0"/>
          </a:p>
          <a:p>
            <a:r>
              <a:rPr lang="en-US" dirty="0"/>
              <a:t>Most Han (ethnic Chinese) hated the Qing as outside conquerors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Taiping Rebellion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Christians, not Confucians or Buddhists</a:t>
            </a:r>
          </a:p>
          <a:p>
            <a:pPr lvl="1"/>
            <a:r>
              <a:rPr lang="en-US" dirty="0"/>
              <a:t>Led by Hong </a:t>
            </a:r>
            <a:r>
              <a:rPr lang="en-US" dirty="0" err="1"/>
              <a:t>Xiuqan</a:t>
            </a:r>
            <a:r>
              <a:rPr lang="en-US" dirty="0"/>
              <a:t> (Jesus’ </a:t>
            </a:r>
            <a:r>
              <a:rPr lang="en-US" dirty="0" err="1"/>
              <a:t>lil</a:t>
            </a:r>
            <a:r>
              <a:rPr lang="en-US" dirty="0"/>
              <a:t>’ bro)</a:t>
            </a:r>
          </a:p>
          <a:p>
            <a:pPr lvl="1"/>
            <a:r>
              <a:rPr lang="en-US" dirty="0"/>
              <a:t>Wanted to start a new “Heavenly Kingdom”</a:t>
            </a:r>
          </a:p>
          <a:p>
            <a:pPr lvl="2"/>
            <a:r>
              <a:rPr lang="en-US" dirty="0"/>
              <a:t>Basically communist and egalitarian w/ women’s rights, universal healthcare, banned </a:t>
            </a:r>
            <a:r>
              <a:rPr lang="en-US" dirty="0" smtClean="0"/>
              <a:t>foot binding</a:t>
            </a:r>
            <a:r>
              <a:rPr lang="en-US" dirty="0"/>
              <a:t>, industrialization</a:t>
            </a:r>
            <a:endParaRPr lang="en-US" sz="1600" dirty="0"/>
          </a:p>
          <a:p>
            <a:r>
              <a:rPr lang="en-US" dirty="0"/>
              <a:t>Qing army wasn’t strong enough to stop them</a:t>
            </a:r>
          </a:p>
          <a:p>
            <a:pPr lvl="1"/>
            <a:r>
              <a:rPr lang="en-US" dirty="0"/>
              <a:t>Only lost when landlords (who didn’t want com) lent Qing their armies to defeat them</a:t>
            </a:r>
          </a:p>
          <a:p>
            <a:r>
              <a:rPr lang="en-US" dirty="0"/>
              <a:t>Took 14 years and 20-30 million dead to stop them</a:t>
            </a:r>
          </a:p>
          <a:p>
            <a:pPr lvl="1"/>
            <a:r>
              <a:rPr lang="en-US" dirty="0"/>
              <a:t>Only war with more casualties was WWII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Pressures – Opium Wars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ENG sold opium to CHN to fix trade imbalance</a:t>
            </a:r>
            <a:endParaRPr lang="en-US" sz="2200" dirty="0"/>
          </a:p>
          <a:p>
            <a:pPr lvl="1"/>
            <a:r>
              <a:rPr lang="en-US" dirty="0"/>
              <a:t>CHN wanted only silver, not ENG products</a:t>
            </a:r>
          </a:p>
          <a:p>
            <a:pPr lvl="1"/>
            <a:r>
              <a:rPr lang="en-US" dirty="0"/>
              <a:t>Also, EUR only allowed to trade at one heavily guarded port (Canton)</a:t>
            </a:r>
          </a:p>
          <a:p>
            <a:pPr lvl="2"/>
            <a:r>
              <a:rPr lang="en-US" dirty="0"/>
              <a:t>ENG wanted to sell what they wanted when they wanted</a:t>
            </a:r>
            <a:endParaRPr lang="en-US" sz="1600" dirty="0"/>
          </a:p>
          <a:p>
            <a:r>
              <a:rPr lang="en-US" dirty="0"/>
              <a:t>Opium imports increased by 23 times over 50 years</a:t>
            </a:r>
            <a:endParaRPr lang="en-US" sz="2200" dirty="0"/>
          </a:p>
          <a:p>
            <a:pPr lvl="1"/>
            <a:r>
              <a:rPr lang="en-US" dirty="0"/>
              <a:t>Soldiers, scholars, laborers – massive addiction </a:t>
            </a:r>
          </a:p>
          <a:p>
            <a:r>
              <a:rPr lang="en-US" dirty="0"/>
              <a:t>Qing seize and destroyed 3 million </a:t>
            </a:r>
            <a:r>
              <a:rPr lang="en-US" dirty="0" err="1"/>
              <a:t>lbs</a:t>
            </a:r>
            <a:r>
              <a:rPr lang="en-US" dirty="0"/>
              <a:t> </a:t>
            </a:r>
            <a:endParaRPr lang="en-US" sz="2200" dirty="0"/>
          </a:p>
          <a:p>
            <a:pPr lvl="1"/>
            <a:r>
              <a:rPr lang="en-US" dirty="0"/>
              <a:t>ENG is offended and wants CHN to pay them back for the ILLEGAL DOPE CHN just destroyed</a:t>
            </a:r>
          </a:p>
          <a:p>
            <a:pPr lvl="2"/>
            <a:r>
              <a:rPr lang="en-US" dirty="0"/>
              <a:t>Sends a huge modern naval fleet up the coasts and the rivers in CHN and ravages them</a:t>
            </a:r>
            <a:endParaRPr lang="en-US" sz="1600" dirty="0"/>
          </a:p>
          <a:p>
            <a:pPr lvl="3"/>
            <a:r>
              <a:rPr lang="en-US" dirty="0"/>
              <a:t>CHN can’t fight back because they never industrialized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Nanjing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Ends the Opium Wars</a:t>
            </a:r>
          </a:p>
          <a:p>
            <a:r>
              <a:rPr lang="en-US" dirty="0"/>
              <a:t>CHN must give Hong Kong to ENG (keeps it until 1999)</a:t>
            </a:r>
          </a:p>
          <a:p>
            <a:r>
              <a:rPr lang="en-US" dirty="0"/>
              <a:t>Opened five ports for ENG and other EUR countries to trade</a:t>
            </a:r>
          </a:p>
          <a:p>
            <a:r>
              <a:rPr lang="en-US" dirty="0"/>
              <a:t>CHN had to pay ENG for the drugs they destroyed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4623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12" y="3810000"/>
            <a:ext cx="4080387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65369"/>
            <a:ext cx="2457450" cy="34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348798"/>
            <a:ext cx="2163536" cy="2231117"/>
          </a:xfrm>
        </p:spPr>
        <p:txBody>
          <a:bodyPr/>
          <a:lstStyle/>
          <a:p>
            <a:r>
              <a:rPr lang="en-US" dirty="0" smtClean="0"/>
              <a:t>Second Opium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07" y="2821668"/>
            <a:ext cx="2196193" cy="3856718"/>
          </a:xfrm>
        </p:spPr>
        <p:txBody>
          <a:bodyPr/>
          <a:lstStyle/>
          <a:p>
            <a:r>
              <a:rPr lang="en-US" dirty="0"/>
              <a:t>CHN lost more (KOR to JPN, VIET to FR, parts of CHN to </a:t>
            </a:r>
            <a:r>
              <a:rPr lang="en-US"/>
              <a:t>ENG</a:t>
            </a:r>
            <a:r>
              <a:rPr lang="en-US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72" y="489856"/>
            <a:ext cx="6549227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Failure of Conservative Modernization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“Self-Strengthening” movement – move to modernize and industrialize in response to the Taiping Rebellion</a:t>
            </a:r>
            <a:endParaRPr lang="en-US" sz="2200" dirty="0"/>
          </a:p>
          <a:p>
            <a:pPr lvl="1"/>
            <a:r>
              <a:rPr lang="en-US" dirty="0"/>
              <a:t>Irrigation, factories, coal mines, revamped civil service exam, telegraphs, more money in weapons, ships</a:t>
            </a:r>
          </a:p>
          <a:p>
            <a:r>
              <a:rPr lang="en-US" dirty="0"/>
              <a:t>Was fought by conservatives</a:t>
            </a:r>
            <a:endParaRPr lang="en-US" sz="2200" dirty="0"/>
          </a:p>
          <a:p>
            <a:pPr lvl="1"/>
            <a:r>
              <a:rPr lang="en-US" dirty="0"/>
              <a:t>Dependent on foreign resources, machines, materials</a:t>
            </a:r>
          </a:p>
          <a:p>
            <a:pPr lvl="1"/>
            <a:r>
              <a:rPr lang="en-US" dirty="0"/>
              <a:t>Took power from the powerful landlord class and would give it to the central Chinese </a:t>
            </a:r>
            <a:r>
              <a:rPr lang="en-US" dirty="0" err="1"/>
              <a:t>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Japanese textbooks downplay terrors of the “Rape of Nanjing” and Chinese “Comfort Women” in WWII</a:t>
            </a:r>
            <a:endParaRPr lang="en-US" sz="2200" dirty="0"/>
          </a:p>
          <a:p>
            <a:r>
              <a:rPr lang="en-US" dirty="0"/>
              <a:t>Weird b/c JPN was always in CHN’s shadow until the 1800s</a:t>
            </a:r>
            <a:endParaRPr lang="en-US" sz="2200" dirty="0"/>
          </a:p>
          <a:p>
            <a:r>
              <a:rPr lang="en-US" dirty="0"/>
              <a:t>Both dealt with European imperialism and industrialization differently</a:t>
            </a:r>
            <a:endParaRPr lang="en-US" sz="2200" dirty="0"/>
          </a:p>
          <a:p>
            <a:pPr lvl="1"/>
            <a:r>
              <a:rPr lang="en-US" dirty="0"/>
              <a:t>This would lead them to different places in the world by WWII</a:t>
            </a:r>
          </a:p>
        </p:txBody>
      </p:sp>
    </p:spTree>
    <p:extLst>
      <p:ext uri="{BB962C8B-B14F-4D97-AF65-F5344CB8AC3E}">
        <p14:creationId xmlns:p14="http://schemas.microsoft.com/office/powerpoint/2010/main" val="5378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 “The Society of Righteous and Harmonious Fists”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Martial artists who killed foreigners, Chinese Christians, destroyed telegraph lines, tore up railroad tracks and overtook foreign embassies </a:t>
            </a:r>
          </a:p>
          <a:p>
            <a:pPr lvl="1"/>
            <a:r>
              <a:rPr lang="en-US" dirty="0"/>
              <a:t>Believed they could punch bullets out of the air (probably could)</a:t>
            </a:r>
          </a:p>
          <a:p>
            <a:r>
              <a:rPr lang="en-US" dirty="0"/>
              <a:t>Not stopped until CHN brought in seven other countries to help (8 Nation Alliance)</a:t>
            </a:r>
          </a:p>
          <a:p>
            <a:pPr lvl="1"/>
            <a:r>
              <a:rPr lang="en-US" dirty="0"/>
              <a:t>ENG, JPN, RUS, FR, US, GER, ITL, AH </a:t>
            </a:r>
          </a:p>
          <a:p>
            <a:pPr lvl="1"/>
            <a:r>
              <a:rPr lang="en-US" dirty="0"/>
              <a:t>By the end, CHN sided w/ the Boxers against the foreigners, but it was too late</a:t>
            </a:r>
          </a:p>
          <a:p>
            <a:r>
              <a:rPr lang="en-US" dirty="0"/>
              <a:t>CHN ended up having to sign the “Boxer Protocol” where they gave more money and influence to EUR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Failure to Modernize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of all of this was a hate for the Qing (foreign rulers), hate for foreign influence (ENG and others), but a need to modernize, industrialize, democratize, and westernize</a:t>
            </a:r>
            <a:endParaRPr lang="en-US" sz="2200" dirty="0"/>
          </a:p>
          <a:p>
            <a:r>
              <a:rPr lang="en-US" dirty="0"/>
              <a:t>Birth of Chinese nationalism that will lead to the Chinese Revolution and Chinese Republic in Unit 6</a:t>
            </a:r>
          </a:p>
          <a:p>
            <a:pPr lvl="1"/>
            <a:r>
              <a:rPr lang="en-US" dirty="0"/>
              <a:t>End of 2000 years of dynastic rule with “only a modest nudge from organized revolutionaries”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3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0" y="166256"/>
            <a:ext cx="4824221" cy="2242408"/>
          </a:xfrm>
        </p:spPr>
        <p:txBody>
          <a:bodyPr>
            <a:normAutofit/>
          </a:bodyPr>
          <a:lstStyle/>
          <a:p>
            <a:r>
              <a:rPr lang="en-US" dirty="0" smtClean="0"/>
              <a:t>19.3 OTM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81216" y="2590908"/>
            <a:ext cx="6858000" cy="1655762"/>
          </a:xfrm>
        </p:spPr>
        <p:txBody>
          <a:bodyPr/>
          <a:lstStyle/>
          <a:p>
            <a:r>
              <a:rPr lang="en-US" dirty="0" err="1" smtClean="0"/>
              <a:t>Strayer</a:t>
            </a:r>
            <a:r>
              <a:rPr lang="en-US" dirty="0" smtClean="0"/>
              <a:t> 889-894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Ottoman Empire in the West in the 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OTM was like </a:t>
            </a:r>
            <a:r>
              <a:rPr lang="en-US" dirty="0" smtClean="0"/>
              <a:t>Qing: </a:t>
            </a:r>
            <a:endParaRPr lang="en-US" sz="2200" dirty="0"/>
          </a:p>
          <a:p>
            <a:r>
              <a:rPr lang="en-US" dirty="0"/>
              <a:t>Not directly colonized, but power was taken greatly by EUR</a:t>
            </a:r>
          </a:p>
          <a:p>
            <a:r>
              <a:rPr lang="en-US" dirty="0"/>
              <a:t>“Defensive modernization” tried to become industrialized to keep up with EUR, but both were too little too 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Sick Man of </a:t>
            </a:r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OTM was super-strong between 1400s-1700s</a:t>
            </a:r>
            <a:endParaRPr lang="en-US" sz="2200" dirty="0"/>
          </a:p>
          <a:p>
            <a:pPr lvl="1"/>
            <a:r>
              <a:rPr lang="en-US" dirty="0"/>
              <a:t>Sultan claimed title of caliph (Pope of all Muslims)</a:t>
            </a:r>
          </a:p>
          <a:p>
            <a:r>
              <a:rPr lang="en-US" dirty="0"/>
              <a:t>Lost tons of land in the 1800s</a:t>
            </a:r>
            <a:endParaRPr lang="en-US" sz="2200" dirty="0"/>
          </a:p>
          <a:p>
            <a:pPr lvl="1"/>
            <a:r>
              <a:rPr lang="en-US" dirty="0"/>
              <a:t>Balkans (GRE, ROM) to RUS, Egypt to FR and then became independent, N. AFR became independent)</a:t>
            </a:r>
          </a:p>
          <a:p>
            <a:pPr lvl="1"/>
            <a:r>
              <a:rPr lang="en-US" dirty="0"/>
              <a:t>Only left with Turkey, Iraq, and part of Saudi Arabia (map on 890)</a:t>
            </a:r>
          </a:p>
          <a:p>
            <a:pPr lvl="1"/>
            <a:r>
              <a:rPr lang="en-US" dirty="0"/>
              <a:t>Nationalism (inspired by being conquered by Napoleon) led to most of these countries want to have self-rule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571500"/>
            <a:ext cx="9067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 Man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Probably would have fell much earlier but the Great Powers of EUR couldn’t agree on how to divide it up</a:t>
            </a:r>
            <a:endParaRPr lang="en-US" sz="2200" dirty="0"/>
          </a:p>
          <a:p>
            <a:r>
              <a:rPr lang="en-US" dirty="0"/>
              <a:t>Like CHN, failure to industrialize, loss of centralized power, corruption, landlords and warlords made the country super-weak</a:t>
            </a:r>
            <a:endParaRPr lang="en-US" sz="2200" dirty="0"/>
          </a:p>
          <a:p>
            <a:pPr lvl="1"/>
            <a:r>
              <a:rPr lang="en-US" dirty="0"/>
              <a:t>Janissaries weren’t as powerful now because other armies have modernized and OTM didn’t</a:t>
            </a:r>
          </a:p>
          <a:p>
            <a:r>
              <a:rPr lang="en-US" dirty="0"/>
              <a:t>Lost power due to decrease in overland trade (b/c Indian Ocean trade boomed)</a:t>
            </a:r>
            <a:endParaRPr lang="en-US" sz="2200" dirty="0"/>
          </a:p>
          <a:p>
            <a:pPr lvl="1"/>
            <a:r>
              <a:rPr lang="en-US" dirty="0"/>
              <a:t>Borrowed money from ENG and FR to try to industrialize and couldn’t pay it back, so ENG and FR moved in to occupy parts of OTM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and Its Opponents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OTM reforms went further than China’s</a:t>
            </a:r>
            <a:endParaRPr lang="en-US" sz="2200" dirty="0"/>
          </a:p>
          <a:p>
            <a:pPr lvl="1"/>
            <a:r>
              <a:rPr lang="en-US" dirty="0"/>
              <a:t>No massive revolts, only some losses on the outskirts of the empire</a:t>
            </a:r>
          </a:p>
          <a:p>
            <a:pPr lvl="1"/>
            <a:r>
              <a:rPr lang="en-US" dirty="0"/>
              <a:t>Not totally different than who they ruled (Qing were not CHN, remember)</a:t>
            </a:r>
          </a:p>
          <a:p>
            <a:r>
              <a:rPr lang="en-US" dirty="0" err="1"/>
              <a:t>Tanzimat</a:t>
            </a:r>
            <a:r>
              <a:rPr lang="en-US" dirty="0"/>
              <a:t> (</a:t>
            </a:r>
            <a:r>
              <a:rPr lang="en-US" dirty="0" err="1"/>
              <a:t>Tanzimet</a:t>
            </a:r>
            <a:r>
              <a:rPr lang="en-US" dirty="0"/>
              <a:t>) Reforms (means reorganization)</a:t>
            </a:r>
            <a:endParaRPr lang="en-US" sz="2200" dirty="0"/>
          </a:p>
          <a:p>
            <a:pPr lvl="1"/>
            <a:r>
              <a:rPr lang="en-US" dirty="0"/>
              <a:t>Mining, factories, telegraphs, railroads, postal service, Western law codes, secular laws </a:t>
            </a:r>
          </a:p>
          <a:p>
            <a:pPr lvl="1"/>
            <a:r>
              <a:rPr lang="en-US" dirty="0"/>
              <a:t>Non-Muslims given equal rights under the law, not discriminated against for </a:t>
            </a:r>
            <a:r>
              <a:rPr lang="en-US" dirty="0" err="1"/>
              <a:t>gov</a:t>
            </a:r>
            <a:r>
              <a:rPr lang="en-US" dirty="0"/>
              <a:t> jobs</a:t>
            </a:r>
          </a:p>
          <a:p>
            <a:pPr lvl="1"/>
            <a:r>
              <a:rPr lang="en-US" dirty="0"/>
              <a:t>Hated by conservatives who wanted to keep their power and the </a:t>
            </a:r>
            <a:r>
              <a:rPr lang="en-US" dirty="0" err="1"/>
              <a:t>gov</a:t>
            </a:r>
            <a:r>
              <a:rPr lang="en-US" dirty="0"/>
              <a:t> as a theocracy</a:t>
            </a:r>
          </a:p>
          <a:p>
            <a:pPr lvl="2"/>
            <a:r>
              <a:rPr lang="en-US" dirty="0"/>
              <a:t>Hung tight to the OTM and fell out of power when OTM falls in WWI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Ottomans and Young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Tanzimat</a:t>
            </a:r>
            <a:r>
              <a:rPr lang="en-US" dirty="0" smtClean="0"/>
              <a:t> reforms were loved </a:t>
            </a:r>
            <a:r>
              <a:rPr lang="en-US" dirty="0"/>
              <a:t>by “Young Ottomans”</a:t>
            </a:r>
          </a:p>
          <a:p>
            <a:pPr lvl="1"/>
            <a:r>
              <a:rPr lang="en-US" dirty="0"/>
              <a:t>Western educated, pushed for “Islamic modernism” – secular, civil rights, democracy, science-based</a:t>
            </a:r>
          </a:p>
          <a:p>
            <a:r>
              <a:rPr lang="en-US" dirty="0"/>
              <a:t>Blowback led to the “Young Turks” – militant secularists, focused on modernization and westernization </a:t>
            </a:r>
          </a:p>
          <a:p>
            <a:pPr lvl="1"/>
            <a:r>
              <a:rPr lang="en-US" dirty="0"/>
              <a:t>Separation of church and state, free elections, Western clothing for women, women-led divorces</a:t>
            </a:r>
          </a:p>
          <a:p>
            <a:pPr lvl="1"/>
            <a:r>
              <a:rPr lang="en-US" dirty="0"/>
              <a:t>Will lead the overthrow of the OTM and the birth of a new country, Turkey during WWI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0" y="1828800"/>
            <a:ext cx="6982390" cy="3856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409"/>
            <a:ext cx="2141837" cy="31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EUR imperialism (imp) was a big deal for most countries, but not the only thing going on</a:t>
            </a:r>
            <a:endParaRPr lang="en-US" sz="2200" dirty="0"/>
          </a:p>
          <a:p>
            <a:r>
              <a:rPr lang="en-US" dirty="0"/>
              <a:t>AFR saw the Islamic revival and the shrinking of Islamic states</a:t>
            </a:r>
          </a:p>
          <a:p>
            <a:r>
              <a:rPr lang="en-US" dirty="0"/>
              <a:t>CHN had a huge pop pop and peasant rebellions</a:t>
            </a:r>
          </a:p>
          <a:p>
            <a:r>
              <a:rPr lang="en-US" dirty="0"/>
              <a:t>Hindus and Muslims still hate each other in India</a:t>
            </a:r>
          </a:p>
          <a:p>
            <a:r>
              <a:rPr lang="en-US" dirty="0"/>
              <a:t>Drama among </a:t>
            </a:r>
            <a:r>
              <a:rPr lang="en-US" dirty="0" err="1"/>
              <a:t>peninsulares</a:t>
            </a:r>
            <a:r>
              <a:rPr lang="en-US" dirty="0"/>
              <a:t> and creoles in LA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Outcomes: Comparing Qing China and the Ottoman Empire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511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Sims</a:t>
            </a:r>
          </a:p>
          <a:p>
            <a:r>
              <a:rPr lang="en-US" dirty="0" smtClean="0"/>
              <a:t>Both </a:t>
            </a:r>
            <a:r>
              <a:rPr lang="en-US" dirty="0"/>
              <a:t>were once huge and vibrant, now were “</a:t>
            </a:r>
            <a:r>
              <a:rPr lang="en-US" dirty="0" err="1"/>
              <a:t>semicolonies</a:t>
            </a:r>
            <a:r>
              <a:rPr lang="en-US" dirty="0"/>
              <a:t>” in “informal empires”</a:t>
            </a:r>
            <a:endParaRPr lang="en-US" sz="2200" dirty="0"/>
          </a:p>
          <a:p>
            <a:r>
              <a:rPr lang="en-US" dirty="0"/>
              <a:t>Both tried to catch up to industrialization, but failed to restore their power </a:t>
            </a:r>
            <a:endParaRPr lang="en-US" sz="2200" dirty="0"/>
          </a:p>
          <a:p>
            <a:pPr lvl="1"/>
            <a:r>
              <a:rPr lang="en-US" dirty="0"/>
              <a:t>EUR was too strong and the attempts were too little too late </a:t>
            </a:r>
          </a:p>
          <a:p>
            <a:r>
              <a:rPr lang="en-US" dirty="0"/>
              <a:t>Both saw movements of nationalism that didn’t have much of an effect before 1900</a:t>
            </a:r>
            <a:endParaRPr lang="en-US" sz="2200" dirty="0"/>
          </a:p>
          <a:p>
            <a:pPr lvl="1"/>
            <a:r>
              <a:rPr lang="en-US" dirty="0"/>
              <a:t>Would lead both to revolution and independence after </a:t>
            </a:r>
            <a:r>
              <a:rPr lang="en-US" dirty="0" smtClean="0"/>
              <a:t>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Outcomes: Comparing Qing China and the Ottoman Empire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510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Diffs</a:t>
            </a:r>
          </a:p>
          <a:p>
            <a:r>
              <a:rPr lang="en-US" dirty="0" smtClean="0"/>
              <a:t>OTM </a:t>
            </a:r>
            <a:r>
              <a:rPr lang="en-US" dirty="0"/>
              <a:t>held onto Islam much more than CHN held onto Confucianism</a:t>
            </a:r>
            <a:endParaRPr lang="en-US" sz="2200" dirty="0"/>
          </a:p>
          <a:p>
            <a:r>
              <a:rPr lang="en-US" dirty="0"/>
              <a:t>ISL part of all society, CONF mainly just elites </a:t>
            </a:r>
          </a:p>
          <a:p>
            <a:r>
              <a:rPr lang="en-US" dirty="0"/>
              <a:t>CONF controlled by a huge state, ISL spread throughout culture, not just in the </a:t>
            </a:r>
            <a:r>
              <a:rPr lang="en-US" dirty="0" err="1"/>
              <a:t>gov</a:t>
            </a:r>
            <a:endParaRPr lang="en-US" dirty="0"/>
          </a:p>
          <a:p>
            <a:r>
              <a:rPr lang="en-US" dirty="0"/>
              <a:t>CONF has made a comeback since the nationalist/communist backlash of the 1900s</a:t>
            </a:r>
          </a:p>
          <a:p>
            <a:r>
              <a:rPr lang="en-US" dirty="0"/>
              <a:t>ISL stayed strong in the Middle East even through today (with a few secular challenges here and there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0" y="166256"/>
            <a:ext cx="4824221" cy="2242408"/>
          </a:xfrm>
        </p:spPr>
        <p:txBody>
          <a:bodyPr>
            <a:normAutofit/>
          </a:bodyPr>
          <a:lstStyle/>
          <a:p>
            <a:r>
              <a:rPr lang="en-US" dirty="0" smtClean="0"/>
              <a:t>19.4 JPN and 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81216" y="2590908"/>
            <a:ext cx="6858000" cy="1655762"/>
          </a:xfrm>
        </p:spPr>
        <p:txBody>
          <a:bodyPr/>
          <a:lstStyle/>
          <a:p>
            <a:r>
              <a:rPr lang="en-US" dirty="0" err="1" smtClean="0"/>
              <a:t>Strayer</a:t>
            </a:r>
            <a:r>
              <a:rPr lang="en-US" dirty="0" smtClean="0"/>
              <a:t> 894-903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Japanese Difference: The Rise of a New East Asian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JPN was forced by the US to become “powerful, modern, united, and industrialized”</a:t>
            </a:r>
            <a:endParaRPr lang="en-US" sz="2200" dirty="0"/>
          </a:p>
          <a:p>
            <a:r>
              <a:rPr lang="en-US" dirty="0"/>
              <a:t>Completely diff from OTM and CHN</a:t>
            </a:r>
            <a:endParaRPr lang="en-US" sz="2200" dirty="0"/>
          </a:p>
          <a:p>
            <a:pPr lvl="1"/>
            <a:r>
              <a:rPr lang="en-US" dirty="0"/>
              <a:t>Became a huge empire (outside of EUR) and took a lot of land from its bigger brother (CHN)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3" y="0"/>
            <a:ext cx="650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Tokugawa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Shogun (military ruler) who acted in the name of a powerless emperor</a:t>
            </a:r>
            <a:endParaRPr lang="en-US" sz="2200" dirty="0"/>
          </a:p>
          <a:p>
            <a:pPr lvl="1"/>
            <a:r>
              <a:rPr lang="en-US" dirty="0"/>
              <a:t>Purpose was to keep the country from falling into warring states with daimyos (feudal lords) fighting using </a:t>
            </a:r>
            <a:r>
              <a:rPr lang="en-US" dirty="0" smtClean="0"/>
              <a:t>samurais </a:t>
            </a:r>
            <a:endParaRPr lang="en-US" dirty="0"/>
          </a:p>
          <a:p>
            <a:pPr lvl="2"/>
            <a:r>
              <a:rPr lang="en-US" dirty="0"/>
              <a:t>This is how things have worked from 1600-1850</a:t>
            </a:r>
            <a:endParaRPr lang="en-US" sz="1600" dirty="0"/>
          </a:p>
          <a:p>
            <a:r>
              <a:rPr lang="en-US" dirty="0"/>
              <a:t>Daimyos worked like senators, but they lived one year in the capital (Edo) (aka Tokyo) and one year in their home regions </a:t>
            </a:r>
            <a:endParaRPr lang="en-US" sz="2200" dirty="0"/>
          </a:p>
          <a:p>
            <a:pPr lvl="1"/>
            <a:r>
              <a:rPr lang="en-US" dirty="0"/>
              <a:t>Families stayed in Edo - called the “hostage system”</a:t>
            </a:r>
          </a:p>
          <a:p>
            <a:pPr lvl="1"/>
            <a:r>
              <a:rPr lang="en-US" dirty="0"/>
              <a:t>Kept daimyos “pacified, but not really unified”</a:t>
            </a:r>
          </a:p>
          <a:p>
            <a:pPr lvl="1"/>
            <a:r>
              <a:rPr lang="en-US" dirty="0"/>
              <a:t>Strict rules for dress, laws, taxes, and social rankings (Samurai, peasants, artisans, merchants)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Changes during the Tokugawa </a:t>
            </a:r>
            <a:r>
              <a:rPr lang="en-US" sz="4000" dirty="0" err="1" smtClean="0"/>
              <a:t>Shogunate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Samurais now didn’t have wars to fight, so they became </a:t>
            </a:r>
            <a:r>
              <a:rPr lang="en-US" dirty="0" smtClean="0"/>
              <a:t>bureaucrats </a:t>
            </a:r>
            <a:r>
              <a:rPr lang="en-US" dirty="0"/>
              <a:t>like the scholar gentry in CHN, but were still super-loyal to their individual daimyos</a:t>
            </a:r>
          </a:p>
          <a:p>
            <a:r>
              <a:rPr lang="en-US" dirty="0"/>
              <a:t>New fertilizers, more rice, more cities (most urbanized country in 1750)</a:t>
            </a:r>
          </a:p>
          <a:p>
            <a:pPr lvl="1"/>
            <a:r>
              <a:rPr lang="en-US" dirty="0"/>
              <a:t>Edo – largest city in the world in 1750 (1 million </a:t>
            </a:r>
            <a:r>
              <a:rPr lang="en-US" dirty="0" err="1"/>
              <a:t>ppl</a:t>
            </a:r>
            <a:r>
              <a:rPr lang="en-US" dirty="0"/>
              <a:t>)</a:t>
            </a:r>
          </a:p>
          <a:p>
            <a:r>
              <a:rPr lang="en-US" dirty="0"/>
              <a:t>CONF led to a very literate population</a:t>
            </a:r>
          </a:p>
          <a:p>
            <a:r>
              <a:rPr lang="en-US" dirty="0"/>
              <a:t>Some samurai became merchants to get rich quick, but ended up losing social status</a:t>
            </a:r>
          </a:p>
          <a:p>
            <a:r>
              <a:rPr lang="en-US" dirty="0"/>
              <a:t>Some peasants got rich and challenged the social status of the elites </a:t>
            </a:r>
          </a:p>
          <a:p>
            <a:r>
              <a:rPr lang="en-US" dirty="0"/>
              <a:t>Famine mismanaged by the </a:t>
            </a:r>
            <a:r>
              <a:rPr lang="en-US" dirty="0" err="1"/>
              <a:t>shogunate</a:t>
            </a:r>
            <a:r>
              <a:rPr lang="en-US" dirty="0"/>
              <a:t> which led to riots</a:t>
            </a:r>
          </a:p>
          <a:p>
            <a:pPr lvl="1"/>
            <a:r>
              <a:rPr lang="en-US" dirty="0"/>
              <a:t>Looked like the </a:t>
            </a:r>
            <a:r>
              <a:rPr lang="en-US" dirty="0" err="1"/>
              <a:t>shogunate</a:t>
            </a:r>
            <a:r>
              <a:rPr lang="en-US" dirty="0"/>
              <a:t> was losing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American Intrusion and the Meiji Restoration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Matthew Perry brought a note from Millard Fillmore saying “Open up or we will blow you up”.</a:t>
            </a:r>
            <a:endParaRPr lang="en-US" sz="2200" dirty="0"/>
          </a:p>
          <a:p>
            <a:pPr lvl="1"/>
            <a:r>
              <a:rPr lang="en-US" dirty="0"/>
              <a:t>Wanted JPN to free shipwrecked US sailors, refuel their boats, and trade</a:t>
            </a:r>
          </a:p>
          <a:p>
            <a:r>
              <a:rPr lang="en-US" dirty="0"/>
              <a:t>Saw how CHN got </a:t>
            </a:r>
            <a:r>
              <a:rPr lang="en-US" dirty="0" err="1"/>
              <a:t>pwned</a:t>
            </a:r>
            <a:r>
              <a:rPr lang="en-US" dirty="0"/>
              <a:t> by ENG, they agreed to unequal treaties w/ US</a:t>
            </a:r>
            <a:endParaRPr lang="en-US" sz="2200" dirty="0"/>
          </a:p>
          <a:p>
            <a:r>
              <a:rPr lang="en-US" dirty="0"/>
              <a:t>Some civil wars led to a new young emperor (Meiji) and his young followers taking over (MEIJI RESTORATION)</a:t>
            </a:r>
            <a:endParaRPr lang="en-US" sz="2200" dirty="0"/>
          </a:p>
          <a:p>
            <a:pPr lvl="1"/>
            <a:r>
              <a:rPr lang="en-US" dirty="0"/>
              <a:t>Wanted to fight foreign control in the opposite way CHN did, </a:t>
            </a:r>
            <a:r>
              <a:rPr lang="en-US" dirty="0" smtClean="0"/>
              <a:t>by </a:t>
            </a:r>
            <a:r>
              <a:rPr lang="en-US" dirty="0"/>
              <a:t>becoming industrial, modern, and imperial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700"/>
            <a:ext cx="20701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24" y="1444752"/>
            <a:ext cx="7250176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Modernization Japanese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Took power from daimyos (self-reliant) and gave it to governors (representing the emperor and national </a:t>
            </a:r>
            <a:r>
              <a:rPr lang="en-US" dirty="0" err="1"/>
              <a:t>gov</a:t>
            </a:r>
            <a:r>
              <a:rPr lang="en-US" dirty="0"/>
              <a:t>)</a:t>
            </a:r>
            <a:endParaRPr lang="en-US" sz="2200" dirty="0"/>
          </a:p>
          <a:p>
            <a:r>
              <a:rPr lang="en-US" dirty="0"/>
              <a:t>National </a:t>
            </a:r>
            <a:r>
              <a:rPr lang="en-US" dirty="0" err="1"/>
              <a:t>gov</a:t>
            </a:r>
            <a:r>
              <a:rPr lang="en-US" dirty="0"/>
              <a:t> collected taxes and raised one national army (not many competing local armies)</a:t>
            </a:r>
            <a:endParaRPr lang="en-US" sz="2200" dirty="0"/>
          </a:p>
          <a:p>
            <a:r>
              <a:rPr lang="en-US" dirty="0"/>
              <a:t>Most citizens were now equal but under the emperor (no eta (outcasts</a:t>
            </a:r>
            <a:r>
              <a:rPr lang="en-US" dirty="0" smtClean="0"/>
              <a:t>)) </a:t>
            </a:r>
            <a:r>
              <a:rPr lang="en-US" dirty="0"/>
              <a:t>or shade for merchants</a:t>
            </a:r>
            <a:endParaRPr lang="en-US" sz="2200" dirty="0"/>
          </a:p>
          <a:p>
            <a:r>
              <a:rPr lang="en-US" dirty="0"/>
              <a:t>Infatuation with Western culture, clothes, writings</a:t>
            </a:r>
            <a:endParaRPr lang="en-US" sz="2200" dirty="0"/>
          </a:p>
          <a:p>
            <a:pPr lvl="1"/>
            <a:r>
              <a:rPr lang="en-US" dirty="0"/>
              <a:t>“When comparing Japan to the West, Japan stinks in all aspects.”</a:t>
            </a:r>
          </a:p>
          <a:p>
            <a:r>
              <a:rPr lang="en-US" dirty="0"/>
              <a:t>Used GER’s constitution, but emperor kept full power</a:t>
            </a:r>
            <a:endParaRPr lang="en-US" sz="2200" dirty="0"/>
          </a:p>
          <a:p>
            <a:r>
              <a:rPr lang="en-US" dirty="0"/>
              <a:t>Universal primary education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4 ways EUR contact effected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</a:t>
            </a:r>
            <a:r>
              <a:rPr lang="en-US" dirty="0"/>
              <a:t>and political takeover</a:t>
            </a:r>
            <a:endParaRPr lang="en-US" sz="2200" dirty="0"/>
          </a:p>
          <a:p>
            <a:r>
              <a:rPr lang="en-US" dirty="0"/>
              <a:t>Inclusion in the EUR trade network</a:t>
            </a:r>
            <a:endParaRPr lang="en-US" sz="2200" dirty="0"/>
          </a:p>
          <a:p>
            <a:r>
              <a:rPr lang="en-US" dirty="0"/>
              <a:t>Picking up EUR culture, language, religion</a:t>
            </a:r>
            <a:endParaRPr lang="en-US" sz="2200" dirty="0"/>
          </a:p>
          <a:p>
            <a:r>
              <a:rPr lang="en-US" dirty="0"/>
              <a:t>Need to “modernize”, industrialize, focus on “progress”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Modernization Japanese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rise of feminism or Christianity, Shinto became the official state religion</a:t>
            </a:r>
            <a:endParaRPr lang="en-US" sz="2200" dirty="0"/>
          </a:p>
          <a:p>
            <a:pPr lvl="1"/>
            <a:r>
              <a:rPr lang="en-US" dirty="0"/>
              <a:t>Emperor a direct descendent of the most important goddess</a:t>
            </a:r>
          </a:p>
          <a:p>
            <a:r>
              <a:rPr lang="en-US" dirty="0" err="1"/>
              <a:t>Zaibatsus</a:t>
            </a:r>
            <a:r>
              <a:rPr lang="en-US" dirty="0"/>
              <a:t> – five giant government run corporations, then sold to private owners</a:t>
            </a:r>
            <a:endParaRPr lang="en-US" sz="2200" dirty="0"/>
          </a:p>
          <a:p>
            <a:pPr lvl="1"/>
            <a:r>
              <a:rPr lang="en-US" dirty="0"/>
              <a:t>Textiles, munitions, machinery</a:t>
            </a:r>
          </a:p>
          <a:p>
            <a:pPr lvl="1"/>
            <a:r>
              <a:rPr lang="en-US" dirty="0"/>
              <a:t>All independent and home-grown (unlike anywhere else outside of the West)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Modernization Japanese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Okay with borrowing from other cultures b/c they already did w/ CHN</a:t>
            </a:r>
            <a:endParaRPr lang="en-US" sz="2200" dirty="0"/>
          </a:p>
          <a:p>
            <a:r>
              <a:rPr lang="en-US" dirty="0"/>
              <a:t>Social issues w/ industrialization</a:t>
            </a:r>
            <a:endParaRPr lang="en-US" sz="2200" dirty="0"/>
          </a:p>
          <a:p>
            <a:pPr lvl="1"/>
            <a:r>
              <a:rPr lang="en-US" dirty="0"/>
              <a:t>Female infanticide</a:t>
            </a:r>
          </a:p>
          <a:p>
            <a:pPr lvl="1"/>
            <a:r>
              <a:rPr lang="en-US" dirty="0"/>
              <a:t>Famine</a:t>
            </a:r>
          </a:p>
          <a:p>
            <a:pPr lvl="1"/>
            <a:r>
              <a:rPr lang="en-US" dirty="0"/>
              <a:t>Heavy peasant taxation led to riots and protests against moneylenders and </a:t>
            </a:r>
            <a:r>
              <a:rPr lang="en-US" dirty="0" err="1"/>
              <a:t>gov</a:t>
            </a:r>
            <a:r>
              <a:rPr lang="en-US" dirty="0"/>
              <a:t> offices</a:t>
            </a:r>
          </a:p>
          <a:p>
            <a:pPr lvl="1"/>
            <a:r>
              <a:rPr lang="en-US" dirty="0"/>
              <a:t>Japanese “factory girls” – from poor families, mistreated by factory </a:t>
            </a:r>
            <a:r>
              <a:rPr lang="en-US" dirty="0" err="1"/>
              <a:t>owers</a:t>
            </a:r>
            <a:endParaRPr lang="en-US" dirty="0"/>
          </a:p>
          <a:p>
            <a:pPr lvl="1"/>
            <a:r>
              <a:rPr lang="en-US" dirty="0"/>
              <a:t>Attempts to unionize were met with violence and anti-union laws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560"/>
            <a:ext cx="9144000" cy="450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7926" cy="23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Japan and the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Rising power and economic status led to revision of earlier unequal treaties with the West</a:t>
            </a:r>
            <a:endParaRPr lang="en-US" sz="2200" dirty="0"/>
          </a:p>
          <a:p>
            <a:pPr lvl="1"/>
            <a:r>
              <a:rPr lang="en-US" dirty="0"/>
              <a:t>“Anglo-Japanese Treaty of 1902” listed JPN as equals to all countries in all ways</a:t>
            </a:r>
          </a:p>
          <a:p>
            <a:r>
              <a:rPr lang="en-US" dirty="0"/>
              <a:t>Follows West’s lead by taking land they don’t own</a:t>
            </a:r>
            <a:endParaRPr lang="en-US" sz="2200" dirty="0"/>
          </a:p>
          <a:p>
            <a:pPr lvl="1"/>
            <a:r>
              <a:rPr lang="en-US" dirty="0"/>
              <a:t>Sino(Chinese)-Japanese War (Manchuria and Taiwan) and Russo-Japanese War (Korea) map on 920</a:t>
            </a:r>
          </a:p>
          <a:p>
            <a:r>
              <a:rPr lang="en-US" dirty="0"/>
              <a:t>Lots of </a:t>
            </a:r>
            <a:r>
              <a:rPr lang="en-US" dirty="0" err="1"/>
              <a:t>ppl</a:t>
            </a:r>
            <a:r>
              <a:rPr lang="en-US" dirty="0"/>
              <a:t> saw JPN’s rise to power as inspirational</a:t>
            </a:r>
            <a:endParaRPr lang="en-US" sz="2200" dirty="0"/>
          </a:p>
          <a:p>
            <a:pPr lvl="1"/>
            <a:r>
              <a:rPr lang="en-US" dirty="0"/>
              <a:t>How Eastern </a:t>
            </a:r>
            <a:r>
              <a:rPr lang="en-US" dirty="0" err="1"/>
              <a:t>ppl</a:t>
            </a:r>
            <a:r>
              <a:rPr lang="en-US" dirty="0"/>
              <a:t> can use industrialization against the West</a:t>
            </a:r>
          </a:p>
          <a:p>
            <a:pPr lvl="1"/>
            <a:r>
              <a:rPr lang="en-US" dirty="0"/>
              <a:t>Indonesia, Jews in RUS, EGY, TUR, even some in CHN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5" y="0"/>
            <a:ext cx="759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Reflections: Success and Failure in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EUR’s IR a success?</a:t>
            </a:r>
            <a:endParaRPr lang="en-US" sz="2200" dirty="0"/>
          </a:p>
          <a:p>
            <a:r>
              <a:rPr lang="en-US" dirty="0"/>
              <a:t>Was JPN more successful than OTM or CHN?</a:t>
            </a:r>
            <a:endParaRPr lang="en-US" sz="2200" dirty="0"/>
          </a:p>
          <a:p>
            <a:r>
              <a:rPr lang="en-US" dirty="0"/>
              <a:t>Criteria? Wealth or environmental preservation?</a:t>
            </a:r>
            <a:endParaRPr lang="en-US" sz="2200" dirty="0"/>
          </a:p>
          <a:p>
            <a:r>
              <a:rPr lang="en-US" dirty="0"/>
              <a:t>Success for whom? What about artisans or peasants?</a:t>
            </a:r>
            <a:endParaRPr lang="en-US" sz="2200" dirty="0"/>
          </a:p>
          <a:p>
            <a:r>
              <a:rPr lang="en-US" dirty="0"/>
              <a:t>Was it just luck or being in the right place at the right time? JPN could learn from CHN’s bad experiences.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0" y="166256"/>
            <a:ext cx="4824221" cy="2242408"/>
          </a:xfrm>
        </p:spPr>
        <p:txBody>
          <a:bodyPr>
            <a:normAutofit/>
          </a:bodyPr>
          <a:lstStyle/>
          <a:p>
            <a:r>
              <a:rPr lang="en-US" dirty="0" smtClean="0"/>
              <a:t>19.5 Docs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81216" y="2590908"/>
            <a:ext cx="6858000" cy="1655762"/>
          </a:xfrm>
        </p:spPr>
        <p:txBody>
          <a:bodyPr/>
          <a:lstStyle/>
          <a:p>
            <a:r>
              <a:rPr lang="en-US" dirty="0" err="1" smtClean="0"/>
              <a:t>Strayer</a:t>
            </a:r>
            <a:r>
              <a:rPr lang="en-US" dirty="0" smtClean="0"/>
              <a:t> 905-913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Opium Wars 1839-1842</a:t>
            </a:r>
          </a:p>
          <a:p>
            <a:pPr lvl="1"/>
            <a:r>
              <a:rPr lang="en-US" dirty="0" smtClean="0"/>
              <a:t>Before the US Civil War (1860s)</a:t>
            </a:r>
          </a:p>
          <a:p>
            <a:r>
              <a:rPr lang="en-US" dirty="0" smtClean="0"/>
              <a:t>CHN ran East Asia in trade in Unit 4</a:t>
            </a:r>
          </a:p>
          <a:p>
            <a:pPr lvl="1"/>
            <a:r>
              <a:rPr lang="en-US" dirty="0" smtClean="0"/>
              <a:t>”Silver drain”</a:t>
            </a:r>
          </a:p>
          <a:p>
            <a:r>
              <a:rPr lang="en-US" dirty="0" smtClean="0"/>
              <a:t>CHN controlled all trade and restricted it heavily (Canton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88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Message to King George III </a:t>
            </a:r>
            <a:r>
              <a:rPr lang="en-US" dirty="0" smtClean="0"/>
              <a:t>– Emperor </a:t>
            </a:r>
            <a:r>
              <a:rPr lang="en-US" dirty="0" err="1" smtClean="0"/>
              <a:t>Quianlong</a:t>
            </a:r>
            <a:r>
              <a:rPr lang="en-US" dirty="0" smtClean="0"/>
              <a:t> 1793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were nice to your </a:t>
            </a:r>
            <a:r>
              <a:rPr lang="en-US" dirty="0" err="1" smtClean="0"/>
              <a:t>ppl</a:t>
            </a:r>
            <a:r>
              <a:rPr lang="en-US" dirty="0" smtClean="0"/>
              <a:t> when they showed up</a:t>
            </a:r>
          </a:p>
          <a:p>
            <a:r>
              <a:rPr lang="en-US" dirty="0" smtClean="0"/>
              <a:t>We don’t need your crap, we will sell you our stuff just to be nice (at Canton)</a:t>
            </a:r>
          </a:p>
          <a:p>
            <a:r>
              <a:rPr lang="en-US" dirty="0" smtClean="0"/>
              <a:t>You’re ignorant to ask, but you’re a barbarian, so I’ll forgive you</a:t>
            </a:r>
          </a:p>
          <a:p>
            <a:r>
              <a:rPr lang="en-US" dirty="0" smtClean="0"/>
              <a:t>You want an island for your merchants to stay, but you just want to start trading without me knowing it</a:t>
            </a:r>
          </a:p>
          <a:p>
            <a:r>
              <a:rPr lang="en-US" dirty="0" smtClean="0"/>
              <a:t>I keep Christians under control here, so you guys can’t go out preaching </a:t>
            </a:r>
          </a:p>
          <a:p>
            <a:r>
              <a:rPr lang="en-US" dirty="0" smtClean="0"/>
              <a:t>Listen or I will expel you all for ever</a:t>
            </a:r>
          </a:p>
          <a:p>
            <a:r>
              <a:rPr lang="en-US" dirty="0" smtClean="0"/>
              <a:t>“Trembling obey and show no negligence! A special mandate!”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5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 Argument for Legalization </a:t>
            </a:r>
            <a:r>
              <a:rPr lang="en-US" dirty="0" smtClean="0"/>
              <a:t>– </a:t>
            </a:r>
            <a:r>
              <a:rPr lang="en-US" dirty="0"/>
              <a:t>X</a:t>
            </a:r>
            <a:r>
              <a:rPr lang="en-US" dirty="0" smtClean="0"/>
              <a:t>u </a:t>
            </a:r>
            <a:r>
              <a:rPr lang="en-US" dirty="0" err="1" smtClean="0"/>
              <a:t>Naiji</a:t>
            </a:r>
            <a:r>
              <a:rPr lang="en-US" dirty="0" smtClean="0"/>
              <a:t> 1836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Opium used to be taxed as a medicine</a:t>
            </a:r>
          </a:p>
          <a:p>
            <a:r>
              <a:rPr lang="en-US" dirty="0" smtClean="0"/>
              <a:t>Used to bring silver in, now we send it out</a:t>
            </a:r>
          </a:p>
          <a:p>
            <a:r>
              <a:rPr lang="en-US" dirty="0" smtClean="0"/>
              <a:t>They will find a way to keep selling it</a:t>
            </a:r>
          </a:p>
          <a:p>
            <a:pPr lvl="1"/>
            <a:r>
              <a:rPr lang="en-US" dirty="0" smtClean="0"/>
              <a:t>Meeting at sea</a:t>
            </a:r>
          </a:p>
          <a:p>
            <a:r>
              <a:rPr lang="en-US" dirty="0" smtClean="0"/>
              <a:t>We should make it legal and trade stuff for it instead of silver </a:t>
            </a:r>
          </a:p>
          <a:p>
            <a:pPr lvl="1"/>
            <a:r>
              <a:rPr lang="en-US" dirty="0" smtClean="0"/>
              <a:t>If they take silver for it, their dope will be destroyed </a:t>
            </a:r>
          </a:p>
          <a:p>
            <a:r>
              <a:rPr lang="en-US" dirty="0" smtClean="0"/>
              <a:t>Fire 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dirty="0" err="1" smtClean="0"/>
              <a:t>ppl</a:t>
            </a:r>
            <a:r>
              <a:rPr lang="en-US" dirty="0" smtClean="0"/>
              <a:t> for smoking opium, let the vagrants get high, they stink anyway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External Challenge: European Industry and </a:t>
            </a:r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 spread everywhere</a:t>
            </a:r>
            <a:endParaRPr lang="en-US" sz="2200" dirty="0"/>
          </a:p>
          <a:p>
            <a:pPr lvl="1"/>
            <a:r>
              <a:rPr lang="en-US" dirty="0"/>
              <a:t>Religion, culture, migration, industry, political control</a:t>
            </a:r>
          </a:p>
          <a:p>
            <a:pPr lvl="1"/>
            <a:r>
              <a:rPr lang="en-US" dirty="0"/>
              <a:t>Africa, India, Southeast Asia, Pacific Islands </a:t>
            </a:r>
          </a:p>
          <a:p>
            <a:pPr lvl="1"/>
            <a:r>
              <a:rPr lang="en-US" dirty="0"/>
              <a:t>Destroyed once proud empires (OTM, CHN, 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 Argument for Suppression </a:t>
            </a:r>
            <a:r>
              <a:rPr lang="en-US" dirty="0" smtClean="0"/>
              <a:t>– Yuan </a:t>
            </a:r>
            <a:r>
              <a:rPr lang="en-US" dirty="0" err="1" smtClean="0"/>
              <a:t>Yulin</a:t>
            </a:r>
            <a:r>
              <a:rPr lang="en-US" dirty="0" smtClean="0"/>
              <a:t> 1836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Drugs are wrong, evil </a:t>
            </a:r>
          </a:p>
          <a:p>
            <a:r>
              <a:rPr lang="en-US" dirty="0" smtClean="0"/>
              <a:t>Can’t just ban its use among officials, because commoners will be officials tomorrow </a:t>
            </a:r>
          </a:p>
          <a:p>
            <a:r>
              <a:rPr lang="en-US" dirty="0" smtClean="0"/>
              <a:t>Full ban led to everyone using it, partial ban will be equally useless </a:t>
            </a:r>
          </a:p>
          <a:p>
            <a:r>
              <a:rPr lang="en-US" dirty="0" smtClean="0"/>
              <a:t>We need to inspect imports for opium and exports for silver - this will stop the drain </a:t>
            </a:r>
          </a:p>
          <a:p>
            <a:r>
              <a:rPr lang="en-US" dirty="0" smtClean="0"/>
              <a:t>Don’t grow opium here, we need farms to make food</a:t>
            </a:r>
          </a:p>
          <a:p>
            <a:r>
              <a:rPr lang="en-US" dirty="0" smtClean="0"/>
              <a:t>We lost a battle because our soldiers were high </a:t>
            </a:r>
          </a:p>
          <a:p>
            <a:r>
              <a:rPr lang="en-US" dirty="0" smtClean="0"/>
              <a:t>Will lead to the superior in every relationship to fail and the country to die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4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Letter to Queen Victoria </a:t>
            </a:r>
            <a:r>
              <a:rPr lang="en-US" dirty="0" smtClean="0"/>
              <a:t>– Lin </a:t>
            </a:r>
            <a:r>
              <a:rPr lang="en-US" dirty="0" err="1" smtClean="0"/>
              <a:t>Zexu</a:t>
            </a:r>
            <a:r>
              <a:rPr lang="en-US" dirty="0" smtClean="0"/>
              <a:t> 1839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opium is banned in ENG, how can you sell it in CHN?</a:t>
            </a:r>
          </a:p>
          <a:p>
            <a:r>
              <a:rPr lang="en-US" dirty="0" smtClean="0"/>
              <a:t>We sell you stuff you can’t live without. Your crap is just toys to us. </a:t>
            </a:r>
          </a:p>
          <a:p>
            <a:r>
              <a:rPr lang="en-US" dirty="0" smtClean="0"/>
              <a:t>If someone came to ENG to trade, they’d have to follow ENG’s laws</a:t>
            </a:r>
          </a:p>
          <a:p>
            <a:pPr lvl="1"/>
            <a:r>
              <a:rPr lang="en-US" dirty="0" smtClean="0"/>
              <a:t>If you bring opium here, we’ll cut your </a:t>
            </a:r>
            <a:r>
              <a:rPr lang="en-US" dirty="0" err="1" smtClean="0"/>
              <a:t>frickin</a:t>
            </a:r>
            <a:r>
              <a:rPr lang="en-US" dirty="0" smtClean="0"/>
              <a:t>’ head off</a:t>
            </a:r>
          </a:p>
          <a:p>
            <a:r>
              <a:rPr lang="en-US" dirty="0" smtClean="0"/>
              <a:t>“Be sure not to put this off.”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05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Treaty of Nanjing </a:t>
            </a:r>
            <a:r>
              <a:rPr lang="en-US" dirty="0" smtClean="0"/>
              <a:t>- 1842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”This was the first Opium War, and the Chinese lost it badly.”</a:t>
            </a:r>
          </a:p>
          <a:p>
            <a:r>
              <a:rPr lang="en-US" dirty="0" smtClean="0"/>
              <a:t>First of many “unequal treaties”</a:t>
            </a:r>
          </a:p>
          <a:p>
            <a:r>
              <a:rPr lang="en-US" dirty="0" smtClean="0"/>
              <a:t>ENG traders can live and trade in five cities </a:t>
            </a:r>
          </a:p>
          <a:p>
            <a:r>
              <a:rPr lang="en-US" dirty="0" smtClean="0"/>
              <a:t>ENG gets to control Hong Kong to work on their ships</a:t>
            </a:r>
          </a:p>
          <a:p>
            <a:r>
              <a:rPr lang="en-US" dirty="0" smtClean="0"/>
              <a:t>CHN pays ENG 6 mil for the opium they blew up </a:t>
            </a:r>
          </a:p>
          <a:p>
            <a:r>
              <a:rPr lang="en-US" dirty="0" smtClean="0"/>
              <a:t>Hong merchants have no say in trade anymore, ENG can trade as they please</a:t>
            </a:r>
          </a:p>
          <a:p>
            <a:pPr lvl="1"/>
            <a:r>
              <a:rPr lang="en-US" dirty="0" smtClean="0"/>
              <a:t>Also, 3 mil to ENG for Hong merchants ripping them off in the past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92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Treaty of Nanjing </a:t>
            </a:r>
            <a:r>
              <a:rPr lang="en-US" dirty="0" smtClean="0"/>
              <a:t>- 1842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mil to ENG for the ships and guns they had to use blowing up CHN</a:t>
            </a:r>
          </a:p>
          <a:p>
            <a:pPr lvl="1"/>
            <a:r>
              <a:rPr lang="en-US" dirty="0" smtClean="0"/>
              <a:t>Seems legit </a:t>
            </a:r>
          </a:p>
          <a:p>
            <a:r>
              <a:rPr lang="en-US" dirty="0" smtClean="0"/>
              <a:t>ENG will keep military there until they are paid back in full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New Motives, New </a:t>
            </a:r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Industrialization (1750)</a:t>
            </a:r>
            <a:endParaRPr lang="en-US" sz="2200" dirty="0"/>
          </a:p>
          <a:p>
            <a:pPr lvl="1"/>
            <a:r>
              <a:rPr lang="en-US" dirty="0"/>
              <a:t>Need raw materials to make stuff (wheat, meat, bananas, palm oil)</a:t>
            </a:r>
          </a:p>
          <a:p>
            <a:pPr lvl="1"/>
            <a:r>
              <a:rPr lang="en-US" dirty="0"/>
              <a:t>Need people to sell the stuff to (India was a market of 300 million people [consumers])</a:t>
            </a:r>
          </a:p>
          <a:p>
            <a:r>
              <a:rPr lang="en-US" dirty="0"/>
              <a:t>Nationalism </a:t>
            </a:r>
            <a:endParaRPr lang="en-US" sz="2200" dirty="0"/>
          </a:p>
          <a:p>
            <a:pPr lvl="1"/>
            <a:r>
              <a:rPr lang="en-US" dirty="0"/>
              <a:t>GER and ITL become unified = more competition for power in EUR</a:t>
            </a:r>
          </a:p>
          <a:p>
            <a:pPr lvl="1"/>
            <a:r>
              <a:rPr lang="en-US" dirty="0"/>
              <a:t>Everyone concerned with what foreign lands are owned </a:t>
            </a:r>
          </a:p>
          <a:p>
            <a:pPr lvl="1"/>
            <a:r>
              <a:rPr lang="en-US" dirty="0"/>
              <a:t>Spoiler (WWI)</a:t>
            </a:r>
          </a:p>
          <a:p>
            <a:r>
              <a:rPr lang="en-US" dirty="0"/>
              <a:t>Technology</a:t>
            </a:r>
            <a:endParaRPr lang="en-US" sz="2200" dirty="0"/>
          </a:p>
          <a:p>
            <a:pPr lvl="1"/>
            <a:r>
              <a:rPr lang="en-US" dirty="0"/>
              <a:t>Steamships and quinine (to fight mosquito-borne malaria) let Europeans get inside of Central Africa</a:t>
            </a:r>
          </a:p>
          <a:p>
            <a:pPr lvl="1"/>
            <a:r>
              <a:rPr lang="en-US" dirty="0"/>
              <a:t>Crazy awesome guns led them to take any place they wanted super-easy (Gatling gun)</a:t>
            </a:r>
          </a:p>
          <a:p>
            <a:pPr lvl="1"/>
            <a:r>
              <a:rPr lang="en-US" dirty="0"/>
              <a:t>Suez Canal made it very easy to get to Asia via the Mediterranean </a:t>
            </a:r>
          </a:p>
          <a:p>
            <a:pPr lvl="1"/>
            <a:r>
              <a:rPr lang="en-US" dirty="0"/>
              <a:t>Telegraphs were like early text messaging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46400" cy="40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56" y="1690688"/>
            <a:ext cx="601874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Perceptions of “Other”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Middle Ages = other were just heathens, now, they are “lesser”</a:t>
            </a:r>
            <a:endParaRPr lang="en-US" sz="2200" dirty="0"/>
          </a:p>
          <a:p>
            <a:pPr lvl="1"/>
            <a:r>
              <a:rPr lang="en-US" dirty="0"/>
              <a:t>EUR has unlocked nature, got super-rich, couldn’t be beat at war</a:t>
            </a:r>
          </a:p>
          <a:p>
            <a:pPr lvl="1"/>
            <a:r>
              <a:rPr lang="en-US" dirty="0"/>
              <a:t>Asians and AFR viewed as primitive </a:t>
            </a:r>
          </a:p>
          <a:p>
            <a:r>
              <a:rPr lang="en-US" dirty="0"/>
              <a:t>Race used to “scientifically” determine intelligence, morality, and destiny</a:t>
            </a:r>
            <a:endParaRPr lang="en-US" sz="2200" dirty="0"/>
          </a:p>
          <a:p>
            <a:pPr lvl="1"/>
            <a:r>
              <a:rPr lang="en-US" dirty="0"/>
              <a:t>Phrenologists – read the bumps on your head and tell you about your character and intelligence </a:t>
            </a:r>
          </a:p>
          <a:p>
            <a:r>
              <a:rPr lang="en-US" dirty="0"/>
              <a:t>Duty of the white man to bring “civilization” to the barbarians </a:t>
            </a:r>
          </a:p>
        </p:txBody>
      </p:sp>
    </p:spTree>
    <p:extLst>
      <p:ext uri="{BB962C8B-B14F-4D97-AF65-F5344CB8AC3E}">
        <p14:creationId xmlns:p14="http://schemas.microsoft.com/office/powerpoint/2010/main" val="1552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Perceptions of “Other”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Social Darwinism – “other” races are behind because they are not “fit” to survive</a:t>
            </a:r>
            <a:endParaRPr lang="en-US" sz="2200" dirty="0"/>
          </a:p>
          <a:p>
            <a:pPr lvl="1"/>
            <a:r>
              <a:rPr lang="en-US" dirty="0"/>
              <a:t>That’s why EUR has all the nice cities and stuff</a:t>
            </a:r>
          </a:p>
          <a:p>
            <a:pPr lvl="1"/>
            <a:r>
              <a:rPr lang="en-US" dirty="0"/>
              <a:t>That’s why other races die off when in competition with EUR</a:t>
            </a:r>
          </a:p>
          <a:p>
            <a:pPr lvl="2"/>
            <a:r>
              <a:rPr lang="en-US" dirty="0"/>
              <a:t>Not DISEASE or anything stupid like that</a:t>
            </a:r>
            <a:endParaRPr lang="en-US" sz="1600" dirty="0"/>
          </a:p>
          <a:p>
            <a:pPr lvl="1"/>
            <a:r>
              <a:rPr lang="en-US" dirty="0"/>
              <a:t>Used to justify imperialism, slavery, “weeding out” weaker parts of a race</a:t>
            </a:r>
          </a:p>
          <a:p>
            <a:r>
              <a:rPr lang="en-US" dirty="0"/>
              <a:t>British bishop talking about aboriginal Australians:</a:t>
            </a:r>
            <a:endParaRPr lang="en-US" sz="2200" dirty="0"/>
          </a:p>
          <a:p>
            <a:pPr lvl="1"/>
            <a:r>
              <a:rPr lang="en-US" dirty="0"/>
              <a:t>Everyone who knows a little about aboriginal races is aware that those races which are of a low type mentally and who are at the same time weak in constitution rapidly die out when their country comes to be occupied by a different race much more rigorous, robust, and pushing than themselves.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80F3E52-ACB4-7F4E-9F17-4E8E65A42BB8}" vid="{B042BA01-0E74-FA48-BFEF-D95FD93028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17917</TotalTime>
  <Words>3055</Words>
  <Application>Microsoft Macintosh PowerPoint</Application>
  <PresentationFormat>On-screen Show (4:3)</PresentationFormat>
  <Paragraphs>274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Calibri Light</vt:lpstr>
      <vt:lpstr>Arial</vt:lpstr>
      <vt:lpstr>Theme1</vt:lpstr>
      <vt:lpstr>19.1 Intro and EUR in ASI</vt:lpstr>
      <vt:lpstr>Opening</vt:lpstr>
      <vt:lpstr>Opening </vt:lpstr>
      <vt:lpstr>4 ways EUR contact effected areas</vt:lpstr>
      <vt:lpstr>The External Challenge: European Industry and Empire</vt:lpstr>
      <vt:lpstr>New Motives, New Means</vt:lpstr>
      <vt:lpstr>PowerPoint Presentation</vt:lpstr>
      <vt:lpstr>New Perceptions of “Other”</vt:lpstr>
      <vt:lpstr>New Perceptions of “Other”</vt:lpstr>
      <vt:lpstr>PowerPoint Presentation</vt:lpstr>
      <vt:lpstr>19.2 Internal Drama</vt:lpstr>
      <vt:lpstr>Reversal of Fortune: China’s Century of Crisis</vt:lpstr>
      <vt:lpstr>The Crisis Within </vt:lpstr>
      <vt:lpstr>Taiping Rebellion </vt:lpstr>
      <vt:lpstr>Western Pressures – Opium Wars </vt:lpstr>
      <vt:lpstr>Treaty of Nanjing </vt:lpstr>
      <vt:lpstr>PowerPoint Presentation</vt:lpstr>
      <vt:lpstr>Second Opium War</vt:lpstr>
      <vt:lpstr>The Failure of Conservative Modernization </vt:lpstr>
      <vt:lpstr>Boxer Rebellion “The Society of Righteous and Harmonious Fists”</vt:lpstr>
      <vt:lpstr>Outcome of the Failure to Modernize</vt:lpstr>
      <vt:lpstr>19.3 OTM</vt:lpstr>
      <vt:lpstr>The Ottoman Empire in the West in the 19th Century</vt:lpstr>
      <vt:lpstr>The Sick Man of Europe</vt:lpstr>
      <vt:lpstr>PowerPoint Presentation</vt:lpstr>
      <vt:lpstr>Sick Man of Europe</vt:lpstr>
      <vt:lpstr>Reform and Its Opponents</vt:lpstr>
      <vt:lpstr>Young Ottomans and Young Turks</vt:lpstr>
      <vt:lpstr>PowerPoint Presentation</vt:lpstr>
      <vt:lpstr>Outcomes: Comparing Qing China and the Ottoman Empire </vt:lpstr>
      <vt:lpstr>Outcomes: Comparing Qing China and the Ottoman Empire </vt:lpstr>
      <vt:lpstr>19.4 JPN and Conclusion</vt:lpstr>
      <vt:lpstr>The Japanese Difference: The Rise of a New East Asian Power</vt:lpstr>
      <vt:lpstr>PowerPoint Presentation</vt:lpstr>
      <vt:lpstr>The Tokugawa Background</vt:lpstr>
      <vt:lpstr>Changes during the Tokugawa Shogunate</vt:lpstr>
      <vt:lpstr>American Intrusion and the Meiji Restoration </vt:lpstr>
      <vt:lpstr>PowerPoint Presentation</vt:lpstr>
      <vt:lpstr>Modernization Japanese Style </vt:lpstr>
      <vt:lpstr>Modernization Japanese Style </vt:lpstr>
      <vt:lpstr>Modernization Japanese Style </vt:lpstr>
      <vt:lpstr>PowerPoint Presentation</vt:lpstr>
      <vt:lpstr>Japan and the World </vt:lpstr>
      <vt:lpstr>PowerPoint Presentation</vt:lpstr>
      <vt:lpstr>Reflections: Success and Failure in History</vt:lpstr>
      <vt:lpstr>19.5 Docs</vt:lpstr>
      <vt:lpstr>Intro </vt:lpstr>
      <vt:lpstr>Message to King George III – Emperor Quianlong 1793</vt:lpstr>
      <vt:lpstr>An Argument for Legalization – Xu Naiji 1836</vt:lpstr>
      <vt:lpstr>An Argument for Suppression – Yuan Yulin 1836</vt:lpstr>
      <vt:lpstr>Letter to Queen Victoria – Lin Zexu 1839</vt:lpstr>
      <vt:lpstr>The Treaty of Nanjing - 1842</vt:lpstr>
      <vt:lpstr>The Treaty of Nanjing - 1842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17.1 US and FR Revolutions </dc:title>
  <dc:creator>Brock, Herbie</dc:creator>
  <cp:lastModifiedBy>Brock, Herbie</cp:lastModifiedBy>
  <cp:revision>67</cp:revision>
  <dcterms:created xsi:type="dcterms:W3CDTF">2017-01-08T21:57:20Z</dcterms:created>
  <dcterms:modified xsi:type="dcterms:W3CDTF">2017-02-08T19:23:25Z</dcterms:modified>
</cp:coreProperties>
</file>