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9"/>
  </p:notesMasterIdLst>
  <p:sldIdLst>
    <p:sldId id="257" r:id="rId2"/>
    <p:sldId id="258" r:id="rId3"/>
    <p:sldId id="260" r:id="rId4"/>
    <p:sldId id="259" r:id="rId5"/>
    <p:sldId id="261" r:id="rId6"/>
    <p:sldId id="262" r:id="rId7"/>
    <p:sldId id="263" r:id="rId8"/>
    <p:sldId id="359" r:id="rId9"/>
    <p:sldId id="360" r:id="rId10"/>
    <p:sldId id="264" r:id="rId11"/>
    <p:sldId id="265" r:id="rId12"/>
    <p:sldId id="267" r:id="rId13"/>
    <p:sldId id="273" r:id="rId14"/>
    <p:sldId id="274" r:id="rId15"/>
    <p:sldId id="36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8" r:id="rId45"/>
    <p:sldId id="309" r:id="rId46"/>
    <p:sldId id="310" r:id="rId47"/>
    <p:sldId id="311" r:id="rId48"/>
    <p:sldId id="312" r:id="rId49"/>
    <p:sldId id="313" r:id="rId50"/>
    <p:sldId id="314" r:id="rId51"/>
    <p:sldId id="315" r:id="rId52"/>
    <p:sldId id="316" r:id="rId53"/>
    <p:sldId id="317"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9" r:id="rId72"/>
    <p:sldId id="340" r:id="rId73"/>
    <p:sldId id="341" r:id="rId74"/>
    <p:sldId id="342" r:id="rId75"/>
    <p:sldId id="343" r:id="rId76"/>
    <p:sldId id="344" r:id="rId77"/>
    <p:sldId id="345" r:id="rId78"/>
    <p:sldId id="346" r:id="rId79"/>
    <p:sldId id="347" r:id="rId80"/>
    <p:sldId id="348" r:id="rId81"/>
    <p:sldId id="351" r:id="rId82"/>
    <p:sldId id="352" r:id="rId83"/>
    <p:sldId id="353" r:id="rId84"/>
    <p:sldId id="354" r:id="rId85"/>
    <p:sldId id="355" r:id="rId86"/>
    <p:sldId id="356" r:id="rId87"/>
    <p:sldId id="357"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4"/>
    <p:restoredTop sz="94590"/>
  </p:normalViewPr>
  <p:slideViewPr>
    <p:cSldViewPr snapToGrid="0" snapToObjects="1">
      <p:cViewPr varScale="1">
        <p:scale>
          <a:sx n="84" d="100"/>
          <a:sy n="84" d="100"/>
        </p:scale>
        <p:origin x="200"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15400-F509-FB4B-B01D-EA32B28F7421}" type="datetimeFigureOut">
              <a:rPr lang="en-US" smtClean="0"/>
              <a:t>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7EC8F-E4F3-F441-BD82-FBA24874B80A}" type="slidenum">
              <a:rPr lang="en-US" smtClean="0"/>
              <a:t>‹#›</a:t>
            </a:fld>
            <a:endParaRPr lang="en-US"/>
          </a:p>
        </p:txBody>
      </p:sp>
    </p:spTree>
    <p:extLst>
      <p:ext uri="{BB962C8B-B14F-4D97-AF65-F5344CB8AC3E}">
        <p14:creationId xmlns:p14="http://schemas.microsoft.com/office/powerpoint/2010/main" val="2249225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 Id="rId3" Type="http://schemas.openxmlformats.org/officeDocument/2006/relationships/hyperlink" Target="http://www.youtube.com/watch?v=tyeJ55o3El0"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4A4F65-95B8-6A45-9FE2-19FF767085AA}" type="slidenum">
              <a:rPr lang="en-US" sz="1200"/>
              <a:pPr eaLnBrk="1" hangingPunct="1"/>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Congress is the center of policymaking in the United States, but the decentralization of power within it and between the branches makes it difficult to get things done. Here President Barack Obama delivers his 2012 State of the Union address before a joint session of Congress.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D001B-5288-BE48-8A41-22D786C3682D}" type="slidenum">
              <a:rPr lang="en-US" sz="1200">
                <a:latin typeface="Calibri" charset="0"/>
              </a:rPr>
              <a:pPr eaLnBrk="1" hangingPunct="1"/>
              <a:t>12</a:t>
            </a:fld>
            <a:endParaRPr lang="en-US" sz="1200">
              <a:latin typeface="Calibri"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Women constitute more than half the U.S. population but hold less than a fifth of congressional seats. How can this be?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When women run for office, they win about half of the time, but they’re considerably less likely than men to run. This is partially explained by childcare responsibilities. Women without children are more politically ambitious. Women also seem less likely than men to run for office when they perceive that the odds of winning are low. However, they seem more likely than men to run when they view the odds as being in their favor.</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Bias is another factor that accounts for the small numbers of women in Congress. When candidates are equally qualified, there’s a bias in voters toward the male candidate. So female candidates must be more qualified than their male opponents.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01E499-79AA-E64B-9AB2-63076CAC2D2A}" type="slidenum">
              <a:rPr lang="en-US" sz="1200">
                <a:latin typeface="Calibri" charset="0"/>
              </a:rPr>
              <a:pPr eaLnBrk="1" hangingPunct="1"/>
              <a:t>14</a:t>
            </a:fld>
            <a:endParaRPr lang="en-US" sz="1200">
              <a:latin typeface="Calibri"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most predictable aspect of American elections is that incumbents usually win.  More than 90% of House incumbents win reelection, even when the policy positions of the challenger are closer to those of the voters. Senators don’t have it quite as easy. They represent larger, and thus more diverse, constituencies, and they get more media attention than representatives. They tend to be held accountable because they are more visible.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All incumbents tend to perceive themselves as vulnerable, which is one reason they spend so much time fundraising and campaigning.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A44891-C5CC-0D45-8491-EEF3E77F5C1E}" type="slidenum">
              <a:rPr lang="en-US" sz="1200">
                <a:latin typeface="Calibri" charset="0"/>
              </a:rPr>
              <a:pPr eaLnBrk="1" hangingPunct="1"/>
              <a:t>16</a:t>
            </a:fld>
            <a:endParaRPr lang="en-US" sz="1200">
              <a:latin typeface="Calibri"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Americans disapprove of the performance of Congress as a whole, but tend to think that their own representatives are an exception and reelect them. This makes it hard to change the makeup of Congress in a given election.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7C2A59-757B-6C44-9CE0-59B1A44221E1}" type="slidenum">
              <a:rPr lang="en-US" sz="1200">
                <a:latin typeface="Calibri" charset="0"/>
              </a:rPr>
              <a:pPr eaLnBrk="1" hangingPunct="1"/>
              <a:t>17</a:t>
            </a:fld>
            <a:endParaRPr lang="en-US" sz="1200">
              <a:latin typeface="Calibri"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50F2B2-19DB-1144-B156-F03F0A3B9C39}" type="slidenum">
              <a:rPr lang="en-US" sz="1200">
                <a:latin typeface="Calibri" charset="0"/>
              </a:rPr>
              <a:pPr eaLnBrk="1" hangingPunct="1"/>
              <a:t>18</a:t>
            </a:fld>
            <a:endParaRPr lang="en-US" sz="1200">
              <a:latin typeface="Calibri"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B3CB13-5CA7-5748-82DA-834D34EF9346}" type="slidenum">
              <a:rPr lang="en-US" sz="1200">
                <a:latin typeface="Calibri" charset="0"/>
              </a:rPr>
              <a:pPr eaLnBrk="1" hangingPunct="1"/>
              <a:t>19</a:t>
            </a:fld>
            <a:endParaRPr lang="en-US" sz="1200">
              <a:latin typeface="Calibri"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C0CAA6-F20A-9D4E-8CE5-5ADA52F7B6B1}" type="slidenum">
              <a:rPr lang="en-US" sz="1200">
                <a:latin typeface="Calibri" charset="0"/>
              </a:rPr>
              <a:pPr eaLnBrk="1" hangingPunct="1"/>
              <a:t>20</a:t>
            </a:fld>
            <a:endParaRPr lang="en-US" sz="1200">
              <a:latin typeface="Calibri"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 Americans reelect their representatives because they agree with their voting record? Hardly. Only 11% of Americans have any idea of how their representatives voted on a given issue. If not policy, what gives incumbents their electoral advantage?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have an advantage in visibility. They can use the congressional franking privilege to sent mailings to constituents, and they take advantage of telephone and email technology to maintain contact with constituents.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Incumbents can also claim credit for services to individual constituents, called casework, as well as for pork barrel projects in their constituencies. This is safer than taking credit for policy changes because those win enemies as well as supporters.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6D1B6B-BB72-A44C-84F0-F3BF3ABCFF15}" type="slidenum">
              <a:rPr lang="en-US" sz="1200">
                <a:latin typeface="Calibri" charset="0"/>
              </a:rPr>
              <a:pPr eaLnBrk="1" hangingPunct="1"/>
              <a:t>21</a:t>
            </a:fld>
            <a:endParaRPr lang="en-US" sz="1200">
              <a:latin typeface="Calibri"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Because claiming credit may be important for reelection, members of Congress rarely pass up the opportunity to increase federal spending in their state or district. </a:t>
            </a:r>
          </a:p>
          <a:p>
            <a:endParaRPr lang="en-US"/>
          </a:p>
          <a:p>
            <a:r>
              <a:rPr lang="en-US"/>
              <a:t>The Big Dig in Boston is an example of an expensive earmark for which members of Congress could claim credit.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85EBDF-4208-A440-B3B4-DC7E211DCD1C}" type="slidenum">
              <a:rPr lang="en-US" sz="1200">
                <a:latin typeface="Calibri" charset="0"/>
              </a:rPr>
              <a:pPr eaLnBrk="1" hangingPunct="1"/>
              <a:t>22</a:t>
            </a:fld>
            <a:endParaRPr lang="en-US" sz="1200">
              <a:latin typeface="Calibri"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even though position taking is risky, sometimes members of Congress do take strong and public positions on certain issues when they believe they are certain how the majority of their constituents feel about the issue.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Another advantage for incumbents is the weakness of opponents, who lack the visibility and experience of incumbents.  Incumbents have to raise a substantial sum to mount a realistic challenge.  House campaigns typically more than a million dollars and the average Senate campaign costs ten times that. The candidate who spends the most money usually (but not always) wins, and incumbents outspend challengers two to 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0DB756-AE68-3C4E-8AA8-6816E7E2602D}" type="slidenum">
              <a:rPr lang="en-US" sz="1200">
                <a:latin typeface="Calibri" charset="0"/>
              </a:rPr>
              <a:pPr eaLnBrk="1" hangingPunct="1"/>
              <a:t>23</a:t>
            </a:fld>
            <a:endParaRPr lang="en-US" sz="1200">
              <a:latin typeface="Calibri"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even though position taking is risky, sometimes members of Congress do take strong and public positions on certain issues when they believe they are certain how the majority of their constituents feel about the issue.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Another advantage for incumbents is the weakness of opponents, who lack the visibility and experience of incumbents.  Incumbents have to raise a substantial sum to mount a realistic challenge.  House campaigns typically more than a million dollars and the average Senate campaign costs ten times that. The candidate who spends the most money usually (but not always) wins, and incumbents outspend challengers two to 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BA9BED-C120-A644-9F54-4DDB9DB2F880}" type="slidenum">
              <a:rPr lang="en-US" sz="1200">
                <a:latin typeface="Calibri" charset="0"/>
              </a:rPr>
              <a:pPr eaLnBrk="1" hangingPunct="1"/>
              <a:t>2</a:t>
            </a:fld>
            <a:endParaRPr lang="en-US" sz="1200">
              <a:latin typeface="Calibri"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ACC673-4CE4-5D44-BD31-84AC0230460E}" type="slidenum">
              <a:rPr lang="en-US" sz="1200">
                <a:latin typeface="Calibri" charset="0"/>
              </a:rPr>
              <a:pPr eaLnBrk="1" hangingPunct="1"/>
              <a:t>24</a:t>
            </a:fld>
            <a:endParaRPr lang="en-US" sz="1200">
              <a:latin typeface="Calibri"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even though position taking is risky, sometimes members of Congress do take strong and public positions on certain issues when they believe they are certain how the majority of their constituents feel about the issue.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Another advantage for incumbents is the weakness of opponents, who lack the visibility and experience of incumbents.  Incumbents have to raise a substantial sum to mount a realistic challenge.  House campaigns typically more than a million dollars and the average Senate campaign costs ten times that. The candidate who spends the most money usually (but not always) wins, and incumbents outspend challengers two to 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E42DB3-A469-6042-BCD7-4C5C4152FFB7}" type="slidenum">
              <a:rPr lang="en-US" sz="1200">
                <a:latin typeface="Calibri" charset="0"/>
              </a:rPr>
              <a:pPr eaLnBrk="1" hangingPunct="1"/>
              <a:t>25</a:t>
            </a:fld>
            <a:endParaRPr lang="en-US" sz="1200">
              <a:latin typeface="Calibri"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Congressional districts are usually dominated by one party, giving incumbents yet another advantage. When state legislatures redraw districts every decade, they look at the demographics of residents and draw the districts to ensure that they’re safe seats for one party or the other.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5FC623-A74B-994E-A329-89E6953AF47A}" type="slidenum">
              <a:rPr lang="en-US" sz="1200">
                <a:latin typeface="Calibri" charset="0"/>
              </a:rPr>
              <a:pPr eaLnBrk="1" hangingPunct="1"/>
              <a:t>26</a:t>
            </a:fld>
            <a:endParaRPr lang="en-US" sz="1200">
              <a:latin typeface="Calibri"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Given the advantages of incumbency, why does anyone challenge incumbents? To be honest, challengers are often naïve about their chances of winning. And sometimes incumbents are vulnerable because of a scandal.</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Every ten years, House districts are redrawn to reflect population shifts indicated by the census. Redistricting is done by the party in power in the state legislature, and new districts can put incumbents in districts dominated by incumbents who belong to the other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Sometimes the public can express its dissatisfaction with the economy or political scandals by defeating incumbents and changing the party in power in one or both chambers of Congress. This happens most often in midterm elections, and the party that holds the presidency almost always loses seats in both houses.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D8A1A4-91AC-8248-853C-C3275BCF53F9}" type="slidenum">
              <a:rPr lang="en-US" sz="1200">
                <a:latin typeface="Calibri" charset="0"/>
              </a:rPr>
              <a:pPr eaLnBrk="1" hangingPunct="1"/>
              <a:t>27</a:t>
            </a:fld>
            <a:endParaRPr lang="en-US" sz="1200">
              <a:latin typeface="Calibri"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Sometimes an incumbent will retire or not run for reelection for some other reason.  It’s in elections with an open seat when the most turnover in congressional membership occurs.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It takes practice to get good at anything, and politics is no exception. Because incumbents usually win reelection, Congress is fairly stable. That has some disadvantages, but it does mean that members gain experience, which helps them to develop expertise.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Does this expertise outweigh the lack of responsiveness that results from career politicians in safe seats? Some people have proposed term limits for members of Congress. Do you think that’s a good idea?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9F160-0A40-244D-94E8-6399DAEFF327}" type="slidenum">
              <a:rPr lang="en-US" sz="1200">
                <a:latin typeface="Calibri" charset="0"/>
              </a:rPr>
              <a:pPr eaLnBrk="1" hangingPunct="1"/>
              <a:t>28</a:t>
            </a:fld>
            <a:endParaRPr lang="en-US" sz="1200">
              <a:latin typeface="Calibri"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Congressional districts are usually dominated by one party, giving incumbents yet another advantage. When state legislatures redraw districts every decade, they look at the demographics of residents and draw the districts to ensure that they’re safe seats for one party or the other.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AA7FCD-479F-F349-B544-18641F8B1B9B}" type="slidenum">
              <a:rPr lang="en-US" sz="1200">
                <a:latin typeface="Calibri" charset="0"/>
              </a:rPr>
              <a:pPr eaLnBrk="1" hangingPunct="1"/>
              <a:t>29</a:t>
            </a:fld>
            <a:endParaRPr lang="en-US" sz="1200">
              <a:latin typeface="Calibri"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Congressional districts are usually dominated by one party, giving incumbents yet another advantage. When state legislatures redraw districts every decade, they look at the demographics of residents and draw the districts to ensure that they’re safe seats for one party or the other.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514723-7C9A-8F4C-820F-13F8DE3B080E}" type="slidenum">
              <a:rPr lang="en-US" sz="1200">
                <a:latin typeface="Calibri" charset="0"/>
              </a:rPr>
              <a:pPr eaLnBrk="1" hangingPunct="1"/>
              <a:t>31</a:t>
            </a:fld>
            <a:endParaRPr lang="en-US" sz="1200">
              <a:latin typeface="Calibri"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1C85D-7EA3-FA48-B820-9CA8F05A29F4}" type="slidenum">
              <a:rPr lang="en-US" sz="1200">
                <a:latin typeface="Calibri" charset="0"/>
              </a:rPr>
              <a:pPr eaLnBrk="1" hangingPunct="1"/>
              <a:t>32</a:t>
            </a:fld>
            <a:endParaRPr lang="en-US" sz="1200">
              <a:latin typeface="Calibri"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What are the main differences between the two chambers?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D5117-01C6-1B43-BB46-7796C56F88CB}" type="slidenum">
              <a:rPr lang="en-US" sz="1200">
                <a:latin typeface="Calibri" charset="0"/>
              </a:rPr>
              <a:pPr eaLnBrk="1" hangingPunct="1"/>
              <a:t>33</a:t>
            </a:fld>
            <a:endParaRPr lang="en-US" sz="1200">
              <a:latin typeface="Calibri"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EEA9C4-AC83-354D-B537-07E54EDF9A06}" type="slidenum">
              <a:rPr lang="en-US" sz="1200">
                <a:latin typeface="Calibri" charset="0"/>
              </a:rPr>
              <a:pPr eaLnBrk="1" hangingPunct="1"/>
              <a:t>34</a:t>
            </a:fld>
            <a:endParaRPr lang="en-US" sz="1200">
              <a:latin typeface="Calibri"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47067F-6D31-A045-97AA-8E80B63CC828}" type="slidenum">
              <a:rPr lang="en-US" sz="1200">
                <a:latin typeface="Calibri" charset="0"/>
              </a:rPr>
              <a:pPr eaLnBrk="1" hangingPunct="1"/>
              <a:t>3</a:t>
            </a:fld>
            <a:endParaRPr lang="en-US" sz="1200">
              <a:latin typeface="Calibri"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D66A48-9ED8-0247-9E2D-4CF2FB78A604}" type="slidenum">
              <a:rPr lang="en-US" sz="1200">
                <a:latin typeface="Calibri" charset="0"/>
              </a:rPr>
              <a:pPr eaLnBrk="1" hangingPunct="1"/>
              <a:t>35</a:t>
            </a:fld>
            <a:endParaRPr lang="en-US" sz="1200">
              <a:latin typeface="Calibri"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1E90D0-E2B0-1D42-850F-B2AAF7F36D91}" type="slidenum">
              <a:rPr lang="en-US" sz="1200">
                <a:latin typeface="Calibri" charset="0"/>
              </a:rPr>
              <a:pPr eaLnBrk="1" hangingPunct="1"/>
              <a:t>36</a:t>
            </a:fld>
            <a:endParaRPr lang="en-US" sz="1200">
              <a:latin typeface="Calibri"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Senate is less centralized and seniority-based. Even junior senators can get plum committee assignments since the chamber is smaller. One practice unique to the Senate is the filibuster. If a senator takes the floor in a debate, he can keep talking, for days if necessary, until the proponents of the bill give up. A filibuster can only be ended if 60 senators vote to halt it. This is called cloture.  Filibusters are a weapon used by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ADD2F1-E38E-5F46-A33C-359785291AA0}" type="slidenum">
              <a:rPr lang="en-US" sz="1200">
                <a:latin typeface="Calibri" charset="0"/>
              </a:rPr>
              <a:pPr eaLnBrk="1" hangingPunct="1"/>
              <a:t>37</a:t>
            </a:fld>
            <a:endParaRPr lang="en-US" sz="1200">
              <a:latin typeface="Calibri"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Leadership assignments in Congress are chosen by parties. The Speaker of the House, chosen by the majority party, has the key leadership role in the House of Representatives. The Speaker is third in line for the presidency, and presides over the House when it’s in session. He or she makes committee assignments and assigns bills to committee. Below the Speaker is the majority leader, who works with the party whips to persuade members to vote with their party on important bills.  There is also a minority leader who fulfills the same function within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vice president is head of the Senate but only appears there to break tie votes.  The de facto head is the majority leader, who works with majority whips to encourage party line voting.</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Congressional leaders cannot force their fellow party members to vote with the party; their real power is limited. They can only offer them pork or other inducements to do so.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3C6E1-FABF-2F4E-9B6F-6FA417AE04B5}" type="slidenum">
              <a:rPr lang="en-US" sz="1200">
                <a:latin typeface="Calibri" charset="0"/>
              </a:rPr>
              <a:pPr eaLnBrk="1" hangingPunct="1"/>
              <a:t>38</a:t>
            </a:fld>
            <a:endParaRPr lang="en-US" sz="1200">
              <a:latin typeface="Calibri"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Leadership assignments in Congress are chosen by parties. The Speaker of the House, chosen by the majority party, has the key leadership role in the House of Representatives. The Speaker is third in line for the presidency, and presides over the House when it’s in session. He or she makes committee assignments and assigns bills to committee. Below the Speaker is the majority leader, who works with the party whips to persuade members to vote with their party on important bills.  There is also a minority leader who fulfills the same function within the minority party.</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vice president is head of the Senate but only appears there to break tie votes.  The de facto head is the majority leader, who works with majority whips to encourage party line voting.</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Congressional leaders cannot force their fellow party members to vote with the party; their real power is limited. They can only offer them pork or other inducements to do so.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1E3097-F753-DC45-9964-D42B61A8D2A8}" type="slidenum">
              <a:rPr lang="en-US" sz="1200">
                <a:latin typeface="Calibri" charset="0"/>
              </a:rPr>
              <a:pPr eaLnBrk="1" hangingPunct="1"/>
              <a:t>39</a:t>
            </a:fld>
            <a:endParaRPr lang="en-US" sz="1200">
              <a:latin typeface="Calibri"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John Boehner of Ohio was elected Speaker in 2011. He is the most powerful member of the House of Representatives. Majority Leader Harry Reid of Nevada leads the Democrats in the Senate, but in the decentralized power structure of the upper chamber he must work and negotiate with Minority Leader Mitch McConnell of Kentucky.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226C5E-F9F5-1647-9FC6-B0D17ECD9FA1}" type="slidenum">
              <a:rPr lang="en-US" sz="1200">
                <a:latin typeface="Calibri" charset="0"/>
              </a:rPr>
              <a:pPr eaLnBrk="1" hangingPunct="1"/>
              <a:t>40</a:t>
            </a:fld>
            <a:endParaRPr lang="en-US" sz="1200">
              <a:latin typeface="Calibri"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Committees control the congressional agenda and guide legislation. There are four types of 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Standing committees handle bills in different policy areas. Members of Congress each serve on several standing committees and subcommittees.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Joint committees between the two chambers exist in a few key policy areas, such as the economy and taxation.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Conference committees are created when the House and Senate need to reconcile different versions of the same bill.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Select committees are created to deal with a policy issue, such as deficit reduction, and may be temporary or permanent.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659873-64D8-0543-A35D-5C57A0421E5D}" type="slidenum">
              <a:rPr lang="en-US" sz="1200">
                <a:latin typeface="Calibri" charset="0"/>
              </a:rPr>
              <a:pPr eaLnBrk="1" hangingPunct="1"/>
              <a:t>41</a:t>
            </a:fld>
            <a:endParaRPr lang="en-US" sz="1200">
              <a:latin typeface="Calibri"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Committees control the congressional agenda and guide legislation. There are four types of 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Standing committees handle bills in different policy areas. Members of Congress each serve on several standing committees and subcommittees.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Joint committees between the two chambers exist in a few key policy areas, such as the economy and taxation.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Conference committees are created when the House and Senate need to reconcile different versions of the same bill.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Select committees are created to deal with a policy issue, such as deficit reduction, and may be temporary or permanent.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173F8-B94C-AF46-9D97-B2C9F77C333F}" type="slidenum">
              <a:rPr lang="en-US" sz="1200">
                <a:latin typeface="Calibri" charset="0"/>
              </a:rPr>
              <a:pPr eaLnBrk="1" hangingPunct="1"/>
              <a:t>42</a:t>
            </a:fld>
            <a:endParaRPr lang="en-US" sz="1200">
              <a:latin typeface="Calibri"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This table provides a list of the standing committees in each chamber.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39BA89-2BC4-D64D-AD4A-1B592EB85508}" type="slidenum">
              <a:rPr lang="en-US" sz="1200">
                <a:latin typeface="Calibri" charset="0"/>
              </a:rPr>
              <a:pPr eaLnBrk="1" hangingPunct="1"/>
              <a:t>43</a:t>
            </a:fld>
            <a:endParaRPr lang="en-US" sz="1200">
              <a:latin typeface="Calibri"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E59C05-A4F0-1445-B135-8C5293964A94}" type="slidenum">
              <a:rPr lang="en-US" sz="1200">
                <a:latin typeface="Calibri" charset="0"/>
              </a:rPr>
              <a:pPr eaLnBrk="1" hangingPunct="1"/>
              <a:t>45</a:t>
            </a:fld>
            <a:endParaRPr lang="en-US" sz="1200">
              <a:latin typeface="Calibri"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47067F-6D31-A045-97AA-8E80B63CC828}" type="slidenum">
              <a:rPr lang="en-US" sz="1200">
                <a:latin typeface="Calibri" charset="0"/>
              </a:rPr>
              <a:pPr eaLnBrk="1" hangingPunct="1"/>
              <a:t>4</a:t>
            </a:fld>
            <a:endParaRPr lang="en-US" sz="1200">
              <a:latin typeface="Calibri"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A11F21-DAC4-1348-8CFE-5F1CD7DC9FA1}" type="slidenum">
              <a:rPr lang="en-US" sz="1200">
                <a:latin typeface="Calibri" charset="0"/>
              </a:rPr>
              <a:pPr eaLnBrk="1" hangingPunct="1"/>
              <a:t>46</a:t>
            </a:fld>
            <a:endParaRPr lang="en-US" sz="1200">
              <a:latin typeface="Calibri"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Since 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260A07-E8D1-AD41-A49A-5EA186E0A78B}" type="slidenum">
              <a:rPr lang="en-US" sz="1200">
                <a:latin typeface="Calibri" charset="0"/>
              </a:rPr>
              <a:pPr eaLnBrk="1" hangingPunct="1"/>
              <a:t>47</a:t>
            </a:fld>
            <a:endParaRPr lang="en-US" sz="1200">
              <a:latin typeface="Calibri"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cs typeface="Arial" charset="0"/>
              </a:rPr>
              <a:t>	Since </a:t>
            </a:r>
            <a:r>
              <a:rPr lang="en-US" dirty="0">
                <a:cs typeface="Arial" charset="0"/>
              </a:rPr>
              <a:t>more than 9,000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cs typeface="Arial" charset="0"/>
              </a:rPr>
              <a:t>Once a bill becomes law, committees remain involved in assigning budgets and monitoring the work of the executive branch agency responsible for implementing the law. This is known as legislative oversight.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F8BD28-3B07-444A-927B-C57D8F13C3C7}" type="slidenum">
              <a:rPr lang="en-US" sz="1200">
                <a:latin typeface="Calibri" charset="0"/>
              </a:rPr>
              <a:pPr eaLnBrk="1" hangingPunct="1"/>
              <a:t>48</a:t>
            </a:fld>
            <a:endParaRPr lang="en-US" sz="1200">
              <a:latin typeface="Calibri"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New members of Congress want to get </a:t>
            </a:r>
            <a:r>
              <a:rPr lang="en-US"/>
              <a:t>on committees that will help them achieve three goals: reelection, influence in Congress, and the opportunity to make policy in areas they think are important or that are important to their constituents.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 member from a farming state will try to get an Agriculture Committee assignment, whereas a member from an urban jurisdiction will prefer the Urban Affairs Committee. New members must appeal to party leaders for their preferred committee assignments.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5F2277-DCD6-DB4A-8A2D-82D8649C370A}" type="slidenum">
              <a:rPr lang="en-US" sz="1200">
                <a:latin typeface="Calibri" charset="0"/>
              </a:rPr>
              <a:pPr eaLnBrk="1" hangingPunct="1"/>
              <a:t>49</a:t>
            </a:fld>
            <a:endParaRPr lang="en-US" sz="1200">
              <a:latin typeface="Calibri"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New members of Congress want to get </a:t>
            </a:r>
            <a:r>
              <a:rPr lang="en-US"/>
              <a:t>on committees that will help them achieve three goals: reelection, influence in Congress, and the opportunity to make policy in areas they think are important or that are important to their constituents.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 member from a farming state will try to get an Agriculture Committee assignment, whereas a member from an urban jurisdiction will prefer the Urban Affairs Committee. New members must appeal to party leaders for their preferred committee assignments.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5F86B-2479-7445-9AA6-41A03EC88175}" type="slidenum">
              <a:rPr lang="en-US" sz="1200">
                <a:latin typeface="Calibri" charset="0"/>
              </a:rPr>
              <a:pPr eaLnBrk="1" hangingPunct="1"/>
              <a:t>50</a:t>
            </a:fld>
            <a:endParaRPr lang="en-US" sz="1200">
              <a:latin typeface="Calibri"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informal organization of Congress is as important as the leadership and committee structures we have been discussing. These networks spring mainly from friendship, ideology, and geography.  They tend to operate through caucuses, which are essentially congressional interest groups.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Caucuses are formed by members who share a policy interest and work together to advance legislation they favor and oppose legislation that they don’t support. There are currently more than 500 congressional caucuses, including the Black Caucus, the Hispanic Caucus, and the Caucus for Women’s Issues.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728535-2D16-5845-835F-0FC33C3FFAF0}" type="slidenum">
              <a:rPr lang="en-US" sz="1200">
                <a:latin typeface="Calibri" charset="0"/>
              </a:rPr>
              <a:pPr eaLnBrk="1" hangingPunct="1"/>
              <a:t>51</a:t>
            </a:fld>
            <a:endParaRPr lang="en-US" sz="1200">
              <a:latin typeface="Calibri"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 has a lot of work to do, but it has plenty of assistance. More than 11,000 staff members serve Congress, and another 4,000 interns show up in the summer. Many staff members are assigned to casework and work in the member’s constituency, not in Washington. </a:t>
            </a:r>
            <a:r>
              <a:rPr lang="en-US"/>
              <a:t>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congressional committees have about 2,000 staff members who organize hearings, research legislative options, draft committee reports on bills, write legislation, and engage in legislative oversight.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9F8173-EA25-AD4F-B740-ABD31ED759A3}" type="slidenum">
              <a:rPr lang="en-US" sz="1200">
                <a:latin typeface="Calibri" charset="0"/>
              </a:rPr>
              <a:pPr eaLnBrk="1" hangingPunct="1"/>
              <a:t>52</a:t>
            </a:fld>
            <a:endParaRPr lang="en-US" sz="1200">
              <a:latin typeface="Calibri"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 has a lot of work to do, but it has plenty of assistance. More than 11,000 staff members serve Congress, and another 4,000 interns show up in the summer. Many staff members are assigned to casework and work in the member’s constituency, not in Washington. </a:t>
            </a:r>
            <a:r>
              <a:rPr lang="en-US"/>
              <a:t>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congressional committees have about 2,000 staff members who organize hearings, research legislative options, draft committee reports on bills, write legislation, and engage in legislative oversight.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C9EAB-283E-0345-A180-E9B3637B0E83}" type="slidenum">
              <a:rPr lang="en-US" sz="1200">
                <a:latin typeface="Calibri" charset="0"/>
              </a:rPr>
              <a:pPr eaLnBrk="1" hangingPunct="1"/>
              <a:t>53</a:t>
            </a:fld>
            <a:endParaRPr lang="en-US" sz="1200">
              <a:latin typeface="Calibri" charset="0"/>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Congress has a lot of work to do, but it has plenty of assistance. More than 11,000 staff members serve Congress, and another 4,000 interns show up in the summer. Many staff members are assigned to casework and work in the member’s constituency, not in Washington. </a:t>
            </a:r>
            <a:r>
              <a:rPr lang="en-US"/>
              <a:t>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congressional committees have about 2,000 staff members who organize hearings, research legislative options, draft committee reports on bills, write legislation, and engage in legislative oversight.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F2259F-5F88-1C43-A1EE-361031975745}" type="slidenum">
              <a:rPr lang="en-US" sz="1200"/>
              <a:pPr eaLnBrk="1" hangingPunct="1"/>
              <a:t>55</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619189-DB1B-7042-980D-D2A87F81E58F}" type="slidenum">
              <a:rPr lang="en-US" sz="1200"/>
              <a:pPr eaLnBrk="1" hangingPunct="1"/>
              <a:t>56</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6D5BD0-5AD4-9D40-950E-78765D348AD3}" type="slidenum">
              <a:rPr lang="en-US" sz="1200">
                <a:latin typeface="Calibri" charset="0"/>
              </a:rPr>
              <a:pPr eaLnBrk="1" hangingPunct="1"/>
              <a:t>5</a:t>
            </a:fld>
            <a:endParaRPr lang="en-US" sz="1200">
              <a:latin typeface="Calibri"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F4581D-0318-A440-88C9-CB061E5DC4C3}" type="slidenum">
              <a:rPr lang="en-US" sz="1200">
                <a:latin typeface="Calibri" charset="0"/>
              </a:rPr>
              <a:pPr eaLnBrk="1" hangingPunct="1"/>
              <a:t>57</a:t>
            </a:fld>
            <a:endParaRPr lang="en-US" sz="1200">
              <a:latin typeface="Calibri"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This figure lays out two paths for how a bill can become a law.</a:t>
            </a:r>
          </a:p>
          <a:p>
            <a:endParaRPr lang="en-US"/>
          </a:p>
          <a:p>
            <a:r>
              <a:rPr lang="en-US" b="1"/>
              <a:t>Activity</a:t>
            </a:r>
            <a:r>
              <a:rPr lang="en-US"/>
              <a:t>: As a fun introductory exercise, screen the School House Rock video “I’m Just a Bill” available on YouTube at </a:t>
            </a:r>
            <a:r>
              <a:rPr lang="en-US" u="sng">
                <a:hlinkClick r:id="rId3"/>
              </a:rPr>
              <a:t>http://www.youtube.com/watch?v=tyeJ55o3El0</a:t>
            </a:r>
            <a:r>
              <a:rPr lang="en-US"/>
              <a:t>. For a more detailed assignment, ask students to prepare, either in the written form of “script” or an actual video, your own supplement that adds to the simple version presented your more sophisticated understanding of committees, congressional decision making, interest groups, and constituencies that actually fashion how bills become laws.</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60B5DF-D8D0-0942-9F49-309F73DF1E52}" type="slidenum">
              <a:rPr lang="en-US" sz="1200"/>
              <a:pPr eaLnBrk="1" hangingPunct="1"/>
              <a:t>58</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3D2E00-B49A-674A-BD1A-7292D129F3E5}" type="slidenum">
              <a:rPr lang="en-US" sz="1200">
                <a:latin typeface="Calibri" charset="0"/>
              </a:rPr>
              <a:pPr eaLnBrk="1" hangingPunct="1"/>
              <a:t>72</a:t>
            </a:fld>
            <a:endParaRPr lang="en-US" sz="1200">
              <a:latin typeface="Calibri"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modern president usually has his own legislative agenda and is sometimes referred to as the chief legislator, a moniker that would have appalled the Framers. Presidents have to persuade Congress that their legislative agenda should be Congress’s priority.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don’t have time to serve as whips for their preferred policies and telephone members of Congress individually to urge them to vote for them; they leave this to staff, but they can speak to members of Congress at key moments on critical pieces of legislation to exert their influence.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Popular presidents usually win their legislative battles with Congress, but they lose or compromise often enough that we can safely say that Congress is truly independent, as the Framers intended.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FDAE6-0F2C-4D4B-9365-430918951009}" type="slidenum">
              <a:rPr lang="en-US" sz="1200">
                <a:latin typeface="Calibri" charset="0"/>
              </a:rPr>
              <a:pPr eaLnBrk="1" hangingPunct="1"/>
              <a:t>73</a:t>
            </a:fld>
            <a:endParaRPr lang="en-US" sz="1200">
              <a:latin typeface="Calibri"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48972E-EFAB-E04B-AC21-A679ED664137}" type="slidenum">
              <a:rPr lang="en-US" sz="1200">
                <a:latin typeface="Calibri" charset="0"/>
              </a:rPr>
              <a:pPr eaLnBrk="1" hangingPunct="1"/>
              <a:t>74</a:t>
            </a:fld>
            <a:endParaRPr lang="en-US" sz="1200">
              <a:latin typeface="Calibri"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48972E-EFAB-E04B-AC21-A679ED664137}" type="slidenum">
              <a:rPr lang="en-US" sz="1200">
                <a:latin typeface="Calibri" charset="0"/>
              </a:rPr>
              <a:pPr eaLnBrk="1" hangingPunct="1"/>
              <a:t>75</a:t>
            </a:fld>
            <a:endParaRPr lang="en-US" sz="1200">
              <a:latin typeface="Calibri"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88F459-7065-D64B-B08A-AE8E369176AD}" type="slidenum">
              <a:rPr lang="en-US" sz="1200">
                <a:latin typeface="Calibri" charset="0"/>
              </a:rPr>
              <a:pPr eaLnBrk="1" hangingPunct="1"/>
              <a:t>76</a:t>
            </a:fld>
            <a:endParaRPr lang="en-US" sz="1200">
              <a:latin typeface="Calibri"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Presidents come and go during a legislator’s career. It’s his constituents, not his president, who give him his job and can fire him from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F02D4-5127-1441-B307-51976DC560CE}" type="slidenum">
              <a:rPr lang="en-US" sz="1200">
                <a:latin typeface="Calibri" charset="0"/>
              </a:rPr>
              <a:pPr eaLnBrk="1" hangingPunct="1"/>
              <a:t>77</a:t>
            </a:fld>
            <a:endParaRPr lang="en-US" sz="1200">
              <a:latin typeface="Calibri"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What if a member of Congress has a different preference on a policy than his constituents? The trustee model of representation says that legislators are elected to use their best judgment. They have access to information that their constituents don’t have and they should act in their best interests. The instructed delegate model of representation states that representatives must mirror the preferences of their constituents.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2B87BC-8970-C145-82C6-993FF9B41846}" type="slidenum">
              <a:rPr lang="en-US" sz="1200">
                <a:latin typeface="Calibri" charset="0"/>
              </a:rPr>
              <a:pPr eaLnBrk="1" hangingPunct="1"/>
              <a:t>78</a:t>
            </a:fld>
            <a:endParaRPr lang="en-US" sz="1200">
              <a:latin typeface="Calibri" charset="0"/>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What if a member of Congress has a different preference on a policy than his constituents? The trustee model of representation says that legislators are elected to use their best judgment. They have access to information that their constituents don’t have and they should act in their best interests. The instructed delegate model of representation states that representatives must mirror the preferences of their constituents.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593CDC-51C2-4A4B-96DD-DDF9510FECB6}" type="slidenum">
              <a:rPr lang="en-US" sz="1200">
                <a:latin typeface="Calibri" charset="0"/>
              </a:rPr>
              <a:pPr eaLnBrk="1" hangingPunct="1"/>
              <a:t>82</a:t>
            </a:fld>
            <a:endParaRPr lang="en-US" sz="1200">
              <a:latin typeface="Calibri"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As we learned in an earlier chapter, there are more than 12,000 lobbyists, representing as many organizations, in Washington, all trying to twist the arms of Congress. Lobbyists spent $3 billion in 2011 to influence Congress. Many lobbyists are former members of Congress who have the connections and knowledge of how the system works.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are subject to disclosure requirements so that their influence is made public, but these requirements haven’t slowed them down at all.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23BDD-1643-2941-8E3F-AB0F31D6F324}" type="slidenum">
              <a:rPr lang="en-US" sz="1200">
                <a:latin typeface="Calibri" charset="0"/>
              </a:rPr>
              <a:pPr eaLnBrk="1" hangingPunct="1"/>
              <a:t>6</a:t>
            </a:fld>
            <a:endParaRPr lang="en-US" sz="1200">
              <a:latin typeface="Calibri"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Being a member of Congress isn’t a glamorous job, but it has its perks.  Members of Congress receive an annual salary of $174,000, along with generous retirement and health benefits—but most attractive of all, they have the power to make important public policy decisions.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Constitution specifies that m</a:t>
            </a:r>
            <a:r>
              <a:rPr lang="en-US"/>
              <a:t>embers of the House must be at least 25 years old and American citizens for 7 years, that senators must be at least 30 and American citizens for 9 years, and that all members of Congress must reside in the state from which they’re elected. There are 100 senators, two from each state, and 435 representatives in the House.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Members of Congress tend to be lawyers, and to come from relatively wealthy backgrounds. Minorities and women are underrepresented.</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634338-2458-AF47-B27A-157794817C45}" type="slidenum">
              <a:rPr lang="en-US" sz="1200">
                <a:latin typeface="Calibri" charset="0"/>
              </a:rPr>
              <a:pPr eaLnBrk="1" hangingPunct="1"/>
              <a:t>83</a:t>
            </a:fld>
            <a:endParaRPr lang="en-US" sz="1200">
              <a:latin typeface="Calibri"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As we learned in an earlier chapter, there are more than 12,000 lobbyists, representing as many organizations, in Washington, all trying to twist the arms of Congress. Lobbyists spent $3 billion in 2011 to influence Congress. Many lobbyists are former members of Congress who have the connections and knowledge of how the system works.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are subject to disclosure requirements so that their influence is made public, but these requirements haven’t slowed them down at all.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D5AB74-91E5-EE44-ADED-15F3EC20F19E}" type="slidenum">
              <a:rPr lang="en-US" sz="1200">
                <a:latin typeface="Calibri" charset="0"/>
              </a:rPr>
              <a:pPr eaLnBrk="1" hangingPunct="1"/>
              <a:t>84</a:t>
            </a:fld>
            <a:endParaRPr lang="en-US" sz="1200">
              <a:latin typeface="Calibri"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As we learned in an earlier chapter, there are more than 12,000 lobbyists, representing as many organizations, in Washington, all trying to twist the arms of Congress. Lobbyists spent $3 billion in 2011 to influence Congress. Many lobbyists are former members of Congress who have the connections and knowledge of how the system works.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Lobbyists are subject to disclosure requirements so that their influence is made public, but these requirements haven’t slowed them down at all.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529886-0FB6-C042-9784-25FBF808EA57}" type="slidenum">
              <a:rPr lang="en-US" sz="1200">
                <a:latin typeface="Calibri" charset="0"/>
              </a:rPr>
              <a:pPr eaLnBrk="1" hangingPunct="1"/>
              <a:t>85</a:t>
            </a:fld>
            <a:endParaRPr lang="en-US" sz="1200">
              <a:latin typeface="Calibri"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Members of Congress have conflicting incentives. They want to make sound national policy but they also want to be reelected. How does this problem affect democracy and the scope of government?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6612CD-B556-E941-9293-061BE1CBEFE4}" type="slidenum">
              <a:rPr lang="en-US" sz="1200">
                <a:latin typeface="Calibri" charset="0"/>
              </a:rPr>
              <a:pPr eaLnBrk="1" hangingPunct="1"/>
              <a:t>86</a:t>
            </a:fld>
            <a:endParaRPr lang="en-US" sz="1200">
              <a:latin typeface="Calibri"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Direct democracy is impractical in a place as large as the United States so democratic government depends upon successful representation. But as we have seen in this chapter, Congress isn’t demographically representative of the American people. Its members are elites and, what’s more, its leadership is chosen by its members, not voters. The Senate represents each state equally, regardless of population, which undermines democratic representation.</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There are other obstacles to good representation. Constituent service takes up a proportion of time that members of Congress could otherwise use for policy making. They also devote considerable time to their reelection campaigns.</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But could Congress actually be too representative in some ways? Policies in the national interest often have short-term negative effects on certain constituencies.  With each member of Congress fighting for his or her own constituency, no one in Congress is looking out for the national interest. Each member of Congress wants to please his own constituents, whose particular interests he or she has been elected to represent.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8BBAD6-DBA2-BF49-868F-1A61E7F6E7B1}" type="slidenum">
              <a:rPr lang="en-US" sz="1200">
                <a:latin typeface="Calibri" charset="0"/>
              </a:rPr>
              <a:pPr eaLnBrk="1" hangingPunct="1"/>
              <a:t>87</a:t>
            </a:fld>
            <a:endParaRPr lang="en-US" sz="1200">
              <a:latin typeface="Calibri"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cs typeface="Arial" charset="0"/>
              </a:rPr>
              <a:t>The desire to bring home the pork to their constituents tends to increase the size and scope of government. No member of Congress wants to cut a program that benefits his constituents, even if he—and his constituents—are advocates of smaller government. Americans have contradictory preferences in that they favor smaller government in general but oppose cutting individual programs. This puts Congress in an awkward position.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6C4F85-C7D9-7A4E-B5CD-5AC7A21AA55F}" type="slidenum">
              <a:rPr lang="en-US" sz="1200">
                <a:latin typeface="Calibri" charset="0"/>
              </a:rPr>
              <a:pPr eaLnBrk="1" hangingPunct="1"/>
              <a:t>7</a:t>
            </a:fld>
            <a:endParaRPr lang="en-US" sz="1200">
              <a:latin typeface="Calibri"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Which party controlled each chamber of the 113th Congress? What religious affiliation is most represented? What occupations dominate the membership?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BA0792-D776-4E48-ADC9-564783092513}" type="slidenum">
              <a:rPr lang="en-US" sz="1200">
                <a:latin typeface="Calibri" charset="0"/>
              </a:rPr>
              <a:pPr eaLnBrk="1" hangingPunct="1"/>
              <a:t>10</a:t>
            </a:fld>
            <a:endParaRPr lang="en-US" sz="1200">
              <a:latin typeface="Calibri"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How important are the personal characteristics of members of Congress? Can a group of predominantly white, upper-middle-class, middle-aged, Protestant males adequately represent a much more diverse population?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Most members of Congress can’t engage in descriptive representation, so they must employ substantive representation. This simply means that they can’t represent their constituents by being from the same background and having the same problems, but they can represent them as advocates who understand their problems and concerns.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033F48-5A12-664E-9F29-FF4954E9D82B}" type="slidenum">
              <a:rPr lang="en-US" sz="1200">
                <a:latin typeface="Calibri" charset="0"/>
              </a:rPr>
              <a:pPr eaLnBrk="1" hangingPunct="1"/>
              <a:t>11</a:t>
            </a:fld>
            <a:endParaRPr lang="en-US" sz="1200">
              <a:latin typeface="Calibri"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How important are the personal characteristics of members of Congress? Can a group of predominantly white, upper-middle-class, middle-aged, Protestant males adequately represent a much more diverse population?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Most members of Congress can’t engage in descriptive representation, so they must employ substantive representation. This simply means that they can’t represent their constituents by being from the same background and having the same problems, but they can represent them as advocates who understand their problems and concerns.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422304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86718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391575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635903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7EC15-EC06-0545-9088-43F21F6EE702}"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70237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7EC15-EC06-0545-9088-43F21F6EE702}"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498299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7EC15-EC06-0545-9088-43F21F6EE702}" type="datetimeFigureOut">
              <a:rPr lang="en-US" smtClean="0"/>
              <a:t>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87922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7EC15-EC06-0545-9088-43F21F6EE702}" type="datetimeFigureOut">
              <a:rPr lang="en-US" smtClean="0"/>
              <a:t>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59978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EC15-EC06-0545-9088-43F21F6EE702}" type="datetimeFigureOut">
              <a:rPr lang="en-US" smtClean="0"/>
              <a:t>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9061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4188237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6501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EC15-EC06-0545-9088-43F21F6EE702}" type="datetimeFigureOut">
              <a:rPr lang="en-US" smtClean="0"/>
              <a:t>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D01E-CDF3-124F-8E17-7D4F4BB64D35}" type="slidenum">
              <a:rPr lang="en-US" smtClean="0"/>
              <a:t>‹#›</a:t>
            </a:fld>
            <a:endParaRPr lang="en-US"/>
          </a:p>
        </p:txBody>
      </p:sp>
    </p:spTree>
    <p:extLst>
      <p:ext uri="{BB962C8B-B14F-4D97-AF65-F5344CB8AC3E}">
        <p14:creationId xmlns:p14="http://schemas.microsoft.com/office/powerpoint/2010/main" val="27884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1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1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 Id="rId3" Type="http://schemas.openxmlformats.org/officeDocument/2006/relationships/image" Target="../media/image2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6553200" y="5943600"/>
            <a:ext cx="2597150"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a:lstStyle>
            <a:lvl1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cs typeface="ＭＳ Ｐゴシック" charset="0"/>
              </a:defRPr>
            </a:lvl1pPr>
            <a:lvl2pPr marL="742950" indent="-28575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2pPr>
            <a:lvl3pPr marL="1143000" indent="-22860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3pPr>
            <a:lvl4pPr marL="1600200" indent="-22860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4pPr>
            <a:lvl5pPr marL="2057400" indent="-228600"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2400">
                <a:solidFill>
                  <a:schemeClr val="tx1"/>
                </a:solidFill>
                <a:latin typeface="Arial" charset="0"/>
                <a:ea typeface="ＭＳ Ｐゴシック" charset="0"/>
              </a:defRPr>
            </a:lvl9pPr>
          </a:lstStyle>
          <a:p>
            <a:pPr eaLnBrk="1">
              <a:lnSpc>
                <a:spcPct val="102000"/>
              </a:lnSpc>
              <a:spcBef>
                <a:spcPct val="20000"/>
              </a:spcBef>
            </a:pPr>
            <a:endParaRPr lang="en-GB" sz="2000" b="1">
              <a:solidFill>
                <a:srgbClr val="660099"/>
              </a:solidFill>
              <a:latin typeface="Verdana" charset="0"/>
            </a:endParaRPr>
          </a:p>
        </p:txBody>
      </p:sp>
      <p:sp>
        <p:nvSpPr>
          <p:cNvPr id="16390" name="Rectangle 32"/>
          <p:cNvSpPr>
            <a:spLocks noChangeArrowheads="1"/>
          </p:cNvSpPr>
          <p:nvPr/>
        </p:nvSpPr>
        <p:spPr bwMode="auto">
          <a:xfrm>
            <a:off x="304800" y="-1659"/>
            <a:ext cx="6629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3800" b="1" dirty="0">
                <a:solidFill>
                  <a:srgbClr val="FF0000"/>
                </a:solidFill>
                <a:latin typeface="Rockwell" charset="0"/>
              </a:rPr>
              <a:t>Congress </a:t>
            </a:r>
            <a:r>
              <a:rPr lang="en-US" sz="3800" b="1" dirty="0" smtClean="0">
                <a:solidFill>
                  <a:srgbClr val="FF0000"/>
                </a:solidFill>
                <a:latin typeface="Rockwell" charset="0"/>
              </a:rPr>
              <a:t>is terrible </a:t>
            </a:r>
            <a:endParaRPr lang="en-US" sz="3800" b="1" dirty="0">
              <a:solidFill>
                <a:srgbClr val="FF0000"/>
              </a:solidFill>
              <a:latin typeface="Rockwell" charset="0"/>
            </a:endParaRPr>
          </a:p>
          <a:p>
            <a:pPr>
              <a:lnSpc>
                <a:spcPct val="90000"/>
              </a:lnSpc>
            </a:pPr>
            <a:r>
              <a:rPr lang="is-IS" sz="3800" b="1" dirty="0" smtClean="0">
                <a:solidFill>
                  <a:srgbClr val="FF0000"/>
                </a:solidFill>
                <a:latin typeface="Rockwell" charset="0"/>
              </a:rPr>
              <a:t>…a</a:t>
            </a:r>
            <a:r>
              <a:rPr lang="en-US" sz="3800" b="1" dirty="0" err="1" smtClean="0">
                <a:solidFill>
                  <a:srgbClr val="FF0000"/>
                </a:solidFill>
                <a:latin typeface="Rockwell" charset="0"/>
              </a:rPr>
              <a:t>nd</a:t>
            </a:r>
            <a:r>
              <a:rPr lang="en-US" sz="3800" b="1" dirty="0" smtClean="0">
                <a:solidFill>
                  <a:srgbClr val="FF0000"/>
                </a:solidFill>
                <a:latin typeface="Rockwell" charset="0"/>
              </a:rPr>
              <a:t> I hate it</a:t>
            </a:r>
            <a:endParaRPr lang="en-US" sz="3800" b="1" dirty="0">
              <a:solidFill>
                <a:srgbClr val="FF0000"/>
              </a:solidFill>
            </a:endParaRPr>
          </a:p>
        </p:txBody>
      </p:sp>
    </p:spTree>
    <p:extLst>
      <p:ext uri="{BB962C8B-B14F-4D97-AF65-F5344CB8AC3E}">
        <p14:creationId xmlns:p14="http://schemas.microsoft.com/office/powerpoint/2010/main" val="3518837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Members</a:t>
            </a:r>
            <a:endParaRPr lang="en-US" sz="3800" b="1" kern="1200" dirty="0" smtClean="0">
              <a:solidFill>
                <a:schemeClr val="tx1"/>
              </a:solidFill>
              <a:latin typeface="Rockwell" pitchFamily="18" charset="0"/>
              <a:cs typeface="+mj-cs"/>
            </a:endParaRPr>
          </a:p>
        </p:txBody>
      </p:sp>
      <p:sp>
        <p:nvSpPr>
          <p:cNvPr id="20482" name="Rectangle 3"/>
          <p:cNvSpPr>
            <a:spLocks noGrp="1" noChangeArrowheads="1"/>
          </p:cNvSpPr>
          <p:nvPr>
            <p:ph type="body" idx="4294967295"/>
          </p:nvPr>
        </p:nvSpPr>
        <p:spPr>
          <a:xfrm>
            <a:off x="301625" y="1371600"/>
            <a:ext cx="8385175" cy="5486400"/>
          </a:xfrm>
        </p:spPr>
        <p:txBody>
          <a:bodyPr>
            <a:normAutofit fontScale="70000" lnSpcReduction="20000"/>
          </a:bodyPr>
          <a:lstStyle/>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b="0" kern="1200" dirty="0" smtClean="0">
                <a:solidFill>
                  <a:schemeClr val="tx1"/>
                </a:solidFill>
                <a:latin typeface="Verdana" pitchFamily="34" charset="0"/>
              </a:rPr>
              <a:t>Demographics</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kern="1200" dirty="0" smtClean="0">
                <a:latin typeface="Verdana" pitchFamily="34" charset="0"/>
              </a:rPr>
              <a:t>Most come from high-status jobs with high income </a:t>
            </a:r>
          </a:p>
          <a:p>
            <a:pPr marL="1257300" lvl="2"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900" kern="1200" dirty="0" smtClean="0">
                <a:solidFill>
                  <a:srgbClr val="000000"/>
                </a:solidFill>
                <a:latin typeface="Verdana" pitchFamily="34" charset="0"/>
              </a:rPr>
              <a:t>Not entirely a “millionaires’ club” though</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rPr>
              <a:t>Lots of lawyers, businesspeople  </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rPr>
              <a:t>Groups that are underrepresented in Congress</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kern="1200" dirty="0" smtClean="0">
                <a:solidFill>
                  <a:srgbClr val="000000"/>
                </a:solidFill>
                <a:latin typeface="Verdana" pitchFamily="34" charset="0"/>
              </a:rPr>
              <a:t>No African American senators </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400" kern="1200" dirty="0" smtClean="0">
                <a:solidFill>
                  <a:srgbClr val="000000"/>
                </a:solidFill>
                <a:latin typeface="Verdana" pitchFamily="34" charset="0"/>
              </a:rPr>
              <a:t>Asians, Hispanics, Natives</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rPr>
              <a:t>Women are the most underrepresented in Congress</a:t>
            </a: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3400" kern="1200" dirty="0" smtClean="0">
                <a:solidFill>
                  <a:srgbClr val="000000"/>
                </a:solidFill>
                <a:latin typeface="Verdana" pitchFamily="34" charset="0"/>
              </a:rPr>
              <a:t>50% US population, but 18% in Congress</a:t>
            </a:r>
            <a:endParaRPr lang="en-GB" sz="3400" kern="1200" dirty="0" smtClean="0">
              <a:solidFill>
                <a:srgbClr val="000000"/>
              </a:solidFill>
              <a:latin typeface="Verdana" pitchFamily="34" charset="0"/>
            </a:endParaRP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dirty="0">
              <a:solidFill>
                <a:srgbClr val="000000"/>
              </a:solidFill>
              <a:latin typeface="Verdana" pitchFamily="34" charset="0"/>
            </a:endParaRP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2800" b="0" kern="1200" dirty="0" smtClean="0">
              <a:solidFill>
                <a:schemeClr val="tx1"/>
              </a:solidFill>
              <a:latin typeface="Verdana" pitchFamily="34" charset="0"/>
              <a:cs typeface="+mn-cs"/>
            </a:endParaRPr>
          </a:p>
        </p:txBody>
      </p:sp>
      <p:sp>
        <p:nvSpPr>
          <p:cNvPr id="2867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004573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The Big Question</a:t>
            </a:r>
            <a:r>
              <a:rPr lang="en-US" sz="3800" b="1" kern="1200" dirty="0" smtClean="0">
                <a:solidFill>
                  <a:schemeClr val="tx1"/>
                </a:solidFill>
                <a:latin typeface="Rockwell" pitchFamily="18" charset="0"/>
                <a:cs typeface="+mj-cs"/>
              </a:rPr>
              <a:t>…</a:t>
            </a:r>
          </a:p>
        </p:txBody>
      </p:sp>
      <p:sp>
        <p:nvSpPr>
          <p:cNvPr id="20482" name="Rectangle 3"/>
          <p:cNvSpPr>
            <a:spLocks noGrp="1" noChangeArrowheads="1"/>
          </p:cNvSpPr>
          <p:nvPr>
            <p:ph type="body" idx="4294967295"/>
          </p:nvPr>
        </p:nvSpPr>
        <p:spPr>
          <a:xfrm>
            <a:off x="301625" y="1371600"/>
            <a:ext cx="8385175" cy="4876800"/>
          </a:xfrm>
        </p:spPr>
        <p:txBody>
          <a:bodyPr/>
          <a:lstStyle/>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b="0" kern="1200" dirty="0" smtClean="0">
                <a:solidFill>
                  <a:schemeClr val="tx1"/>
                </a:solidFill>
                <a:latin typeface="Verdana" pitchFamily="34" charset="0"/>
                <a:cs typeface="+mn-cs"/>
              </a:rPr>
              <a:t>“Can a group of predominantly white, upper-middle-class middle-aged Protestant males adequately represent a much more diverse population?”</a:t>
            </a:r>
            <a:endParaRPr lang="en-GB" kern="1200" dirty="0" smtClean="0">
              <a:solidFill>
                <a:srgbClr val="000000"/>
              </a:solidFill>
              <a:latin typeface="Verdana" pitchFamily="34" charset="0"/>
            </a:endParaRPr>
          </a:p>
          <a:p>
            <a:pPr marL="857250" lvl="1"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dirty="0">
              <a:solidFill>
                <a:srgbClr val="000000"/>
              </a:solidFill>
              <a:latin typeface="Verdana" pitchFamily="34" charset="0"/>
            </a:endParaRP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2800" b="0" kern="1200" dirty="0" smtClean="0">
              <a:solidFill>
                <a:schemeClr val="tx1"/>
              </a:solidFill>
              <a:latin typeface="Verdana" pitchFamily="34" charset="0"/>
              <a:cs typeface="+mn-cs"/>
            </a:endParaRPr>
          </a:p>
        </p:txBody>
      </p:sp>
      <p:sp>
        <p:nvSpPr>
          <p:cNvPr id="3072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611388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301625" y="530225"/>
            <a:ext cx="7318375" cy="1173163"/>
          </a:xfrm>
        </p:spPr>
        <p:txBody>
          <a:bodyPr>
            <a:normAutofit fontScale="90000"/>
          </a:bodyPr>
          <a:lstStyle/>
          <a:p>
            <a:pPr eaLnBrk="1" hangingPunct="1"/>
            <a:r>
              <a:rPr lang="en-GB" sz="3800" b="1">
                <a:solidFill>
                  <a:schemeClr val="tx1"/>
                </a:solidFill>
                <a:latin typeface="Rockwell" charset="0"/>
                <a:ea typeface="ＭＳ Ｐゴシック" charset="0"/>
                <a:cs typeface="Arial" charset="0"/>
              </a:rPr>
              <a:t>Why Aren’t There More Women in Congress?</a:t>
            </a:r>
            <a:endParaRPr lang="en-US" sz="3800" b="1">
              <a:solidFill>
                <a:schemeClr val="tx1"/>
              </a:solidFill>
              <a:latin typeface="Rockwell" charset="0"/>
              <a:ea typeface="ＭＳ Ｐゴシック" charset="0"/>
              <a:cs typeface="Arial" charset="0"/>
            </a:endParaRPr>
          </a:p>
        </p:txBody>
      </p:sp>
      <p:sp>
        <p:nvSpPr>
          <p:cNvPr id="26626" name="Rectangle 3"/>
          <p:cNvSpPr>
            <a:spLocks noGrp="1" noChangeArrowheads="1"/>
          </p:cNvSpPr>
          <p:nvPr>
            <p:ph type="body" idx="4294967295"/>
          </p:nvPr>
        </p:nvSpPr>
        <p:spPr>
          <a:xfrm>
            <a:off x="301625" y="1984375"/>
            <a:ext cx="8001000" cy="2362200"/>
          </a:xfrm>
        </p:spPr>
        <p:txBody>
          <a:bodyPr>
            <a:noAutofit/>
          </a:bodyPr>
          <a:lstStyle/>
          <a:p>
            <a:pPr marL="457200" indent="-457200" eaLnBrk="1" hangingPunct="1">
              <a:lnSpc>
                <a:spcPct val="120000"/>
              </a:lnSpc>
              <a:buClr>
                <a:srgbClr val="004185"/>
              </a:buClr>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0" dirty="0" smtClean="0">
                <a:solidFill>
                  <a:schemeClr val="tx1"/>
                </a:solidFill>
                <a:latin typeface="Verdana" pitchFamily="34" charset="0"/>
                <a:cs typeface="Arial" pitchFamily="34" charset="0"/>
              </a:rPr>
              <a:t>Fewer women running</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Childcare</a:t>
            </a:r>
          </a:p>
          <a:p>
            <a:pPr marL="1200150" lvl="3"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Men don’t share the same child responsibilities </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Risk averse</a:t>
            </a:r>
          </a:p>
          <a:p>
            <a:pPr marL="1200150" lvl="3"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dirty="0" smtClean="0">
                <a:solidFill>
                  <a:srgbClr val="000000"/>
                </a:solidFill>
                <a:latin typeface="Verdana" pitchFamily="34" charset="0"/>
                <a:ea typeface="+mn-ea"/>
              </a:rPr>
              <a:t>L</a:t>
            </a:r>
            <a:r>
              <a:rPr lang="en-GB" dirty="0" err="1" smtClean="0">
                <a:solidFill>
                  <a:srgbClr val="000000"/>
                </a:solidFill>
                <a:latin typeface="Verdana" pitchFamily="34" charset="0"/>
                <a:ea typeface="+mn-ea"/>
              </a:rPr>
              <a:t>ess</a:t>
            </a:r>
            <a:r>
              <a:rPr lang="en-GB" dirty="0" smtClean="0">
                <a:solidFill>
                  <a:srgbClr val="000000"/>
                </a:solidFill>
                <a:latin typeface="Verdana" pitchFamily="34" charset="0"/>
                <a:ea typeface="+mn-ea"/>
              </a:rPr>
              <a:t> likely to run than men if they are underdogs</a:t>
            </a:r>
          </a:p>
          <a:p>
            <a:pPr marL="457200" indent="-457200" eaLnBrk="1" hangingPunct="1">
              <a:lnSpc>
                <a:spcPct val="120000"/>
              </a:lnSpc>
              <a:buClr>
                <a:srgbClr val="004185"/>
              </a:buClr>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0" dirty="0" smtClean="0">
                <a:solidFill>
                  <a:schemeClr val="tx1"/>
                </a:solidFill>
                <a:latin typeface="Verdana" pitchFamily="34" charset="0"/>
                <a:cs typeface="Arial" pitchFamily="34" charset="0"/>
              </a:rPr>
              <a:t>Bias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Men tend to vote against women</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dirty="0" smtClean="0">
                <a:solidFill>
                  <a:srgbClr val="000000"/>
                </a:solidFill>
                <a:latin typeface="Verdana" pitchFamily="34" charset="0"/>
                <a:ea typeface="+mn-ea"/>
              </a:rPr>
              <a:t>S</a:t>
            </a:r>
            <a:r>
              <a:rPr lang="en-GB" dirty="0" err="1" smtClean="0">
                <a:solidFill>
                  <a:srgbClr val="000000"/>
                </a:solidFill>
                <a:latin typeface="Verdana" pitchFamily="34" charset="0"/>
                <a:ea typeface="+mn-ea"/>
              </a:rPr>
              <a:t>ome</a:t>
            </a:r>
            <a:r>
              <a:rPr lang="en-GB" dirty="0" smtClean="0">
                <a:solidFill>
                  <a:srgbClr val="000000"/>
                </a:solidFill>
                <a:latin typeface="Verdana" pitchFamily="34" charset="0"/>
                <a:ea typeface="+mn-ea"/>
              </a:rPr>
              <a:t> view women as less qualified due to their status in the workplace</a:t>
            </a:r>
          </a:p>
        </p:txBody>
      </p:sp>
      <p:sp>
        <p:nvSpPr>
          <p:cNvPr id="3481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2347511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11.2 Incumbency Advantage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7024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301625" y="1984375"/>
            <a:ext cx="8001000" cy="4469008"/>
          </a:xfrm>
        </p:spPr>
        <p:txBody>
          <a:bodyPr>
            <a:normAutofit fontScale="925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Incumbents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Over 90% win </a:t>
            </a:r>
            <a:r>
              <a:rPr lang="en-GB" kern="1200" dirty="0" err="1" smtClean="0">
                <a:solidFill>
                  <a:srgbClr val="000000"/>
                </a:solidFill>
                <a:latin typeface="Verdana" pitchFamily="34" charset="0"/>
                <a:ea typeface="ＭＳ Ｐゴシック" charset="-128"/>
              </a:rPr>
              <a:t>reelection</a:t>
            </a:r>
            <a:r>
              <a:rPr lang="en-GB" kern="1200" dirty="0" smtClean="0">
                <a:solidFill>
                  <a:srgbClr val="000000"/>
                </a:solidFill>
                <a:latin typeface="Verdana" pitchFamily="34" charset="0"/>
                <a:ea typeface="ＭＳ Ｐゴシック" charset="-128"/>
              </a:rPr>
              <a:t> in House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Senators do not have it as easy</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most predictable aspect of congressional elections is this: incumbents usually win.”</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2010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Percentage of incumbents </a:t>
            </a:r>
            <a:r>
              <a:rPr lang="en-GB" kern="1200" dirty="0" err="1" smtClean="0">
                <a:solidFill>
                  <a:srgbClr val="000000"/>
                </a:solidFill>
                <a:latin typeface="Verdana" pitchFamily="34" charset="0"/>
                <a:ea typeface="ＭＳ Ｐゴシック" charset="-128"/>
              </a:rPr>
              <a:t>relected</a:t>
            </a:r>
            <a:r>
              <a:rPr lang="en-GB" kern="1200" dirty="0" smtClean="0">
                <a:solidFill>
                  <a:srgbClr val="000000"/>
                </a:solidFill>
                <a:latin typeface="Verdana" pitchFamily="34" charset="0"/>
                <a:ea typeface="ＭＳ Ｐゴシック" charset="-128"/>
              </a:rPr>
              <a:t>:</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House 84%</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Senate 85%</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Incumbents still perceive themselves as vulnerable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Hence fundraising and campaigning</a:t>
            </a:r>
          </a:p>
        </p:txBody>
      </p:sp>
      <p:sp>
        <p:nvSpPr>
          <p:cNvPr id="5" name="Rectangle 2"/>
          <p:cNvSpPr txBox="1">
            <a:spLocks noChangeArrowheads="1"/>
          </p:cNvSpPr>
          <p:nvPr/>
        </p:nvSpPr>
        <p:spPr bwMode="auto">
          <a:xfrm>
            <a:off x="301625" y="530225"/>
            <a:ext cx="7391400" cy="685800"/>
          </a:xfrm>
          <a:prstGeom prst="rect">
            <a:avLst/>
          </a:prstGeom>
          <a:noFill/>
          <a:ln w="9525">
            <a:noFill/>
            <a:miter lim="800000"/>
            <a:headEnd/>
            <a:tailEnd/>
          </a:ln>
        </p:spPr>
        <p:txBody>
          <a:bodyPr/>
          <a:lstStyle/>
          <a:p>
            <a:pPr>
              <a:defRPr/>
            </a:pPr>
            <a:r>
              <a:rPr lang="en-GB" sz="3800" b="1" dirty="0">
                <a:latin typeface="Rockwell" pitchFamily="18" charset="0"/>
                <a:ea typeface="ＭＳ Ｐゴシック" charset="-128"/>
                <a:cs typeface="+mn-cs"/>
              </a:rPr>
              <a:t>Who Wins Elections?</a:t>
            </a:r>
            <a:endParaRPr lang="en-US" sz="3800" b="1" dirty="0">
              <a:latin typeface="Rockwell" pitchFamily="18" charset="0"/>
              <a:ea typeface="+mj-ea"/>
              <a:cs typeface="+mj-cs"/>
            </a:endParaRPr>
          </a:p>
        </p:txBody>
      </p:sp>
      <p:sp>
        <p:nvSpPr>
          <p:cNvPr id="4301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745408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6659880" cy="3262616"/>
          </a:xfrm>
          <a:prstGeom prst="rect">
            <a:avLst/>
          </a:prstGeom>
        </p:spPr>
      </p:pic>
      <p:pic>
        <p:nvPicPr>
          <p:cNvPr id="4" name="Picture 3"/>
          <p:cNvPicPr>
            <a:picLocks noChangeAspect="1"/>
          </p:cNvPicPr>
          <p:nvPr/>
        </p:nvPicPr>
        <p:blipFill>
          <a:blip r:embed="rId3"/>
          <a:stretch>
            <a:fillRect/>
          </a:stretch>
        </p:blipFill>
        <p:spPr>
          <a:xfrm>
            <a:off x="2804160" y="3262122"/>
            <a:ext cx="6339840" cy="3595878"/>
          </a:xfrm>
          <a:prstGeom prst="rect">
            <a:avLst/>
          </a:prstGeom>
        </p:spPr>
      </p:pic>
    </p:spTree>
    <p:extLst>
      <p:ext uri="{BB962C8B-B14F-4D97-AF65-F5344CB8AC3E}">
        <p14:creationId xmlns:p14="http://schemas.microsoft.com/office/powerpoint/2010/main" val="7492193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36867"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2600" b="1" dirty="0">
                <a:latin typeface="Rockwell" pitchFamily="18" charset="0"/>
                <a:ea typeface="+mj-ea"/>
                <a:cs typeface="+mj-cs"/>
              </a:rPr>
              <a:t>FIGURE 11.1: Incumbency factor in congressional elections</a:t>
            </a:r>
            <a:endParaRPr lang="en-US" sz="3200" dirty="0">
              <a:solidFill>
                <a:srgbClr val="660099"/>
              </a:solidFill>
              <a:latin typeface="Arial" pitchFamily="34" charset="0"/>
              <a:ea typeface="ＭＳ Ｐゴシック" charset="-128"/>
              <a:cs typeface="+mn-cs"/>
            </a:endParaRPr>
          </a:p>
        </p:txBody>
      </p:sp>
      <p:sp>
        <p:nvSpPr>
          <p:cNvPr id="4505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pic>
        <p:nvPicPr>
          <p:cNvPr id="45060" name="Picture 6" desc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 y="2324100"/>
            <a:ext cx="77343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5041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Some say incumbents are elected to “keep up the good work”</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B</a:t>
            </a:r>
            <a:r>
              <a:rPr lang="en-GB" sz="2800" kern="1200" dirty="0" err="1" smtClean="0">
                <a:latin typeface="Verdana" pitchFamily="34" charset="0"/>
                <a:ea typeface="ＭＳ Ｐゴシック" charset="-128"/>
              </a:rPr>
              <a:t>ut</a:t>
            </a:r>
            <a:r>
              <a:rPr lang="en-GB" sz="2800" kern="1200" dirty="0" smtClean="0">
                <a:latin typeface="Verdana" pitchFamily="34" charset="0"/>
                <a:ea typeface="ＭＳ Ｐゴシック" charset="-128"/>
              </a:rPr>
              <a:t> only 28% of Americans can name their representative </a:t>
            </a:r>
          </a:p>
        </p:txBody>
      </p:sp>
      <p:sp>
        <p:nvSpPr>
          <p:cNvPr id="4710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93655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Advertising</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Constituent </a:t>
            </a:r>
            <a:r>
              <a:rPr lang="en-GB" kern="1200" dirty="0" smtClean="0">
                <a:solidFill>
                  <a:srgbClr val="000000"/>
                </a:solidFill>
                <a:latin typeface="Verdana" pitchFamily="34" charset="0"/>
                <a:ea typeface="ＭＳ Ｐゴシック" charset="-128"/>
              </a:rPr>
              <a:t>contact </a:t>
            </a:r>
            <a:r>
              <a:rPr lang="en-US" kern="1200" dirty="0">
                <a:solidFill>
                  <a:srgbClr val="000000"/>
                </a:solidFill>
                <a:latin typeface="Verdana" pitchFamily="34" charset="0"/>
                <a:ea typeface="ＭＳ Ｐゴシック" charset="-128"/>
              </a:rPr>
              <a:t>–</a:t>
            </a:r>
            <a:r>
              <a:rPr lang="en-GB" kern="1200" dirty="0">
                <a:solidFill>
                  <a:srgbClr val="000000"/>
                </a:solidFill>
                <a:latin typeface="Verdana" pitchFamily="34" charset="0"/>
                <a:ea typeface="ＭＳ Ｐゴシック" charset="-128"/>
              </a:rPr>
              <a:t> doing PR work, </a:t>
            </a:r>
            <a:r>
              <a:rPr lang="en-GB" kern="1200" dirty="0" smtClean="0">
                <a:solidFill>
                  <a:srgbClr val="000000"/>
                </a:solidFill>
                <a:latin typeface="Verdana" pitchFamily="34" charset="0"/>
                <a:ea typeface="ＭＳ Ｐゴシック" charset="-128"/>
              </a:rPr>
              <a:t>appearances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Constituent-</a:t>
            </a:r>
            <a:r>
              <a:rPr lang="en-GB" kern="1200" dirty="0" err="1" smtClean="0">
                <a:solidFill>
                  <a:srgbClr val="000000"/>
                </a:solidFill>
                <a:latin typeface="Verdana" pitchFamily="34" charset="0"/>
                <a:ea typeface="ＭＳ Ｐゴシック" charset="-128"/>
              </a:rPr>
              <a:t>ppl</a:t>
            </a:r>
            <a:r>
              <a:rPr lang="en-GB" kern="1200" dirty="0" smtClean="0">
                <a:solidFill>
                  <a:srgbClr val="000000"/>
                </a:solidFill>
                <a:latin typeface="Verdana" pitchFamily="34" charset="0"/>
                <a:ea typeface="ＭＳ Ｐゴシック" charset="-128"/>
              </a:rPr>
              <a:t> </a:t>
            </a:r>
            <a:r>
              <a:rPr lang="en-GB" kern="1200" dirty="0">
                <a:solidFill>
                  <a:srgbClr val="000000"/>
                </a:solidFill>
                <a:latin typeface="Verdana" pitchFamily="34" charset="0"/>
                <a:ea typeface="ＭＳ Ｐゴシック" charset="-128"/>
              </a:rPr>
              <a:t>who are </a:t>
            </a:r>
            <a:r>
              <a:rPr lang="en-GB" kern="1200" dirty="0" smtClean="0">
                <a:solidFill>
                  <a:srgbClr val="000000"/>
                </a:solidFill>
                <a:latin typeface="Verdana" pitchFamily="34" charset="0"/>
                <a:ea typeface="ＭＳ Ｐゴシック" charset="-128"/>
              </a:rPr>
              <a:t>represented</a:t>
            </a:r>
            <a:endParaRPr lang="en-GB" kern="1200" dirty="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Franking Privilege </a:t>
            </a:r>
            <a:r>
              <a:rPr lang="en-US" kern="1200" dirty="0">
                <a:solidFill>
                  <a:srgbClr val="000000"/>
                </a:solidFill>
                <a:latin typeface="Verdana" pitchFamily="34" charset="0"/>
                <a:ea typeface="ＭＳ Ｐゴシック" charset="-128"/>
              </a:rPr>
              <a:t>–</a:t>
            </a:r>
            <a:r>
              <a:rPr lang="en-GB" kern="1200" dirty="0">
                <a:solidFill>
                  <a:srgbClr val="000000"/>
                </a:solidFill>
                <a:latin typeface="Verdana" pitchFamily="34" charset="0"/>
                <a:ea typeface="ＭＳ Ｐゴシック" charset="-128"/>
              </a:rPr>
              <a:t> Congresspersons can mail letters for free (they use this for campaign materials)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Non-incumbents can’t do </a:t>
            </a:r>
            <a:r>
              <a:rPr lang="en-GB" kern="1200" dirty="0" smtClean="0">
                <a:solidFill>
                  <a:srgbClr val="000000"/>
                </a:solidFill>
                <a:latin typeface="Verdana" pitchFamily="34" charset="0"/>
                <a:ea typeface="ＭＳ Ｐゴシック" charset="-128"/>
              </a:rPr>
              <a:t>this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Now the Franking Privilege can be used for emails, so taxpayer money goes to massive email marketing campaigns</a:t>
            </a:r>
            <a:endParaRPr lang="en-GB" kern="1200" dirty="0">
              <a:solidFill>
                <a:srgbClr val="000000"/>
              </a:solidFill>
              <a:latin typeface="Verdana" pitchFamily="34" charset="0"/>
              <a:ea typeface="ＭＳ Ｐゴシック" charset="-128"/>
            </a:endParaRPr>
          </a:p>
          <a:p>
            <a:pPr marL="0" lvl="1" indent="0" defTabSz="457200" eaLnBrk="1" hangingPunct="1">
              <a:lnSpc>
                <a:spcPct val="120000"/>
              </a:lnSpc>
              <a:buClr>
                <a:srgbClr val="004185"/>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491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953370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Credit </a:t>
            </a:r>
            <a:r>
              <a:rPr lang="en-GB" sz="2800" kern="1200" dirty="0">
                <a:latin typeface="Verdana" pitchFamily="34" charset="0"/>
                <a:ea typeface="ＭＳ Ｐゴシック" charset="-128"/>
              </a:rPr>
              <a:t>claiming</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Casework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helping constituents </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“Policy issues makes enemies as well as friends”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Helping constituents makes everyone happy</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Getting Social Security checks for people</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Getting roads fixed</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Helping people get government jobs</a:t>
            </a:r>
            <a:endParaRPr lang="en-GB" kern="1200" dirty="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Pork barrel </a:t>
            </a:r>
            <a:r>
              <a:rPr lang="en-GB" kern="1200" dirty="0" smtClean="0">
                <a:solidFill>
                  <a:srgbClr val="000000"/>
                </a:solidFill>
                <a:latin typeface="Verdana" pitchFamily="34" charset="0"/>
                <a:ea typeface="ＭＳ Ｐゴシック" charset="-128"/>
              </a:rPr>
              <a:t>projects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“bringing home the bacon”</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Construction, jobs, businesses for the district</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A</a:t>
            </a:r>
            <a:r>
              <a:rPr lang="en-GB" kern="1200" dirty="0" smtClean="0">
                <a:solidFill>
                  <a:srgbClr val="000000"/>
                </a:solidFill>
                <a:latin typeface="Verdana" pitchFamily="34" charset="0"/>
                <a:ea typeface="ＭＳ Ｐゴシック" charset="-128"/>
              </a:rPr>
              <a:t> type of casework </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O</a:t>
            </a:r>
            <a:r>
              <a:rPr lang="en-GB" kern="1200" dirty="0" err="1" smtClean="0">
                <a:solidFill>
                  <a:srgbClr val="000000"/>
                </a:solidFill>
                <a:latin typeface="Verdana" pitchFamily="34" charset="0"/>
                <a:ea typeface="ＭＳ Ｐゴシック" charset="-128"/>
              </a:rPr>
              <a:t>rigins</a:t>
            </a:r>
            <a:r>
              <a:rPr lang="en-GB" kern="1200" dirty="0" smtClean="0">
                <a:solidFill>
                  <a:srgbClr val="000000"/>
                </a:solidFill>
                <a:latin typeface="Verdana" pitchFamily="34" charset="0"/>
                <a:ea typeface="ＭＳ Ｐゴシック" charset="-128"/>
              </a:rPr>
              <a:t> from slavery</a:t>
            </a:r>
            <a:endParaRPr lang="en-GB" kern="1200" dirty="0">
              <a:solidFill>
                <a:srgbClr val="000000"/>
              </a:solidFill>
              <a:latin typeface="Verdana" pitchFamily="34" charset="0"/>
              <a:ea typeface="ＭＳ Ｐゴシック" charset="-128"/>
            </a:endParaRPr>
          </a:p>
          <a:p>
            <a:pPr marL="0" lvl="1" indent="0" defTabSz="457200" eaLnBrk="1" hangingPunct="1">
              <a:lnSpc>
                <a:spcPct val="120000"/>
              </a:lnSpc>
              <a:buClr>
                <a:srgbClr val="004185"/>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5120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550725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Intro </a:t>
            </a:r>
            <a:endParaRPr lang="en-US" sz="3800" b="1" kern="1200" dirty="0" smtClean="0">
              <a:solidFill>
                <a:schemeClr val="tx1"/>
              </a:solidFill>
              <a:latin typeface="Rockwell" pitchFamily="18" charset="0"/>
              <a:cs typeface="+mj-cs"/>
            </a:endParaRPr>
          </a:p>
        </p:txBody>
      </p:sp>
      <p:sp>
        <p:nvSpPr>
          <p:cNvPr id="30722" name="Rectangle 8"/>
          <p:cNvSpPr txBox="1">
            <a:spLocks noChangeArrowheads="1"/>
          </p:cNvSpPr>
          <p:nvPr/>
        </p:nvSpPr>
        <p:spPr bwMode="auto">
          <a:xfrm>
            <a:off x="228601" y="1984374"/>
            <a:ext cx="8759824" cy="4873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marL="342900" indent="-342900" eaLnBrk="1" hangingPunct="1">
              <a:lnSpc>
                <a:spcPct val="120000"/>
              </a:lnSpc>
              <a:spcBef>
                <a:spcPct val="20000"/>
              </a:spcBef>
              <a:buClr>
                <a:srgbClr val="004185"/>
              </a:buClr>
              <a:buSzPct val="100000"/>
              <a:buFont typeface="Arial"/>
              <a:buChar char="•"/>
            </a:pPr>
            <a:r>
              <a:rPr lang="en-GB" dirty="0">
                <a:latin typeface="Verdana" charset="0"/>
              </a:rPr>
              <a:t>Congress has a 10% approval rating. Why</a:t>
            </a:r>
            <a:r>
              <a:rPr lang="en-GB" dirty="0" smtClean="0">
                <a:latin typeface="Verdana" charset="0"/>
              </a:rPr>
              <a:t>?</a:t>
            </a:r>
          </a:p>
          <a:p>
            <a:pPr marL="800100" lvl="1" indent="-342900" eaLnBrk="1" hangingPunct="1">
              <a:lnSpc>
                <a:spcPct val="120000"/>
              </a:lnSpc>
              <a:spcBef>
                <a:spcPct val="20000"/>
              </a:spcBef>
              <a:buClr>
                <a:srgbClr val="004185"/>
              </a:buClr>
              <a:buSzPct val="100000"/>
              <a:buFont typeface="Arial"/>
              <a:buChar char="•"/>
            </a:pPr>
            <a:r>
              <a:rPr lang="en-GB" dirty="0">
                <a:latin typeface="Verdana" charset="0"/>
              </a:rPr>
              <a:t>2011, we were about to default on our loans and throw the whole world economy into shambles</a:t>
            </a:r>
          </a:p>
          <a:p>
            <a:pPr marL="1257300" lvl="2" indent="-342900" eaLnBrk="1" hangingPunct="1">
              <a:lnSpc>
                <a:spcPct val="120000"/>
              </a:lnSpc>
              <a:spcBef>
                <a:spcPct val="20000"/>
              </a:spcBef>
              <a:buClr>
                <a:srgbClr val="004185"/>
              </a:buClr>
              <a:buSzPct val="100000"/>
              <a:buFont typeface="Arial"/>
              <a:buChar char="•"/>
            </a:pPr>
            <a:r>
              <a:rPr lang="en-GB" dirty="0" smtClean="0">
                <a:latin typeface="Verdana" charset="0"/>
              </a:rPr>
              <a:t>Republicans </a:t>
            </a:r>
            <a:r>
              <a:rPr lang="en-GB" dirty="0" err="1">
                <a:latin typeface="Verdana" charset="0"/>
              </a:rPr>
              <a:t>wouldn</a:t>
            </a:r>
            <a:r>
              <a:rPr lang="fr-FR" dirty="0">
                <a:latin typeface="Verdana" charset="0"/>
              </a:rPr>
              <a:t>’</a:t>
            </a:r>
            <a:r>
              <a:rPr lang="en-GB" altLang="ja-JP" dirty="0">
                <a:latin typeface="Verdana" charset="0"/>
              </a:rPr>
              <a:t>t allow for tax raises to pay the debt</a:t>
            </a:r>
          </a:p>
          <a:p>
            <a:pPr marL="1257300" lvl="2" indent="-342900" eaLnBrk="1" hangingPunct="1">
              <a:lnSpc>
                <a:spcPct val="120000"/>
              </a:lnSpc>
              <a:spcBef>
                <a:spcPct val="20000"/>
              </a:spcBef>
              <a:buClr>
                <a:srgbClr val="004185"/>
              </a:buClr>
              <a:buSzPct val="100000"/>
              <a:buFont typeface="Arial"/>
              <a:buChar char="•"/>
            </a:pPr>
            <a:r>
              <a:rPr lang="en-GB" dirty="0">
                <a:latin typeface="Verdana" charset="0"/>
              </a:rPr>
              <a:t>Democrats </a:t>
            </a:r>
            <a:r>
              <a:rPr lang="en-GB" dirty="0" err="1">
                <a:latin typeface="Verdana" charset="0"/>
              </a:rPr>
              <a:t>wouldn</a:t>
            </a:r>
            <a:r>
              <a:rPr lang="fr-FR" dirty="0">
                <a:latin typeface="Verdana" charset="0"/>
              </a:rPr>
              <a:t>’</a:t>
            </a:r>
            <a:r>
              <a:rPr lang="en-GB" altLang="ja-JP" dirty="0">
                <a:latin typeface="Verdana" charset="0"/>
              </a:rPr>
              <a:t>t allow for funding cuts (Medicare) to pay the </a:t>
            </a:r>
            <a:r>
              <a:rPr lang="en-GB" altLang="ja-JP" dirty="0" smtClean="0">
                <a:latin typeface="Verdana" charset="0"/>
              </a:rPr>
              <a:t>debt</a:t>
            </a:r>
          </a:p>
          <a:p>
            <a:pPr marL="342900" indent="-342900" eaLnBrk="1" hangingPunct="1">
              <a:lnSpc>
                <a:spcPct val="120000"/>
              </a:lnSpc>
              <a:spcBef>
                <a:spcPct val="20000"/>
              </a:spcBef>
              <a:buClr>
                <a:srgbClr val="004185"/>
              </a:buClr>
              <a:buSzPct val="100000"/>
              <a:buFont typeface="Arial"/>
              <a:buChar char="•"/>
            </a:pPr>
            <a:r>
              <a:rPr lang="en-GB" altLang="ja-JP" dirty="0" smtClean="0">
                <a:latin typeface="Verdana" charset="0"/>
              </a:rPr>
              <a:t>Yet almost all of them were re-elected</a:t>
            </a:r>
          </a:p>
          <a:p>
            <a:pPr marL="342900" indent="-342900" eaLnBrk="1" hangingPunct="1">
              <a:lnSpc>
                <a:spcPct val="120000"/>
              </a:lnSpc>
              <a:spcBef>
                <a:spcPct val="20000"/>
              </a:spcBef>
              <a:buClr>
                <a:srgbClr val="004185"/>
              </a:buClr>
              <a:buSzPct val="100000"/>
              <a:buFont typeface="Arial"/>
              <a:buChar char="•"/>
            </a:pPr>
            <a:r>
              <a:rPr lang="en-GB" altLang="ja-JP" dirty="0" smtClean="0">
                <a:latin typeface="Verdana" charset="0"/>
              </a:rPr>
              <a:t>This should be frustrating for you as an American with a brain in your head. </a:t>
            </a:r>
          </a:p>
        </p:txBody>
      </p:sp>
      <p:sp>
        <p:nvSpPr>
          <p:cNvPr id="184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393592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“Coattail Effect” – Congressional candidates get elected because the president of the same party is popular</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They “ride his coattails”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This is just a theory and </a:t>
            </a:r>
            <a:r>
              <a:rPr lang="en-US" kern="1200" dirty="0" err="1" smtClean="0">
                <a:solidFill>
                  <a:srgbClr val="000000"/>
                </a:solidFill>
                <a:latin typeface="Verdana" pitchFamily="34" charset="0"/>
                <a:ea typeface="ＭＳ Ｐゴシック" charset="-128"/>
              </a:rPr>
              <a:t>doesn</a:t>
            </a:r>
            <a:r>
              <a:rPr lang="fr-FR" kern="1200" dirty="0" smtClean="0">
                <a:solidFill>
                  <a:srgbClr val="000000"/>
                </a:solidFill>
                <a:latin typeface="Verdana" pitchFamily="34" charset="0"/>
                <a:ea typeface="ＭＳ Ｐゴシック" charset="-128"/>
              </a:rPr>
              <a:t>’</a:t>
            </a:r>
            <a:r>
              <a:rPr lang="en-US" kern="1200" dirty="0" smtClean="0">
                <a:solidFill>
                  <a:srgbClr val="000000"/>
                </a:solidFill>
                <a:latin typeface="Verdana" pitchFamily="34" charset="0"/>
                <a:ea typeface="ＭＳ Ｐゴシック" charset="-128"/>
              </a:rPr>
              <a:t>t always work</a:t>
            </a:r>
            <a:endParaRPr lang="en-GB" kern="1200" dirty="0" smtClean="0">
              <a:solidFill>
                <a:srgbClr val="000000"/>
              </a:solidFill>
              <a:latin typeface="Verdana" pitchFamily="34" charset="0"/>
              <a:ea typeface="ＭＳ Ｐゴシック" charset="-128"/>
            </a:endParaRPr>
          </a:p>
        </p:txBody>
      </p:sp>
      <p:sp>
        <p:nvSpPr>
          <p:cNvPr id="5325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814330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5298"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40963"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Big Dig</a:t>
            </a:r>
            <a:endParaRPr lang="en-US" sz="3800" b="1" dirty="0">
              <a:latin typeface="Rockwell" pitchFamily="18" charset="0"/>
              <a:ea typeface="+mj-ea"/>
              <a:cs typeface="+mj-cs"/>
            </a:endParaRPr>
          </a:p>
        </p:txBody>
      </p:sp>
      <p:sp>
        <p:nvSpPr>
          <p:cNvPr id="55300"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pic>
        <p:nvPicPr>
          <p:cNvPr id="55301" name="Picture 7" descr="10.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075" y="1905000"/>
            <a:ext cx="7223125"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6517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Position taking</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R</a:t>
            </a:r>
            <a:r>
              <a:rPr lang="en-GB" sz="2800" kern="1200" dirty="0" err="1" smtClean="0">
                <a:latin typeface="Verdana" pitchFamily="34" charset="0"/>
                <a:ea typeface="ＭＳ Ｐゴシック" charset="-128"/>
              </a:rPr>
              <a:t>isky</a:t>
            </a:r>
            <a:r>
              <a:rPr lang="en-GB" sz="2800" kern="1200" dirty="0" smtClean="0">
                <a:latin typeface="Verdana" pitchFamily="34" charset="0"/>
                <a:ea typeface="ＭＳ Ｐゴシック" charset="-128"/>
              </a:rPr>
              <a:t>, but sometimes pays off</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Must anticipate that constituents will agree with them</a:t>
            </a:r>
          </a:p>
        </p:txBody>
      </p:sp>
      <p:sp>
        <p:nvSpPr>
          <p:cNvPr id="573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4123934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Weak opponents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G</a:t>
            </a:r>
            <a:r>
              <a:rPr lang="en-GB" sz="2800" kern="1200" dirty="0" err="1" smtClean="0">
                <a:latin typeface="Verdana" pitchFamily="34" charset="0"/>
                <a:ea typeface="ＭＳ Ｐゴシック" charset="-128"/>
              </a:rPr>
              <a:t>ood</a:t>
            </a:r>
            <a:r>
              <a:rPr lang="en-GB" sz="2800" kern="1200" dirty="0" smtClean="0">
                <a:latin typeface="Verdana" pitchFamily="34" charset="0"/>
                <a:ea typeface="ＭＳ Ｐゴシック" charset="-128"/>
              </a:rPr>
              <a:t> opponents are scared off b/c of the incumbency advantage</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Parties don’t want to spend money on candidates that will probably lose </a:t>
            </a:r>
          </a:p>
        </p:txBody>
      </p:sp>
      <p:sp>
        <p:nvSpPr>
          <p:cNvPr id="5939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1574942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Advantages of Incumbency</a:t>
            </a:r>
            <a:endParaRPr lang="en-US" sz="3800" b="1" kern="1200" dirty="0" smtClean="0">
              <a:solidFill>
                <a:schemeClr val="tx1"/>
              </a:solidFill>
              <a:latin typeface="Rockwell" pitchFamily="18" charset="0"/>
              <a:cs typeface="+mj-cs"/>
            </a:endParaRPr>
          </a:p>
        </p:txBody>
      </p:sp>
      <p:sp>
        <p:nvSpPr>
          <p:cNvPr id="38914" name="Rectangle 3"/>
          <p:cNvSpPr>
            <a:spLocks noGrp="1" noChangeArrowheads="1"/>
          </p:cNvSpPr>
          <p:nvPr>
            <p:ph type="body" idx="4294967295"/>
          </p:nvPr>
        </p:nvSpPr>
        <p:spPr>
          <a:xfrm>
            <a:off x="301625" y="1984375"/>
            <a:ext cx="8001000" cy="4533900"/>
          </a:xfrm>
        </p:spPr>
        <p:txBody>
          <a:bodyPr>
            <a:normAutofit fontScale="925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Campaign spending</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Incumbents have more to spend b/c they know more people (2010, incumbents for Congress outspent newcomers 2 to 1)</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More spending usually wins, but not always</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WWE CEO, Linda McMahon spent $47 million and lost </a:t>
            </a:r>
          </a:p>
        </p:txBody>
      </p:sp>
      <p:sp>
        <p:nvSpPr>
          <p:cNvPr id="6144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1996889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Role of Party Identification</a:t>
            </a:r>
            <a:endParaRPr lang="en-US" sz="3800" b="1" kern="1200" dirty="0" smtClean="0">
              <a:solidFill>
                <a:schemeClr val="tx1"/>
              </a:solidFill>
              <a:latin typeface="Rockwell" pitchFamily="18" charset="0"/>
              <a:cs typeface="+mj-cs"/>
            </a:endParaRPr>
          </a:p>
        </p:txBody>
      </p:sp>
      <p:sp>
        <p:nvSpPr>
          <p:cNvPr id="43010" name="Rectangle 3"/>
          <p:cNvSpPr>
            <a:spLocks noGrp="1" noChangeArrowheads="1"/>
          </p:cNvSpPr>
          <p:nvPr>
            <p:ph type="body" idx="4294967295"/>
          </p:nvPr>
        </p:nvSpPr>
        <p:spPr>
          <a:xfrm>
            <a:off x="301625" y="1984374"/>
            <a:ext cx="8001000" cy="4175125"/>
          </a:xfrm>
        </p:spPr>
        <p:txBody>
          <a:bodyPr>
            <a:normAutofit fontScale="400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7200" kern="1200" dirty="0" smtClean="0">
                <a:latin typeface="Verdana" pitchFamily="34" charset="0"/>
                <a:ea typeface="ＭＳ Ｐゴシック" charset="-128"/>
              </a:rPr>
              <a:t>Parties and districts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5600" kern="1200" dirty="0" smtClean="0">
                <a:solidFill>
                  <a:srgbClr val="000000"/>
                </a:solidFill>
                <a:latin typeface="Verdana" pitchFamily="34" charset="0"/>
                <a:ea typeface="ＭＳ Ｐゴシック" charset="-128"/>
              </a:rPr>
              <a:t>Drawn for one-party dominance </a:t>
            </a:r>
            <a:r>
              <a:rPr lang="en-US" sz="5600" kern="1200" dirty="0" smtClean="0">
                <a:solidFill>
                  <a:srgbClr val="000000"/>
                </a:solidFill>
                <a:latin typeface="Verdana" pitchFamily="34" charset="0"/>
                <a:ea typeface="ＭＳ Ｐゴシック" charset="-128"/>
              </a:rPr>
              <a:t>–</a:t>
            </a:r>
            <a:r>
              <a:rPr lang="en-GB" sz="5600" kern="1200" dirty="0" smtClean="0">
                <a:solidFill>
                  <a:srgbClr val="000000"/>
                </a:solidFill>
                <a:latin typeface="Verdana" pitchFamily="34" charset="0"/>
                <a:ea typeface="ＭＳ Ｐゴシック" charset="-128"/>
              </a:rPr>
              <a:t> Gerrymandering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8000" kern="1200" dirty="0" smtClean="0">
                <a:solidFill>
                  <a:srgbClr val="000000"/>
                </a:solidFill>
                <a:latin typeface="Verdana" pitchFamily="34" charset="0"/>
                <a:ea typeface="ＭＳ Ｐゴシック" charset="-128"/>
              </a:rPr>
              <a:t>90% of voters who identify with a party vote for that party in each election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8000" kern="1200" dirty="0" smtClean="0">
                <a:solidFill>
                  <a:srgbClr val="000000"/>
                </a:solidFill>
                <a:latin typeface="Verdana" pitchFamily="34" charset="0"/>
                <a:ea typeface="ＭＳ Ｐゴシック" charset="-128"/>
              </a:rPr>
              <a:t>This is another incumbent advantage </a:t>
            </a:r>
            <a:endParaRPr lang="en-GB" sz="8000"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6349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3855462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Defeating Incumbents</a:t>
            </a:r>
            <a:endParaRPr lang="en-US" sz="3800" b="1" kern="1200" dirty="0" smtClean="0">
              <a:solidFill>
                <a:schemeClr val="tx1"/>
              </a:solidFill>
              <a:latin typeface="Rockwell" pitchFamily="18" charset="0"/>
              <a:cs typeface="+mj-cs"/>
            </a:endParaRPr>
          </a:p>
        </p:txBody>
      </p:sp>
      <p:sp>
        <p:nvSpPr>
          <p:cNvPr id="25603" name="Rectangle 3"/>
          <p:cNvSpPr>
            <a:spLocks noGrp="1" noChangeArrowheads="1"/>
          </p:cNvSpPr>
          <p:nvPr>
            <p:ph type="body" idx="4294967295"/>
          </p:nvPr>
        </p:nvSpPr>
        <p:spPr>
          <a:xfrm>
            <a:off x="301625" y="1984375"/>
            <a:ext cx="8001000" cy="4492625"/>
          </a:xfrm>
        </p:spPr>
        <p:txBody>
          <a:bodyPr>
            <a:normAutofit fontScale="85000" lnSpcReduction="20000"/>
          </a:bodyPr>
          <a:lstStyle/>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a:latin typeface="Verdana" charset="0"/>
                <a:cs typeface="Arial" charset="0"/>
              </a:rPr>
              <a:t>Challengers are naïve</a:t>
            </a: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a:solidFill>
                  <a:srgbClr val="000000"/>
                </a:solidFill>
                <a:latin typeface="Verdana" charset="0"/>
                <a:ea typeface="ＭＳ Ｐゴシック" charset="0"/>
                <a:cs typeface="ＭＳ Ｐゴシック" charset="0"/>
              </a:rPr>
              <a:t>But sometimes incumbents are vulnerable</a:t>
            </a:r>
          </a:p>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Redistricting</a:t>
            </a:r>
          </a:p>
          <a:p>
            <a:pPr marL="857250" lvl="2"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Gerrymandering of the majority party can change the district lines to move incumbents into more competitive districts </a:t>
            </a:r>
            <a:endParaRPr lang="en-GB" sz="2800" dirty="0">
              <a:latin typeface="Verdana" charset="0"/>
              <a:cs typeface="Arial" charset="0"/>
            </a:endParaRPr>
          </a:p>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a:latin typeface="Verdana" charset="0"/>
                <a:cs typeface="Arial" charset="0"/>
              </a:rPr>
              <a:t>Public </a:t>
            </a:r>
            <a:r>
              <a:rPr lang="en-GB" sz="2800" dirty="0" smtClean="0">
                <a:latin typeface="Verdana" charset="0"/>
                <a:cs typeface="Arial" charset="0"/>
              </a:rPr>
              <a:t>mood</a:t>
            </a:r>
          </a:p>
          <a:p>
            <a:pPr marL="857250" lvl="2"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1994 Democrats lost 2 senators and 34 representatives </a:t>
            </a:r>
          </a:p>
          <a:p>
            <a:pPr marL="857250" lvl="2"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dirty="0" smtClean="0">
                <a:latin typeface="Verdana" charset="0"/>
                <a:cs typeface="Arial" charset="0"/>
              </a:rPr>
              <a:t>2006 Republicans lost 6 senators and 23 representatives </a:t>
            </a:r>
            <a:endParaRPr lang="en-GB" sz="2800" dirty="0">
              <a:latin typeface="Verdana" charset="0"/>
              <a:cs typeface="Arial" charset="0"/>
            </a:endParaRPr>
          </a:p>
        </p:txBody>
      </p:sp>
      <p:sp>
        <p:nvSpPr>
          <p:cNvPr id="6553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597981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301625" y="530225"/>
            <a:ext cx="7391400" cy="1069975"/>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Open Seats and Stability and Change</a:t>
            </a:r>
            <a:endParaRPr lang="en-US" sz="3800" b="1" kern="1200" dirty="0" smtClean="0">
              <a:solidFill>
                <a:schemeClr val="tx1"/>
              </a:solidFill>
              <a:latin typeface="Rockwell" pitchFamily="18" charset="0"/>
              <a:cs typeface="+mj-cs"/>
            </a:endParaRPr>
          </a:p>
        </p:txBody>
      </p:sp>
      <p:sp>
        <p:nvSpPr>
          <p:cNvPr id="47106" name="Rectangle 3"/>
          <p:cNvSpPr>
            <a:spLocks noGrp="1" noChangeArrowheads="1"/>
          </p:cNvSpPr>
          <p:nvPr>
            <p:ph type="body" idx="4294967295"/>
          </p:nvPr>
        </p:nvSpPr>
        <p:spPr>
          <a:xfrm>
            <a:off x="301625" y="1984375"/>
            <a:ext cx="8001000" cy="4632904"/>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Vacant seat = no incumbent running</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Most turnover occurs here</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Stability from incumbency</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Development of expertise, influence </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Term limits?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A</a:t>
            </a:r>
            <a:r>
              <a:rPr lang="en-GB" sz="2800" kern="1200" dirty="0" smtClean="0">
                <a:latin typeface="Verdana" pitchFamily="34" charset="0"/>
                <a:ea typeface="ＭＳ Ｐゴシック" charset="-128"/>
              </a:rPr>
              <a:t> way to get around the “safe seats” problem?</a:t>
            </a:r>
          </a:p>
        </p:txBody>
      </p:sp>
      <p:sp>
        <p:nvSpPr>
          <p:cNvPr id="6758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25188611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Term Limits </a:t>
            </a:r>
            <a:endParaRPr lang="en-US" sz="3800" b="1" kern="1200" dirty="0" smtClean="0">
              <a:solidFill>
                <a:schemeClr val="tx1"/>
              </a:solidFill>
              <a:latin typeface="Rockwell" pitchFamily="18" charset="0"/>
              <a:cs typeface="+mj-cs"/>
            </a:endParaRPr>
          </a:p>
        </p:txBody>
      </p:sp>
      <p:sp>
        <p:nvSpPr>
          <p:cNvPr id="43010" name="Rectangle 3"/>
          <p:cNvSpPr>
            <a:spLocks noGrp="1" noChangeArrowheads="1"/>
          </p:cNvSpPr>
          <p:nvPr>
            <p:ph type="body" idx="4294967295"/>
          </p:nvPr>
        </p:nvSpPr>
        <p:spPr>
          <a:xfrm>
            <a:off x="301625" y="1984374"/>
            <a:ext cx="8001000" cy="4264139"/>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Pro Term Limits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Some call it “lifetime tenure” b/c of incumbent advantage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Elitist viewpoint</a:t>
            </a:r>
            <a:endParaRPr lang="en-GB" kern="1200" dirty="0" smtClean="0">
              <a:solidFill>
                <a:srgbClr val="000000"/>
              </a:solidFill>
              <a:latin typeface="Verdana" pitchFamily="34" charset="0"/>
              <a:ea typeface="ＭＳ Ｐゴシック" charset="-128"/>
            </a:endParaRP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Anti Term Limits</a:t>
            </a:r>
            <a:endParaRPr lang="en-GB" sz="2800" kern="1200" dirty="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Loss of influential representatives for constituents </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 Why </a:t>
            </a:r>
            <a:r>
              <a:rPr lang="en-GB" kern="1200" dirty="0" err="1" smtClean="0">
                <a:solidFill>
                  <a:srgbClr val="000000"/>
                </a:solidFill>
                <a:latin typeface="Verdana" pitchFamily="34" charset="0"/>
                <a:ea typeface="ＭＳ Ｐゴシック" charset="-128"/>
              </a:rPr>
              <a:t>shouldn</a:t>
            </a:r>
            <a:r>
              <a:rPr lang="fr-FR"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t people be able to pick who they please?</a:t>
            </a:r>
          </a:p>
          <a:p>
            <a:pPr marL="0" indent="0" defTabSz="457200" eaLnBrk="1" hangingPunct="1">
              <a:lnSpc>
                <a:spcPct val="120000"/>
              </a:lnSpc>
              <a:spcBef>
                <a:spcPct val="0"/>
              </a:spcBef>
              <a:buClr>
                <a:srgbClr val="000000"/>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sz="2800" kern="1200" dirty="0">
              <a:latin typeface="Verdana" pitchFamily="34" charset="0"/>
              <a:ea typeface="ＭＳ Ｐゴシック" charset="-128"/>
            </a:endParaRPr>
          </a:p>
          <a:p>
            <a:pPr marL="0" indent="0" defTabSz="457200" eaLnBrk="1" hangingPunct="1">
              <a:lnSpc>
                <a:spcPct val="120000"/>
              </a:lnSpc>
              <a:spcBef>
                <a:spcPct val="0"/>
              </a:spcBef>
              <a:buClr>
                <a:srgbClr val="000000"/>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696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425149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301625" y="530225"/>
            <a:ext cx="7391400" cy="563563"/>
          </a:xfrm>
        </p:spPr>
        <p:txBody>
          <a:bodyPr>
            <a:normAutofit fontScale="90000"/>
          </a:bodyPr>
          <a:lstStyle/>
          <a:p>
            <a:pPr eaLnBrk="1" hangingPunct="1">
              <a:defRPr/>
            </a:pPr>
            <a:r>
              <a:rPr lang="en-US" sz="3800" b="1" kern="1200" dirty="0" smtClean="0">
                <a:solidFill>
                  <a:schemeClr val="tx1"/>
                </a:solidFill>
                <a:latin typeface="Rockwell" pitchFamily="18" charset="0"/>
                <a:cs typeface="+mj-cs"/>
              </a:rPr>
              <a:t>Congressional Term Limits</a:t>
            </a:r>
          </a:p>
        </p:txBody>
      </p:sp>
      <p:sp>
        <p:nvSpPr>
          <p:cNvPr id="43010" name="Rectangle 3"/>
          <p:cNvSpPr>
            <a:spLocks noGrp="1" noChangeArrowheads="1"/>
          </p:cNvSpPr>
          <p:nvPr>
            <p:ph type="body" idx="4294967295"/>
          </p:nvPr>
        </p:nvSpPr>
        <p:spPr>
          <a:xfrm>
            <a:off x="301625" y="1984374"/>
            <a:ext cx="8001000" cy="4305113"/>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Big idea in the 1980s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Hard to pass though, because it requires a Constitutional amendment </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Failed in 1995 and 1997</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Today, most Americans support term limits, but those same idiots still re-elect incumbents 90% of the time</a:t>
            </a:r>
            <a:endParaRPr lang="en-GB"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716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11.2</a:t>
            </a:r>
            <a:endParaRPr lang="en-US" sz="2800"/>
          </a:p>
        </p:txBody>
      </p:sp>
    </p:spTree>
    <p:extLst>
      <p:ext uri="{BB962C8B-B14F-4D97-AF65-F5344CB8AC3E}">
        <p14:creationId xmlns:p14="http://schemas.microsoft.com/office/powerpoint/2010/main" val="562792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Two Views of Congress</a:t>
            </a:r>
            <a:endParaRPr lang="en-US" sz="3800" b="1" kern="1200" dirty="0" smtClean="0">
              <a:solidFill>
                <a:schemeClr val="tx1"/>
              </a:solidFill>
              <a:latin typeface="Rockwell" pitchFamily="18" charset="0"/>
              <a:cs typeface="+mj-cs"/>
            </a:endParaRPr>
          </a:p>
        </p:txBody>
      </p:sp>
      <p:sp>
        <p:nvSpPr>
          <p:cNvPr id="32770" name="Rectangle 8"/>
          <p:cNvSpPr txBox="1">
            <a:spLocks noChangeArrowheads="1"/>
          </p:cNvSpPr>
          <p:nvPr/>
        </p:nvSpPr>
        <p:spPr bwMode="auto">
          <a:xfrm>
            <a:off x="301625" y="1408545"/>
            <a:ext cx="8686800" cy="2176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GB" sz="2800" dirty="0" smtClean="0">
                <a:latin typeface="Verdana" charset="0"/>
              </a:rPr>
              <a:t>Congress must do two things</a:t>
            </a:r>
          </a:p>
          <a:p>
            <a:pPr lvl="1" eaLnBrk="1" hangingPunct="1">
              <a:lnSpc>
                <a:spcPct val="120000"/>
              </a:lnSpc>
              <a:spcBef>
                <a:spcPct val="20000"/>
              </a:spcBef>
              <a:buClr>
                <a:srgbClr val="004185"/>
              </a:buClr>
              <a:buSzPct val="100000"/>
              <a:buFont typeface="Wingdings 2" charset="0"/>
              <a:buChar char=""/>
            </a:pPr>
            <a:r>
              <a:rPr lang="en-GB" sz="2800" dirty="0" smtClean="0">
                <a:latin typeface="Verdana" charset="0"/>
              </a:rPr>
              <a:t>Represent the people</a:t>
            </a:r>
          </a:p>
          <a:p>
            <a:pPr lvl="1" eaLnBrk="1" hangingPunct="1">
              <a:lnSpc>
                <a:spcPct val="120000"/>
              </a:lnSpc>
              <a:spcBef>
                <a:spcPct val="20000"/>
              </a:spcBef>
              <a:buClr>
                <a:srgbClr val="004185"/>
              </a:buClr>
              <a:buSzPct val="100000"/>
              <a:buFont typeface="Wingdings 2" charset="0"/>
              <a:buChar char=""/>
            </a:pPr>
            <a:r>
              <a:rPr lang="en-GB" sz="2800" dirty="0" smtClean="0">
                <a:latin typeface="Verdana" charset="0"/>
              </a:rPr>
              <a:t>Legislate (make laws)</a:t>
            </a:r>
          </a:p>
          <a:p>
            <a:pPr eaLnBrk="1" hangingPunct="1">
              <a:lnSpc>
                <a:spcPct val="120000"/>
              </a:lnSpc>
              <a:spcBef>
                <a:spcPct val="20000"/>
              </a:spcBef>
              <a:buClr>
                <a:srgbClr val="004185"/>
              </a:buClr>
              <a:buSzPct val="100000"/>
              <a:buFont typeface="Wingdings 2" charset="0"/>
              <a:buChar char=""/>
            </a:pPr>
            <a:r>
              <a:rPr lang="en-GB" sz="2800" dirty="0" smtClean="0">
                <a:latin typeface="Verdana" charset="0"/>
              </a:rPr>
              <a:t>Too </a:t>
            </a:r>
            <a:r>
              <a:rPr lang="en-GB" sz="2800" dirty="0">
                <a:latin typeface="Verdana" charset="0"/>
              </a:rPr>
              <a:t>worried about representing the people</a:t>
            </a:r>
          </a:p>
          <a:p>
            <a:pPr lvl="1" eaLnBrk="1" hangingPunct="1">
              <a:lnSpc>
                <a:spcPct val="120000"/>
              </a:lnSpc>
              <a:spcBef>
                <a:spcPct val="20000"/>
              </a:spcBef>
              <a:buClr>
                <a:srgbClr val="004185"/>
              </a:buClr>
              <a:buSzPct val="100000"/>
              <a:buFont typeface="Wingdings 2" charset="0"/>
              <a:buChar char=""/>
            </a:pPr>
            <a:r>
              <a:rPr lang="en-US" sz="2800" dirty="0">
                <a:latin typeface="Verdana" charset="0"/>
              </a:rPr>
              <a:t>T</a:t>
            </a:r>
            <a:r>
              <a:rPr lang="en-GB" sz="2800" dirty="0" err="1">
                <a:latin typeface="Verdana" charset="0"/>
              </a:rPr>
              <a:t>herefore</a:t>
            </a:r>
            <a:r>
              <a:rPr lang="en-GB" sz="2800" dirty="0">
                <a:latin typeface="Verdana" charset="0"/>
              </a:rPr>
              <a:t>, they do lots of dumb stuff</a:t>
            </a:r>
          </a:p>
          <a:p>
            <a:pPr eaLnBrk="1" hangingPunct="1">
              <a:lnSpc>
                <a:spcPct val="120000"/>
              </a:lnSpc>
              <a:spcBef>
                <a:spcPct val="20000"/>
              </a:spcBef>
              <a:buClr>
                <a:srgbClr val="004185"/>
              </a:buClr>
              <a:buSzPct val="100000"/>
              <a:buFont typeface="Wingdings 2" charset="0"/>
              <a:buChar char=""/>
            </a:pPr>
            <a:r>
              <a:rPr lang="en-GB" sz="2800" dirty="0">
                <a:latin typeface="Verdana" charset="0"/>
              </a:rPr>
              <a:t>Not worried enough about representing the people</a:t>
            </a:r>
          </a:p>
          <a:p>
            <a:pPr lvl="1" eaLnBrk="1" hangingPunct="1">
              <a:lnSpc>
                <a:spcPct val="120000"/>
              </a:lnSpc>
              <a:spcBef>
                <a:spcPct val="20000"/>
              </a:spcBef>
              <a:buClr>
                <a:srgbClr val="004185"/>
              </a:buClr>
              <a:buSzPct val="100000"/>
              <a:buFont typeface="Wingdings 2" charset="0"/>
              <a:buChar char=""/>
            </a:pPr>
            <a:r>
              <a:rPr lang="en-GB" sz="2800" dirty="0">
                <a:latin typeface="Verdana" charset="0"/>
              </a:rPr>
              <a:t>Therefore they do a lot of selfish (self-sustaining) stuff </a:t>
            </a:r>
          </a:p>
        </p:txBody>
      </p:sp>
      <p:sp>
        <p:nvSpPr>
          <p:cNvPr id="204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3442277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Congressional Organization </a:t>
            </a:r>
            <a:endParaRPr lang="en-US" dirty="0"/>
          </a:p>
        </p:txBody>
      </p:sp>
      <p:sp>
        <p:nvSpPr>
          <p:cNvPr id="3" name="Subtitle 2"/>
          <p:cNvSpPr>
            <a:spLocks noGrp="1"/>
          </p:cNvSpPr>
          <p:nvPr>
            <p:ph type="subTitle" idx="1"/>
          </p:nvPr>
        </p:nvSpPr>
        <p:spPr/>
        <p:txBody>
          <a:bodyPr/>
          <a:lstStyle/>
          <a:p>
            <a:r>
              <a:rPr lang="en-US" dirty="0" smtClean="0"/>
              <a:t>370-375</a:t>
            </a:r>
            <a:endParaRPr lang="en-US" dirty="0"/>
          </a:p>
        </p:txBody>
      </p:sp>
    </p:spTree>
    <p:extLst>
      <p:ext uri="{BB962C8B-B14F-4D97-AF65-F5344CB8AC3E}">
        <p14:creationId xmlns:p14="http://schemas.microsoft.com/office/powerpoint/2010/main" val="4119134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American Bicameralism</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984375"/>
            <a:ext cx="8001000" cy="4343400"/>
          </a:xfrm>
        </p:spPr>
        <p:txBody>
          <a:bodyPr>
            <a:normAutofit fontScale="92500" lnSpcReduction="10000"/>
          </a:bodyPr>
          <a:lstStyle/>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ea typeface="ＭＳ Ｐゴシック" charset="-128"/>
              </a:rPr>
              <a:t>Bills must pass both houses</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solidFill>
                  <a:srgbClr val="000000"/>
                </a:solidFill>
                <a:latin typeface="Verdana" pitchFamily="34" charset="0"/>
                <a:ea typeface="ＭＳ Ｐゴシック" charset="-128"/>
              </a:rPr>
              <a:t>A major check and balance</a:t>
            </a: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4000" kern="1200" dirty="0" smtClean="0">
                <a:solidFill>
                  <a:srgbClr val="000000"/>
                </a:solidFill>
                <a:latin typeface="Verdana" pitchFamily="34" charset="0"/>
                <a:ea typeface="ＭＳ Ｐゴシック" charset="-128"/>
              </a:rPr>
              <a:t>Result of Connecticut Compromise (Great Compromise) </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solidFill>
                  <a:srgbClr val="000000"/>
                </a:solidFill>
                <a:latin typeface="Verdana" pitchFamily="34" charset="0"/>
                <a:ea typeface="ＭＳ Ｐゴシック" charset="-128"/>
              </a:rPr>
              <a:t>A way to satisfy both large and small states</a:t>
            </a:r>
          </a:p>
        </p:txBody>
      </p:sp>
      <p:sp>
        <p:nvSpPr>
          <p:cNvPr id="8909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05385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99330"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57347"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2600" b="1" dirty="0">
                <a:latin typeface="Rockwell" pitchFamily="18" charset="0"/>
                <a:ea typeface="+mj-ea"/>
                <a:cs typeface="+mj-cs"/>
              </a:rPr>
              <a:t>TABLE 11.2: House versus Senate: Some key differences</a:t>
            </a:r>
            <a:endParaRPr lang="en-US" sz="2600" b="1" dirty="0">
              <a:latin typeface="Rockwell" pitchFamily="18" charset="0"/>
              <a:ea typeface="+mj-ea"/>
              <a:cs typeface="+mj-cs"/>
            </a:endParaRPr>
          </a:p>
        </p:txBody>
      </p:sp>
      <p:sp>
        <p:nvSpPr>
          <p:cNvPr id="99332"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pic>
        <p:nvPicPr>
          <p:cNvPr id="99333" name="Picture 7" descr="10.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524000"/>
            <a:ext cx="7119938"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20869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The House  </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459436"/>
            <a:ext cx="8001000" cy="4868339"/>
          </a:xfrm>
        </p:spPr>
        <p:txBody>
          <a:bodyPr>
            <a:normAutofit fontScale="925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4 times the size of the Senate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More institutionalized and seniority-based</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M</a:t>
            </a:r>
            <a:r>
              <a:rPr lang="en-GB" kern="1200" dirty="0" smtClean="0">
                <a:solidFill>
                  <a:srgbClr val="000000"/>
                </a:solidFill>
                <a:latin typeface="Verdana" pitchFamily="34" charset="0"/>
                <a:ea typeface="ＭＳ Ｐゴシック" charset="-128"/>
              </a:rPr>
              <a:t>ore party-line voting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Rules Committee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“traffic cop”</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O</a:t>
            </a:r>
            <a:r>
              <a:rPr lang="en-GB" kern="1200" dirty="0" err="1" smtClean="0">
                <a:solidFill>
                  <a:srgbClr val="000000"/>
                </a:solidFill>
                <a:latin typeface="Verdana" pitchFamily="34" charset="0"/>
                <a:ea typeface="ＭＳ Ｐゴシック" charset="-128"/>
              </a:rPr>
              <a:t>nly</a:t>
            </a:r>
            <a:r>
              <a:rPr lang="en-GB" kern="1200" dirty="0" smtClean="0">
                <a:solidFill>
                  <a:srgbClr val="000000"/>
                </a:solidFill>
                <a:latin typeface="Verdana" pitchFamily="34" charset="0"/>
                <a:ea typeface="ＭＳ Ｐゴシック" charset="-128"/>
              </a:rPr>
              <a:t> in the House</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Sets rules for debate, time limit, and types of amendments for a bill</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Usually controlled by the house majority, because they name members to the Rules Committee</a:t>
            </a:r>
          </a:p>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9113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65129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The Senate</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169988"/>
            <a:ext cx="8001000" cy="5157787"/>
          </a:xfrm>
        </p:spPr>
        <p:txBody>
          <a:bodyPr>
            <a:normAutofit/>
          </a:bodyPr>
          <a:lstStyle/>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Made to protect the elite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House protects the masses </a:t>
            </a:r>
          </a:p>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Filibuster</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O</a:t>
            </a:r>
            <a:r>
              <a:rPr lang="en-GB" kern="1200" dirty="0" err="1" smtClean="0">
                <a:solidFill>
                  <a:srgbClr val="000000"/>
                </a:solidFill>
                <a:latin typeface="Verdana" pitchFamily="34" charset="0"/>
                <a:ea typeface="ＭＳ Ｐゴシック" charset="-128"/>
              </a:rPr>
              <a:t>nly</a:t>
            </a:r>
            <a:r>
              <a:rPr lang="en-GB" kern="1200" dirty="0" smtClean="0">
                <a:solidFill>
                  <a:srgbClr val="000000"/>
                </a:solidFill>
                <a:latin typeface="Verdana" pitchFamily="34" charset="0"/>
                <a:ea typeface="ＭＳ Ｐゴシック" charset="-128"/>
              </a:rPr>
              <a:t> in the Senate </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Senators can talk about a bill forever, never letting it get voted on</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They can do this because there is no rules committee in the Senate </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Cloture can be invoked by 60% of the Senate to stop the filibuster</a:t>
            </a:r>
          </a:p>
        </p:txBody>
      </p:sp>
      <p:sp>
        <p:nvSpPr>
          <p:cNvPr id="9318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699953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More on the Filibuster </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169988"/>
            <a:ext cx="8001000" cy="5688011"/>
          </a:xfrm>
        </p:spPr>
        <p:txBody>
          <a:bodyPr>
            <a:normAutofit fontScale="85000" lnSpcReduction="10000"/>
          </a:bodyPr>
          <a:lstStyle/>
          <a:p>
            <a:pPr marL="342900" lvl="1"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They can do this because there is no rules committee in the Senate </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Cloture can be invoked by 60% of the Senate to stop the filibuster</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0" kern="1200" dirty="0" smtClean="0">
                <a:solidFill>
                  <a:srgbClr val="000000"/>
                </a:solidFill>
                <a:latin typeface="Verdana" pitchFamily="34" charset="0"/>
                <a:ea typeface="ＭＳ Ｐゴシック" charset="-128"/>
              </a:rPr>
              <a:t>Strom Thurman </a:t>
            </a:r>
            <a:r>
              <a:rPr lang="en-US" b="0" kern="1200" dirty="0" smtClean="0">
                <a:solidFill>
                  <a:srgbClr val="000000"/>
                </a:solidFill>
                <a:latin typeface="Verdana" pitchFamily="34" charset="0"/>
                <a:ea typeface="ＭＳ Ｐゴシック" charset="-128"/>
              </a:rPr>
              <a:t>(R) SC</a:t>
            </a:r>
            <a:r>
              <a:rPr lang="en-GB" b="0" kern="1200" dirty="0" smtClean="0">
                <a:solidFill>
                  <a:srgbClr val="000000"/>
                </a:solidFill>
                <a:latin typeface="Verdana" pitchFamily="34" charset="0"/>
                <a:ea typeface="ＭＳ Ｐゴシック" charset="-128"/>
              </a:rPr>
              <a:t> </a:t>
            </a:r>
            <a:r>
              <a:rPr lang="en-US" b="0" kern="1200" dirty="0" smtClean="0">
                <a:solidFill>
                  <a:srgbClr val="000000"/>
                </a:solidFill>
                <a:latin typeface="Verdana" pitchFamily="34" charset="0"/>
                <a:ea typeface="ＭＳ Ｐゴシック" charset="-128"/>
              </a:rPr>
              <a:t>–</a:t>
            </a:r>
            <a:r>
              <a:rPr lang="en-GB" b="0" kern="1200" dirty="0" smtClean="0">
                <a:solidFill>
                  <a:srgbClr val="000000"/>
                </a:solidFill>
                <a:latin typeface="Verdana" pitchFamily="34" charset="0"/>
                <a:ea typeface="ＭＳ Ｐゴシック" charset="-128"/>
              </a:rPr>
              <a:t> noted racist</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Filibustered for 24 hours and 18 minutes against a civil rights bill in 1954</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Read from the Bible the entire time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Filibusters allow a minority to kill the will of the majority, so why </a:t>
            </a:r>
            <a:r>
              <a:rPr lang="en-GB" kern="1200" dirty="0" err="1" smtClean="0">
                <a:solidFill>
                  <a:srgbClr val="000000"/>
                </a:solidFill>
                <a:latin typeface="Verdana" pitchFamily="34" charset="0"/>
                <a:ea typeface="ＭＳ Ｐゴシック" charset="-128"/>
              </a:rPr>
              <a:t>doesn</a:t>
            </a:r>
            <a:r>
              <a:rPr lang="fr-FR"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t the majority kill the filibuster?</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Takes a </a:t>
            </a:r>
            <a:r>
              <a:rPr lang="en-GB" kern="1200" dirty="0">
                <a:solidFill>
                  <a:srgbClr val="000000"/>
                </a:solidFill>
                <a:latin typeface="Verdana" pitchFamily="34" charset="0"/>
                <a:ea typeface="ＭＳ Ｐゴシック" charset="-128"/>
              </a:rPr>
              <a:t>c</a:t>
            </a:r>
            <a:r>
              <a:rPr lang="en-GB" kern="1200" dirty="0" smtClean="0">
                <a:solidFill>
                  <a:srgbClr val="000000"/>
                </a:solidFill>
                <a:latin typeface="Verdana" pitchFamily="34" charset="0"/>
                <a:ea typeface="ＭＳ Ｐゴシック" charset="-128"/>
              </a:rPr>
              <a:t>onstitutional amendment, which is tough</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All senators will be in the minority sometime and they want to keep that power of a filibuster </a:t>
            </a:r>
          </a:p>
        </p:txBody>
      </p:sp>
      <p:sp>
        <p:nvSpPr>
          <p:cNvPr id="952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491768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Special Rules for Each</a:t>
            </a:r>
            <a:endParaRPr lang="en-US" sz="3800" b="1" kern="1200" dirty="0" smtClean="0">
              <a:solidFill>
                <a:schemeClr val="tx1"/>
              </a:solidFill>
              <a:latin typeface="Rockwell" pitchFamily="18" charset="0"/>
              <a:cs typeface="+mj-cs"/>
            </a:endParaRPr>
          </a:p>
        </p:txBody>
      </p:sp>
      <p:sp>
        <p:nvSpPr>
          <p:cNvPr id="55298" name="Rectangle 3"/>
          <p:cNvSpPr>
            <a:spLocks noGrp="1" noChangeArrowheads="1"/>
          </p:cNvSpPr>
          <p:nvPr>
            <p:ph type="body" idx="4294967295"/>
          </p:nvPr>
        </p:nvSpPr>
        <p:spPr>
          <a:xfrm>
            <a:off x="301625" y="1984375"/>
            <a:ext cx="8001000" cy="4343400"/>
          </a:xfrm>
        </p:spPr>
        <p:txBody>
          <a:bodyPr/>
          <a:lstStyle/>
          <a:p>
            <a:pPr marL="457200" lvl="1" indent="-457200" defTabSz="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House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Gets to start all revenue bills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Taxing and spending</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Because it is the voice of the “regular people”</a:t>
            </a:r>
            <a:endParaRPr lang="en-GB" kern="1200" dirty="0" smtClean="0">
              <a:solidFill>
                <a:srgbClr val="000000"/>
              </a:solidFill>
              <a:latin typeface="Verdana" pitchFamily="34" charset="0"/>
              <a:ea typeface="ＭＳ Ｐゴシック" charset="-128"/>
            </a:endParaRP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a:p>
            <a:pPr marL="457200" lvl="1" indent="-457200" defTabSz="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Senate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Gets to ratify international treaties, confirm officials and impeach officials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Because they are the voice of the “state leaders”</a:t>
            </a:r>
          </a:p>
        </p:txBody>
      </p:sp>
      <p:sp>
        <p:nvSpPr>
          <p:cNvPr id="972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529686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Leadership in the House </a:t>
            </a:r>
            <a:endParaRPr lang="en-US" sz="3800" b="1" kern="1200" dirty="0" smtClean="0">
              <a:solidFill>
                <a:schemeClr val="tx1"/>
              </a:solidFill>
              <a:latin typeface="Rockwell" pitchFamily="18" charset="0"/>
              <a:cs typeface="+mj-cs"/>
            </a:endParaRPr>
          </a:p>
        </p:txBody>
      </p:sp>
      <p:sp>
        <p:nvSpPr>
          <p:cNvPr id="59394" name="Rectangle 3"/>
          <p:cNvSpPr>
            <a:spLocks noGrp="1" noChangeArrowheads="1"/>
          </p:cNvSpPr>
          <p:nvPr>
            <p:ph type="body" idx="4294967295"/>
          </p:nvPr>
        </p:nvSpPr>
        <p:spPr>
          <a:xfrm>
            <a:off x="301625" y="1443030"/>
            <a:ext cx="8560910" cy="5414969"/>
          </a:xfrm>
        </p:spPr>
        <p:txBody>
          <a:bodyPr>
            <a:normAutofit fontScale="92500" lnSpcReduction="200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Speaker of the House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a:t>
            </a:r>
            <a:r>
              <a:rPr lang="en-GB" dirty="0" smtClean="0">
                <a:solidFill>
                  <a:srgbClr val="000000"/>
                </a:solidFill>
                <a:latin typeface="Verdana" pitchFamily="34" charset="0"/>
                <a:ea typeface="ＭＳ Ｐゴシック" charset="-128"/>
              </a:rPr>
              <a:t>Paul Ryan </a:t>
            </a:r>
            <a:r>
              <a:rPr lang="en-GB" kern="1200" dirty="0" smtClean="0">
                <a:solidFill>
                  <a:srgbClr val="000000"/>
                </a:solidFill>
                <a:latin typeface="Verdana" pitchFamily="34" charset="0"/>
                <a:ea typeface="ＭＳ Ｐゴシック" charset="-128"/>
              </a:rPr>
              <a:t>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C</a:t>
            </a:r>
            <a:r>
              <a:rPr lang="en-GB" kern="1200" dirty="0" smtClean="0">
                <a:solidFill>
                  <a:srgbClr val="000000"/>
                </a:solidFill>
                <a:latin typeface="Verdana" pitchFamily="34" charset="0"/>
                <a:ea typeface="ＭＳ Ｐゴシック" charset="-128"/>
              </a:rPr>
              <a:t>hosen by the majority party</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2</a:t>
            </a:r>
            <a:r>
              <a:rPr lang="en-GB" kern="1200" baseline="30000" dirty="0" smtClean="0">
                <a:solidFill>
                  <a:srgbClr val="000000"/>
                </a:solidFill>
                <a:latin typeface="Verdana" pitchFamily="34" charset="0"/>
                <a:ea typeface="ＭＳ Ｐゴシック" charset="-128"/>
              </a:rPr>
              <a:t>nd</a:t>
            </a:r>
            <a:r>
              <a:rPr lang="en-GB" kern="1200" dirty="0" smtClean="0">
                <a:solidFill>
                  <a:srgbClr val="000000"/>
                </a:solidFill>
                <a:latin typeface="Verdana" pitchFamily="34" charset="0"/>
                <a:ea typeface="ＭＳ Ｐゴシック" charset="-128"/>
              </a:rPr>
              <a:t> in line to be President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If different party than the President, the Speaker becomes the spokesman for their party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Presides over the House sessions</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Assigns bills to committees or </a:t>
            </a:r>
            <a:r>
              <a:rPr lang="en-GB" b="1" kern="1200" dirty="0" smtClean="0">
                <a:solidFill>
                  <a:srgbClr val="000000"/>
                </a:solidFill>
                <a:latin typeface="Verdana" pitchFamily="34" charset="0"/>
                <a:ea typeface="ＭＳ Ｐゴシック" charset="-128"/>
              </a:rPr>
              <a:t>pigeon holes</a:t>
            </a:r>
            <a:r>
              <a:rPr lang="en-GB" kern="1200" dirty="0" smtClean="0">
                <a:solidFill>
                  <a:srgbClr val="000000"/>
                </a:solidFill>
                <a:latin typeface="Verdana" pitchFamily="34" charset="0"/>
                <a:ea typeface="ＭＳ Ｐゴシック" charset="-128"/>
              </a:rPr>
              <a:t> them</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Majority/minority leader</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S</a:t>
            </a:r>
            <a:r>
              <a:rPr lang="en-GB" kern="1200" dirty="0" err="1" smtClean="0">
                <a:solidFill>
                  <a:srgbClr val="000000"/>
                </a:solidFill>
                <a:latin typeface="Verdana" pitchFamily="34" charset="0"/>
                <a:ea typeface="ＭＳ Ｐゴシック" charset="-128"/>
              </a:rPr>
              <a:t>tepping</a:t>
            </a:r>
            <a:r>
              <a:rPr lang="en-GB" kern="1200" dirty="0" smtClean="0">
                <a:solidFill>
                  <a:srgbClr val="000000"/>
                </a:solidFill>
                <a:latin typeface="Verdana" pitchFamily="34" charset="0"/>
                <a:ea typeface="ＭＳ Ｐゴシック" charset="-128"/>
              </a:rPr>
              <a:t>-stone to be Speaker</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E</a:t>
            </a:r>
            <a:r>
              <a:rPr lang="en-GB" kern="1200" dirty="0" err="1" smtClean="0">
                <a:solidFill>
                  <a:srgbClr val="000000"/>
                </a:solidFill>
                <a:latin typeface="Verdana" pitchFamily="34" charset="0"/>
                <a:ea typeface="ＭＳ Ｐゴシック" charset="-128"/>
              </a:rPr>
              <a:t>ncourages</a:t>
            </a:r>
            <a:r>
              <a:rPr lang="en-GB" kern="1200" dirty="0" smtClean="0">
                <a:solidFill>
                  <a:srgbClr val="000000"/>
                </a:solidFill>
                <a:latin typeface="Verdana" pitchFamily="34" charset="0"/>
                <a:ea typeface="ＭＳ Ｐゴシック" charset="-128"/>
              </a:rPr>
              <a:t> votes for party platform bills</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Whips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“whip” party members into shape</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Ask them to vote on important bills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Makes sure everyone votes </a:t>
            </a:r>
          </a:p>
        </p:txBody>
      </p:sp>
      <p:sp>
        <p:nvSpPr>
          <p:cNvPr id="10137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7699584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39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394">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39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39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394">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39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301625" y="530225"/>
            <a:ext cx="7391400" cy="6397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Leadership in the Senate </a:t>
            </a:r>
            <a:endParaRPr lang="en-US" sz="3800" b="1" kern="1200" dirty="0" smtClean="0">
              <a:solidFill>
                <a:schemeClr val="tx1"/>
              </a:solidFill>
              <a:latin typeface="Rockwell" pitchFamily="18" charset="0"/>
              <a:cs typeface="+mj-cs"/>
            </a:endParaRPr>
          </a:p>
        </p:txBody>
      </p:sp>
      <p:sp>
        <p:nvSpPr>
          <p:cNvPr id="59394" name="Rectangle 3"/>
          <p:cNvSpPr>
            <a:spLocks noGrp="1" noChangeArrowheads="1"/>
          </p:cNvSpPr>
          <p:nvPr>
            <p:ph type="body" idx="4294967295"/>
          </p:nvPr>
        </p:nvSpPr>
        <p:spPr>
          <a:xfrm>
            <a:off x="301625" y="1169988"/>
            <a:ext cx="8001000" cy="5005387"/>
          </a:xfrm>
        </p:spPr>
        <p:txBody>
          <a:bodyPr>
            <a:normAutofit/>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Vice president</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Only official job is to lead and preside over the senate</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V</a:t>
            </a:r>
            <a:r>
              <a:rPr lang="en-GB" kern="1200" dirty="0" err="1" smtClean="0">
                <a:solidFill>
                  <a:srgbClr val="000000"/>
                </a:solidFill>
                <a:latin typeface="Verdana" pitchFamily="34" charset="0"/>
                <a:ea typeface="ＭＳ Ｐゴシック" charset="-128"/>
              </a:rPr>
              <a:t>otes</a:t>
            </a:r>
            <a:r>
              <a:rPr lang="en-GB" kern="1200" dirty="0" smtClean="0">
                <a:solidFill>
                  <a:srgbClr val="000000"/>
                </a:solidFill>
                <a:latin typeface="Verdana" pitchFamily="34" charset="0"/>
                <a:ea typeface="ＭＳ Ｐゴシック" charset="-128"/>
              </a:rPr>
              <a:t> if the</a:t>
            </a:r>
            <a:r>
              <a:rPr lang="en-US" kern="1200" dirty="0" smtClean="0">
                <a:solidFill>
                  <a:srgbClr val="000000"/>
                </a:solidFill>
                <a:latin typeface="Verdana" pitchFamily="34" charset="0"/>
                <a:ea typeface="ＭＳ Ｐゴシック" charset="-128"/>
              </a:rPr>
              <a:t>re</a:t>
            </a:r>
            <a:r>
              <a:rPr lang="en-GB" kern="1200" dirty="0" smtClean="0">
                <a:solidFill>
                  <a:srgbClr val="000000"/>
                </a:solidFill>
                <a:latin typeface="Verdana" pitchFamily="34" charset="0"/>
                <a:ea typeface="ＭＳ Ｐゴシック" charset="-128"/>
              </a:rPr>
              <a:t> is a tie, but other than that, just sits there</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Today, the VP is a policy spokesman and ambassador of the President to the Senate </a:t>
            </a:r>
            <a:endParaRPr lang="en-GB" kern="1200" dirty="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Majority/minority leader</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real leader of the S</a:t>
            </a:r>
            <a:r>
              <a:rPr lang="en-US" kern="1200" dirty="0" smtClean="0">
                <a:solidFill>
                  <a:srgbClr val="000000"/>
                </a:solidFill>
                <a:latin typeface="Verdana" pitchFamily="34" charset="0"/>
                <a:ea typeface="ＭＳ Ｐゴシック" charset="-128"/>
              </a:rPr>
              <a:t>e</a:t>
            </a:r>
            <a:r>
              <a:rPr lang="en-GB" kern="1200" dirty="0" err="1" smtClean="0">
                <a:solidFill>
                  <a:srgbClr val="000000"/>
                </a:solidFill>
                <a:latin typeface="Verdana" pitchFamily="34" charset="0"/>
                <a:ea typeface="ＭＳ Ｐゴシック" charset="-128"/>
              </a:rPr>
              <a:t>nate</a:t>
            </a:r>
            <a:r>
              <a:rPr lang="en-GB" kern="1200" dirty="0" smtClean="0">
                <a:solidFill>
                  <a:srgbClr val="000000"/>
                </a:solidFill>
                <a:latin typeface="Verdana" pitchFamily="34" charset="0"/>
                <a:ea typeface="ＭＳ Ｐゴシック" charset="-128"/>
              </a:rPr>
              <a:t> </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Same job as majority leader in the House </a:t>
            </a:r>
            <a:endParaRPr lang="en-GB" kern="1200" dirty="0">
              <a:solidFill>
                <a:srgbClr val="000000"/>
              </a:solidFill>
              <a:latin typeface="Verdana" pitchFamily="34" charset="0"/>
              <a:ea typeface="ＭＳ Ｐゴシック" charset="-128"/>
            </a:endParaRPr>
          </a:p>
        </p:txBody>
      </p:sp>
      <p:sp>
        <p:nvSpPr>
          <p:cNvPr id="10342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1631242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61443"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Congressional Leadership</a:t>
            </a:r>
            <a:endParaRPr lang="en-US" sz="3800" b="1" dirty="0">
              <a:latin typeface="Rockwell" pitchFamily="18" charset="0"/>
              <a:ea typeface="+mj-ea"/>
              <a:cs typeface="+mj-cs"/>
            </a:endParaRPr>
          </a:p>
        </p:txBody>
      </p:sp>
      <p:sp>
        <p:nvSpPr>
          <p:cNvPr id="10547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pic>
        <p:nvPicPr>
          <p:cNvPr id="105476" name="Picture 6" descr="untitl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33600"/>
            <a:ext cx="9139238"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8600" y="2362200"/>
            <a:ext cx="2286000" cy="2767853"/>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4600" y="2362200"/>
            <a:ext cx="4117001" cy="2783093"/>
          </a:xfrm>
          <a:prstGeom prst="rect">
            <a:avLst/>
          </a:prstGeom>
        </p:spPr>
      </p:pic>
    </p:spTree>
    <p:extLst>
      <p:ext uri="{BB962C8B-B14F-4D97-AF65-F5344CB8AC3E}">
        <p14:creationId xmlns:p14="http://schemas.microsoft.com/office/powerpoint/2010/main" val="1103127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US" sz="3800" b="1" kern="1200" dirty="0" err="1" smtClean="0">
                <a:solidFill>
                  <a:schemeClr val="tx1"/>
                </a:solidFill>
                <a:latin typeface="Rockwell" pitchFamily="18" charset="0"/>
                <a:cs typeface="+mj-cs"/>
              </a:rPr>
              <a:t>Quotey</a:t>
            </a:r>
            <a:r>
              <a:rPr lang="en-US" sz="3800" b="1" kern="1200" dirty="0" smtClean="0">
                <a:solidFill>
                  <a:schemeClr val="tx1"/>
                </a:solidFill>
                <a:latin typeface="Rockwell" pitchFamily="18" charset="0"/>
                <a:cs typeface="+mj-cs"/>
              </a:rPr>
              <a:t> </a:t>
            </a:r>
            <a:r>
              <a:rPr lang="en-US" sz="3800" b="1" kern="1200" dirty="0" err="1" smtClean="0">
                <a:solidFill>
                  <a:schemeClr val="tx1"/>
                </a:solidFill>
                <a:latin typeface="Rockwell" pitchFamily="18" charset="0"/>
                <a:cs typeface="+mj-cs"/>
              </a:rPr>
              <a:t>McQuoter</a:t>
            </a:r>
            <a:endParaRPr lang="en-US" sz="3800" b="1" kern="1200" dirty="0" smtClean="0">
              <a:solidFill>
                <a:schemeClr val="tx1"/>
              </a:solidFill>
              <a:latin typeface="Rockwell" pitchFamily="18" charset="0"/>
              <a:cs typeface="+mj-cs"/>
            </a:endParaRPr>
          </a:p>
        </p:txBody>
      </p:sp>
      <p:sp>
        <p:nvSpPr>
          <p:cNvPr id="32770" name="Rectangle 8"/>
          <p:cNvSpPr txBox="1">
            <a:spLocks noChangeArrowheads="1"/>
          </p:cNvSpPr>
          <p:nvPr/>
        </p:nvSpPr>
        <p:spPr bwMode="auto">
          <a:xfrm>
            <a:off x="301625" y="1984375"/>
            <a:ext cx="8686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US" sz="2800" dirty="0" smtClean="0">
                <a:latin typeface="Verdana" charset="0"/>
              </a:rPr>
              <a:t>“Congress is the true center of power in Washington.” </a:t>
            </a:r>
            <a:endParaRPr lang="en-GB" sz="2800" dirty="0">
              <a:latin typeface="Verdana" charset="0"/>
            </a:endParaRPr>
          </a:p>
        </p:txBody>
      </p:sp>
      <p:sp>
        <p:nvSpPr>
          <p:cNvPr id="204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546383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Committees and Subcommittees</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984375"/>
            <a:ext cx="8001000" cy="29718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“Outside of traffic, there </a:t>
            </a:r>
            <a:r>
              <a:rPr lang="en-US" sz="2800" kern="1200" dirty="0" smtClean="0">
                <a:latin typeface="Verdana" pitchFamily="34" charset="0"/>
                <a:ea typeface="ＭＳ Ｐゴシック" charset="-128"/>
              </a:rPr>
              <a:t>is nothing that has held this country back as much as committees.”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Most of the real work in congress is done in committees </a:t>
            </a:r>
          </a:p>
        </p:txBody>
      </p:sp>
      <p:sp>
        <p:nvSpPr>
          <p:cNvPr id="10752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016689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Committees and Subcommittees – Four Types</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322388"/>
            <a:ext cx="8372846" cy="5245075"/>
          </a:xfrm>
        </p:spPr>
        <p:txBody>
          <a:bodyPr>
            <a:normAutofit fontScale="92500" lnSpcReduction="20000"/>
          </a:bodyPr>
          <a:lstStyle/>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Standing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standing means always there (a standing appointment)</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H</a:t>
            </a:r>
            <a:r>
              <a:rPr lang="en-GB" kern="1200" dirty="0" err="1" smtClean="0">
                <a:solidFill>
                  <a:srgbClr val="000000"/>
                </a:solidFill>
                <a:latin typeface="Verdana" pitchFamily="34" charset="0"/>
                <a:ea typeface="ＭＳ Ｐゴシック" charset="-128"/>
              </a:rPr>
              <a:t>andle</a:t>
            </a:r>
            <a:r>
              <a:rPr lang="en-GB" kern="1200" dirty="0" smtClean="0">
                <a:solidFill>
                  <a:srgbClr val="000000"/>
                </a:solidFill>
                <a:latin typeface="Verdana" pitchFamily="34" charset="0"/>
                <a:ea typeface="ＭＳ Ｐゴシック" charset="-128"/>
              </a:rPr>
              <a:t> common issues like education, war, energy</a:t>
            </a: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Joint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members from the House and Senate on the same committee</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P</a:t>
            </a:r>
            <a:r>
              <a:rPr lang="en-GB" kern="1200" dirty="0" err="1" smtClean="0">
                <a:solidFill>
                  <a:srgbClr val="000000"/>
                </a:solidFill>
                <a:latin typeface="Verdana" pitchFamily="34" charset="0"/>
                <a:ea typeface="ＭＳ Ｐゴシック" charset="-128"/>
              </a:rPr>
              <a:t>retty</a:t>
            </a:r>
            <a:r>
              <a:rPr lang="en-GB" kern="1200" dirty="0" smtClean="0">
                <a:solidFill>
                  <a:srgbClr val="000000"/>
                </a:solidFill>
                <a:latin typeface="Verdana" pitchFamily="34" charset="0"/>
                <a:ea typeface="ＭＳ Ｐゴシック" charset="-128"/>
              </a:rPr>
              <a:t> rare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usually taxes and the economy</a:t>
            </a: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Conference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to fix different bills passed by the House and Senate</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Bills must be fixed before they go to the President to sign them</a:t>
            </a:r>
            <a:endParaRPr lang="en-GB" kern="1200" dirty="0" smtClean="0">
              <a:solidFill>
                <a:srgbClr val="000000"/>
              </a:solidFill>
              <a:latin typeface="Verdana" pitchFamily="34" charset="0"/>
              <a:ea typeface="ＭＳ Ｐゴシック" charset="-128"/>
            </a:endParaRPr>
          </a:p>
          <a:p>
            <a:pPr marL="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solidFill>
                  <a:srgbClr val="000000"/>
                </a:solidFill>
                <a:latin typeface="Verdana" pitchFamily="34" charset="0"/>
                <a:ea typeface="ＭＳ Ｐゴシック" charset="-128"/>
              </a:rPr>
              <a:t>Select committees </a:t>
            </a:r>
            <a:r>
              <a:rPr lang="en-US" sz="2800" kern="1200" dirty="0" smtClean="0">
                <a:solidFill>
                  <a:srgbClr val="000000"/>
                </a:solidFill>
                <a:latin typeface="Verdana" pitchFamily="34" charset="0"/>
                <a:ea typeface="ＭＳ Ｐゴシック" charset="-128"/>
              </a:rPr>
              <a:t>–</a:t>
            </a:r>
            <a:r>
              <a:rPr lang="en-GB" sz="2800" kern="1200" dirty="0" smtClean="0">
                <a:solidFill>
                  <a:srgbClr val="000000"/>
                </a:solidFill>
                <a:latin typeface="Verdana" pitchFamily="34" charset="0"/>
                <a:ea typeface="ＭＳ Ｐゴシック" charset="-128"/>
              </a:rPr>
              <a:t> usually temporary and for a specific reason</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Debt, intelligence </a:t>
            </a:r>
          </a:p>
        </p:txBody>
      </p:sp>
      <p:sp>
        <p:nvSpPr>
          <p:cNvPr id="10957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415309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49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11618"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67587" name="Rectangle 30"/>
          <p:cNvSpPr>
            <a:spLocks noChangeArrowheads="1"/>
          </p:cNvSpPr>
          <p:nvPr/>
        </p:nvSpPr>
        <p:spPr bwMode="auto">
          <a:xfrm>
            <a:off x="301625" y="530225"/>
            <a:ext cx="7572375" cy="776288"/>
          </a:xfrm>
          <a:prstGeom prst="rect">
            <a:avLst/>
          </a:prstGeom>
          <a:noFill/>
          <a:ln w="9525">
            <a:noFill/>
            <a:miter lim="800000"/>
            <a:headEnd/>
            <a:tailEnd/>
          </a:ln>
        </p:spPr>
        <p:txBody>
          <a:bodyPr/>
          <a:lstStyle/>
          <a:p>
            <a:pPr>
              <a:spcBef>
                <a:spcPts val="700"/>
              </a:spcBef>
              <a:buClr>
                <a:srgbClr val="66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latin typeface="Rockwell" pitchFamily="18" charset="0"/>
                <a:ea typeface="+mj-ea"/>
                <a:cs typeface="+mj-cs"/>
              </a:rPr>
              <a:t>TABLE: 11.3: Standing committees in the Senate and in the House</a:t>
            </a:r>
            <a:endParaRPr lang="en-US" sz="2600" b="1" dirty="0">
              <a:latin typeface="Rockwell" pitchFamily="18" charset="0"/>
              <a:ea typeface="+mj-ea"/>
              <a:cs typeface="+mj-cs"/>
            </a:endParaRPr>
          </a:p>
        </p:txBody>
      </p:sp>
      <p:sp>
        <p:nvSpPr>
          <p:cNvPr id="111620"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pic>
        <p:nvPicPr>
          <p:cNvPr id="111621" name="Picture 6" descr="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66863" y="1457325"/>
            <a:ext cx="6010275"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9601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marL="457200" lvl="1" indent="-4572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Committees at work: Legislation</a:t>
            </a:r>
            <a:endParaRPr lang="en-GB" altLang="ja-JP" sz="2800" kern="1200" dirty="0">
              <a:latin typeface="Verdana" pitchFamily="34" charset="0"/>
              <a:ea typeface="ＭＳ Ｐゴシック" charset="-128"/>
            </a:endParaRPr>
          </a:p>
        </p:txBody>
      </p:sp>
      <p:sp>
        <p:nvSpPr>
          <p:cNvPr id="63490" name="Rectangle 3"/>
          <p:cNvSpPr>
            <a:spLocks noGrp="1" noChangeArrowheads="1"/>
          </p:cNvSpPr>
          <p:nvPr>
            <p:ph type="body" idx="4294967295"/>
          </p:nvPr>
        </p:nvSpPr>
        <p:spPr>
          <a:xfrm>
            <a:off x="301625" y="1322389"/>
            <a:ext cx="8461375" cy="5230812"/>
          </a:xfrm>
        </p:spPr>
        <p:txBody>
          <a:bodyPr>
            <a:normAutofit fontScale="92500" lnSpcReduction="200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Speaker (House) or Majority Leader (Senate) sends a bill to a committee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Committees send them to</a:t>
            </a:r>
            <a:r>
              <a:rPr lang="en-US" sz="2800" b="0" kern="1200" dirty="0" smtClean="0">
                <a:solidFill>
                  <a:srgbClr val="000000"/>
                </a:solidFill>
                <a:latin typeface="Verdana" pitchFamily="34" charset="0"/>
                <a:ea typeface="ＭＳ Ｐゴシック" charset="-128"/>
              </a:rPr>
              <a:t> t</a:t>
            </a:r>
            <a:r>
              <a:rPr lang="en-GB" sz="2800" b="0" kern="1200" dirty="0" smtClean="0">
                <a:solidFill>
                  <a:srgbClr val="000000"/>
                </a:solidFill>
                <a:latin typeface="Verdana" pitchFamily="34" charset="0"/>
                <a:ea typeface="ＭＳ Ｐゴシック" charset="-128"/>
              </a:rPr>
              <a:t>he appropriate subcommittees</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Subcommittees “mark up” (rewrite) the bill to make it more appealing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Bill is voted “yes” or “no” by the committee and then sent to the floor (whole House or whole Senate)</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rgbClr val="000000"/>
                </a:solidFill>
                <a:latin typeface="Verdana" pitchFamily="34" charset="0"/>
                <a:ea typeface="ＭＳ Ｐゴシック" charset="-128"/>
              </a:rPr>
              <a:t>Then, committee members are “floor managers” for the bill, trying to get party members to support it</a:t>
            </a:r>
          </a:p>
        </p:txBody>
      </p:sp>
      <p:sp>
        <p:nvSpPr>
          <p:cNvPr id="11366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753419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11.4 Oversight, Committees, and Congressional Caucuses </a:t>
            </a:r>
            <a:br>
              <a:rPr lang="en-US" dirty="0" smtClean="0"/>
            </a:br>
            <a:r>
              <a:rPr lang="en-US" dirty="0" smtClean="0"/>
              <a:t>I’m so excited and I just can’t hide it! </a:t>
            </a:r>
            <a:endParaRPr lang="en-US" dirty="0"/>
          </a:p>
        </p:txBody>
      </p:sp>
      <p:sp>
        <p:nvSpPr>
          <p:cNvPr id="3" name="Subtitle 2"/>
          <p:cNvSpPr>
            <a:spLocks noGrp="1"/>
          </p:cNvSpPr>
          <p:nvPr>
            <p:ph type="subTitle" idx="1"/>
          </p:nvPr>
        </p:nvSpPr>
        <p:spPr/>
        <p:txBody>
          <a:bodyPr/>
          <a:lstStyle/>
          <a:p>
            <a:r>
              <a:rPr lang="en-US" dirty="0" smtClean="0"/>
              <a:t>375-381</a:t>
            </a:r>
            <a:endParaRPr lang="en-US" dirty="0"/>
          </a:p>
        </p:txBody>
      </p:sp>
    </p:spTree>
    <p:extLst>
      <p:ext uri="{BB962C8B-B14F-4D97-AF65-F5344CB8AC3E}">
        <p14:creationId xmlns:p14="http://schemas.microsoft.com/office/powerpoint/2010/main" val="686386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marL="457200" lvl="1" indent="-4572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Committees at work: Oversight </a:t>
            </a:r>
          </a:p>
        </p:txBody>
      </p:sp>
      <p:sp>
        <p:nvSpPr>
          <p:cNvPr id="63490" name="Rectangle 3"/>
          <p:cNvSpPr>
            <a:spLocks noGrp="1" noChangeArrowheads="1"/>
          </p:cNvSpPr>
          <p:nvPr>
            <p:ph type="body" idx="4294967295"/>
          </p:nvPr>
        </p:nvSpPr>
        <p:spPr>
          <a:xfrm>
            <a:off x="301625" y="1984375"/>
            <a:ext cx="8461375" cy="4568825"/>
          </a:xfrm>
        </p:spPr>
        <p:txBody>
          <a:bodyPr>
            <a:normAutofit fontScale="775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3200" b="1" kern="1200" dirty="0" smtClean="0">
                <a:latin typeface="Verdana" pitchFamily="34" charset="0"/>
                <a:ea typeface="ＭＳ Ｐゴシック" charset="-128"/>
              </a:rPr>
              <a:t>Legislative oversight </a:t>
            </a:r>
            <a:r>
              <a:rPr lang="en-GB" altLang="ja-JP" sz="3200" kern="1200" dirty="0" smtClean="0">
                <a:latin typeface="Verdana" pitchFamily="34" charset="0"/>
                <a:ea typeface="ＭＳ Ｐゴシック" charset="-128"/>
              </a:rPr>
              <a:t>(overseeing)</a:t>
            </a:r>
            <a:r>
              <a:rPr lang="en-US" altLang="ja-JP" sz="3200" kern="1200" dirty="0" smtClean="0">
                <a:latin typeface="Verdana" pitchFamily="34" charset="0"/>
                <a:ea typeface="ＭＳ Ｐゴシック" charset="-128"/>
              </a:rPr>
              <a:t>–</a:t>
            </a:r>
            <a:r>
              <a:rPr lang="en-GB" altLang="ja-JP" sz="3200" kern="1200" dirty="0" smtClean="0">
                <a:latin typeface="Verdana" pitchFamily="34" charset="0"/>
                <a:ea typeface="ＭＳ Ｐゴシック" charset="-128"/>
              </a:rPr>
              <a:t> monitoring the executive branch and the bureaucracy. Making sure they are doing their job right.</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3200" b="1" kern="1200" dirty="0" smtClean="0">
                <a:latin typeface="Verdana" pitchFamily="34" charset="0"/>
                <a:ea typeface="ＭＳ Ｐゴシック" charset="-128"/>
              </a:rPr>
              <a:t>Congress controls agencies’ budgets</a:t>
            </a:r>
            <a:r>
              <a:rPr lang="en-GB" altLang="ja-JP" sz="3200" kern="1200" dirty="0" smtClean="0">
                <a:latin typeface="Verdana" pitchFamily="34" charset="0"/>
                <a:ea typeface="ＭＳ Ｐゴシック" charset="-128"/>
              </a:rPr>
              <a:t> and how they implement the laws passed by Congress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2800" kern="1200" dirty="0" smtClean="0">
                <a:latin typeface="Verdana" pitchFamily="34" charset="0"/>
                <a:ea typeface="ＭＳ Ｐゴシック" charset="-128"/>
              </a:rPr>
              <a:t>This is a way that the legislative branch acts on behalf of the people to keep an eye on the executive branch (a type of check and balance)</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3600" dirty="0" smtClean="0">
                <a:latin typeface="Verdana" pitchFamily="34" charset="0"/>
                <a:ea typeface="ＭＳ Ｐゴシック" charset="-128"/>
              </a:rPr>
              <a:t>Best example – Congressional hearings on The </a:t>
            </a:r>
            <a:r>
              <a:rPr lang="en-GB" altLang="ja-JP" sz="3600" b="1" dirty="0" smtClean="0">
                <a:latin typeface="Verdana" pitchFamily="34" charset="0"/>
                <a:ea typeface="ＭＳ Ｐゴシック" charset="-128"/>
              </a:rPr>
              <a:t>Department of Veterans’ Affairs</a:t>
            </a:r>
            <a:endParaRPr lang="en-GB" altLang="ja-JP" sz="3600" b="1" kern="1200" dirty="0" smtClean="0">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1571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824494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eaLnBrk="1" hangingPunct="1">
              <a:defRPr/>
            </a:pPr>
            <a:r>
              <a:rPr lang="en-GB" sz="3800" b="1" kern="1200" dirty="0" smtClean="0">
                <a:solidFill>
                  <a:schemeClr val="tx1"/>
                </a:solidFill>
                <a:latin typeface="Rockwell" pitchFamily="18" charset="0"/>
                <a:cs typeface="+mj-cs"/>
              </a:rPr>
              <a:t>More on Oversight </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984375"/>
            <a:ext cx="8461375" cy="4568825"/>
          </a:xfrm>
        </p:spPr>
        <p:txBody>
          <a:bodyPr>
            <a:normAutofit fontScale="77500" lnSpcReduction="20000"/>
          </a:bodyPr>
          <a:lstStyle/>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Committee members </a:t>
            </a:r>
            <a:r>
              <a:rPr lang="en-GB" b="1" kern="1200" dirty="0" smtClean="0">
                <a:solidFill>
                  <a:srgbClr val="000000"/>
                </a:solidFill>
                <a:latin typeface="Verdana" pitchFamily="34" charset="0"/>
                <a:ea typeface="ＭＳ Ｐゴシック" charset="-128"/>
              </a:rPr>
              <a:t>are specialists </a:t>
            </a:r>
            <a:r>
              <a:rPr lang="en-GB" kern="1200" dirty="0" smtClean="0">
                <a:solidFill>
                  <a:srgbClr val="000000"/>
                </a:solidFill>
                <a:latin typeface="Verdana" pitchFamily="34" charset="0"/>
                <a:ea typeface="ＭＳ Ｐゴシック" charset="-128"/>
              </a:rPr>
              <a:t>regarding the executive agencies they oversee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Oversight </a:t>
            </a:r>
            <a:r>
              <a:rPr lang="en-GB" b="1" kern="1200" dirty="0" smtClean="0">
                <a:solidFill>
                  <a:srgbClr val="000000"/>
                </a:solidFill>
                <a:latin typeface="Verdana" pitchFamily="34" charset="0"/>
                <a:ea typeface="ＭＳ Ｐゴシック" charset="-128"/>
              </a:rPr>
              <a:t>grew since the 1960s </a:t>
            </a:r>
            <a:r>
              <a:rPr lang="en-GB" kern="1200" dirty="0" smtClean="0">
                <a:solidFill>
                  <a:srgbClr val="000000"/>
                </a:solidFill>
                <a:latin typeface="Verdana" pitchFamily="34" charset="0"/>
                <a:ea typeface="ＭＳ Ｐゴシック" charset="-128"/>
              </a:rPr>
              <a:t>because:</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People were worried about </a:t>
            </a:r>
            <a:r>
              <a:rPr lang="en-GB" b="1" kern="1200" dirty="0" smtClean="0">
                <a:solidFill>
                  <a:srgbClr val="000000"/>
                </a:solidFill>
                <a:latin typeface="Verdana" pitchFamily="34" charset="0"/>
                <a:ea typeface="ＭＳ Ｐゴシック" charset="-128"/>
              </a:rPr>
              <a:t>the executive </a:t>
            </a:r>
            <a:r>
              <a:rPr lang="en-GB" kern="1200" dirty="0" smtClean="0">
                <a:solidFill>
                  <a:srgbClr val="000000"/>
                </a:solidFill>
                <a:latin typeface="Verdana" pitchFamily="34" charset="0"/>
                <a:ea typeface="ＭＳ Ｐゴシック" charset="-128"/>
              </a:rPr>
              <a:t>branch getting </a:t>
            </a:r>
            <a:r>
              <a:rPr lang="en-GB" b="1" kern="1200" dirty="0" smtClean="0">
                <a:solidFill>
                  <a:srgbClr val="000000"/>
                </a:solidFill>
                <a:latin typeface="Verdana" pitchFamily="34" charset="0"/>
                <a:ea typeface="ＭＳ Ｐゴシック" charset="-128"/>
              </a:rPr>
              <a:t>too much power </a:t>
            </a:r>
            <a:r>
              <a:rPr lang="en-GB" kern="1200" dirty="0" smtClean="0">
                <a:solidFill>
                  <a:srgbClr val="000000"/>
                </a:solidFill>
                <a:latin typeface="Verdana" pitchFamily="34" charset="0"/>
                <a:ea typeface="ＭＳ Ｐゴシック" charset="-128"/>
              </a:rPr>
              <a:t>*cough* (Watergate) (Vietnam) *cough*</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Budgets </a:t>
            </a:r>
            <a:r>
              <a:rPr lang="en-US" kern="1200" dirty="0" smtClean="0">
                <a:solidFill>
                  <a:srgbClr val="000000"/>
                </a:solidFill>
                <a:latin typeface="Verdana" pitchFamily="34" charset="0"/>
                <a:ea typeface="ＭＳ Ｐゴシック" charset="-128"/>
              </a:rPr>
              <a:t>ha</a:t>
            </a:r>
            <a:r>
              <a:rPr lang="en-GB" kern="1200" dirty="0" err="1" smtClean="0">
                <a:solidFill>
                  <a:srgbClr val="000000"/>
                </a:solidFill>
                <a:latin typeface="Verdana" pitchFamily="34" charset="0"/>
                <a:ea typeface="ＭＳ Ｐゴシック" charset="-128"/>
              </a:rPr>
              <a:t>ve</a:t>
            </a:r>
            <a:r>
              <a:rPr lang="en-GB" kern="1200" dirty="0" smtClean="0">
                <a:solidFill>
                  <a:srgbClr val="000000"/>
                </a:solidFill>
                <a:latin typeface="Verdana" pitchFamily="34" charset="0"/>
                <a:ea typeface="ＭＳ Ｐゴシック" charset="-128"/>
              </a:rPr>
              <a:t> gotten tighter (we need to keep the committees from overspending)</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Conservatives get tons of credit for keeping spending down via oversight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Oversight fails: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FEMA oversight after Hurricane </a:t>
            </a:r>
            <a:r>
              <a:rPr lang="en-GB" b="1" kern="1200" dirty="0" smtClean="0">
                <a:solidFill>
                  <a:srgbClr val="000000"/>
                </a:solidFill>
                <a:latin typeface="Verdana" pitchFamily="34" charset="0"/>
                <a:ea typeface="ＭＳ Ｐゴシック" charset="-128"/>
              </a:rPr>
              <a:t>Katrina</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Various agencies failed at predicting the </a:t>
            </a:r>
            <a:r>
              <a:rPr lang="en-GB" b="1" kern="1200" dirty="0" smtClean="0">
                <a:solidFill>
                  <a:srgbClr val="000000"/>
                </a:solidFill>
                <a:latin typeface="Verdana" pitchFamily="34" charset="0"/>
                <a:ea typeface="ＭＳ Ｐゴシック" charset="-128"/>
              </a:rPr>
              <a:t>2008 economic collapse </a:t>
            </a:r>
          </a:p>
        </p:txBody>
      </p:sp>
      <p:sp>
        <p:nvSpPr>
          <p:cNvPr id="11776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596617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301625" y="530225"/>
            <a:ext cx="7394575" cy="792163"/>
          </a:xfrm>
        </p:spPr>
        <p:txBody>
          <a:bodyPr>
            <a:normAutofit/>
          </a:bodyPr>
          <a:lstStyle/>
          <a:p>
            <a:pPr eaLnBrk="1" hangingPunct="1">
              <a:defRPr/>
            </a:pPr>
            <a:r>
              <a:rPr lang="en-GB" sz="3800" b="1" kern="1200" dirty="0" smtClean="0">
                <a:solidFill>
                  <a:schemeClr val="tx1"/>
                </a:solidFill>
                <a:latin typeface="Rockwell" pitchFamily="18" charset="0"/>
                <a:cs typeface="+mj-cs"/>
              </a:rPr>
              <a:t>Problems with Oversight</a:t>
            </a:r>
            <a:endParaRPr lang="en-US" sz="3800" b="1" kern="1200" dirty="0" smtClean="0">
              <a:solidFill>
                <a:schemeClr val="tx1"/>
              </a:solidFill>
              <a:latin typeface="Rockwell" pitchFamily="18" charset="0"/>
              <a:cs typeface="+mj-cs"/>
            </a:endParaRPr>
          </a:p>
        </p:txBody>
      </p:sp>
      <p:sp>
        <p:nvSpPr>
          <p:cNvPr id="63490" name="Rectangle 3"/>
          <p:cNvSpPr>
            <a:spLocks noGrp="1" noChangeArrowheads="1"/>
          </p:cNvSpPr>
          <p:nvPr>
            <p:ph type="body" idx="4294967295"/>
          </p:nvPr>
        </p:nvSpPr>
        <p:spPr>
          <a:xfrm>
            <a:off x="301625" y="1984375"/>
            <a:ext cx="8461375" cy="4568825"/>
          </a:xfrm>
        </p:spPr>
        <p:txBody>
          <a:bodyPr>
            <a:normAutofit fontScale="850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Many executive agencies are overseen by </a:t>
            </a:r>
            <a:r>
              <a:rPr lang="en-GB" sz="2800" b="1" kern="1200" dirty="0" smtClean="0">
                <a:latin typeface="Verdana" pitchFamily="34" charset="0"/>
                <a:ea typeface="ＭＳ Ｐゴシック" charset="-128"/>
              </a:rPr>
              <a:t>numerous committees </a:t>
            </a:r>
            <a:r>
              <a:rPr lang="en-GB" sz="2800" kern="1200" dirty="0" smtClean="0">
                <a:latin typeface="Verdana" pitchFamily="34" charset="0"/>
                <a:ea typeface="ＭＳ Ｐゴシック" charset="-128"/>
              </a:rPr>
              <a:t>(which stinks)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latin typeface="Verdana" pitchFamily="34" charset="0"/>
                <a:ea typeface="ＭＳ Ｐゴシック" charset="-128"/>
              </a:rPr>
              <a:t>Voters usually </a:t>
            </a:r>
            <a:r>
              <a:rPr lang="en-GB" b="1" dirty="0" smtClean="0">
                <a:latin typeface="Verdana" pitchFamily="34" charset="0"/>
                <a:ea typeface="ＭＳ Ｐゴシック" charset="-128"/>
              </a:rPr>
              <a:t>don’t vote based on effective oversight of incumbents </a:t>
            </a:r>
            <a:endParaRPr lang="en-GB" sz="2800" b="1" kern="1200" dirty="0" smtClean="0">
              <a:latin typeface="Verdana" pitchFamily="34" charset="0"/>
              <a:ea typeface="ＭＳ Ｐゴシック" charset="-128"/>
            </a:endParaRP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If Congress is the </a:t>
            </a:r>
            <a:r>
              <a:rPr lang="en-GB" sz="2800" b="1" kern="1200" dirty="0" smtClean="0">
                <a:latin typeface="Verdana" pitchFamily="34" charset="0"/>
                <a:ea typeface="ＭＳ Ｐゴシック" charset="-128"/>
              </a:rPr>
              <a:t>same party </a:t>
            </a:r>
            <a:r>
              <a:rPr lang="en-GB" sz="2800" kern="1200" dirty="0" smtClean="0">
                <a:latin typeface="Verdana" pitchFamily="34" charset="0"/>
                <a:ea typeface="ＭＳ Ｐゴシック" charset="-128"/>
              </a:rPr>
              <a:t>as the President, they will </a:t>
            </a:r>
            <a:r>
              <a:rPr lang="en-GB" sz="2800" b="1" kern="1200" dirty="0" smtClean="0">
                <a:latin typeface="Verdana" pitchFamily="34" charset="0"/>
                <a:ea typeface="ＭＳ Ｐゴシック" charset="-128"/>
              </a:rPr>
              <a:t>oversee less aggressively </a:t>
            </a:r>
            <a:r>
              <a:rPr lang="en-GB" sz="2800" kern="1200" dirty="0" smtClean="0">
                <a:latin typeface="Verdana" pitchFamily="34" charset="0"/>
                <a:ea typeface="ＭＳ Ｐゴシック" charset="-128"/>
              </a:rPr>
              <a:t>and vice versa</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Because they don’t want to embarrass the President (the head of the executive branch and the bureaucracy)</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This happened big time regarding intelligence during the </a:t>
            </a:r>
            <a:r>
              <a:rPr lang="en-GB" b="1" kern="1200" dirty="0" smtClean="0">
                <a:solidFill>
                  <a:srgbClr val="000000"/>
                </a:solidFill>
                <a:latin typeface="Verdana" pitchFamily="34" charset="0"/>
                <a:ea typeface="ＭＳ Ｐゴシック" charset="-128"/>
              </a:rPr>
              <a:t>War on T</a:t>
            </a:r>
            <a:r>
              <a:rPr lang="en-US" b="1" kern="1200" dirty="0" smtClean="0">
                <a:solidFill>
                  <a:srgbClr val="000000"/>
                </a:solidFill>
                <a:latin typeface="Verdana" pitchFamily="34" charset="0"/>
                <a:ea typeface="ＭＳ Ｐゴシック" charset="-128"/>
              </a:rPr>
              <a:t>e</a:t>
            </a:r>
            <a:r>
              <a:rPr lang="en-GB" b="1" kern="1200" dirty="0" err="1" smtClean="0">
                <a:solidFill>
                  <a:srgbClr val="000000"/>
                </a:solidFill>
                <a:latin typeface="Verdana" pitchFamily="34" charset="0"/>
                <a:ea typeface="ＭＳ Ｐゴシック" charset="-128"/>
              </a:rPr>
              <a:t>rror</a:t>
            </a:r>
            <a:r>
              <a:rPr lang="en-GB" b="1" kern="1200" dirty="0" smtClean="0">
                <a:solidFill>
                  <a:srgbClr val="000000"/>
                </a:solidFill>
                <a:latin typeface="Verdana" pitchFamily="34" charset="0"/>
                <a:ea typeface="ＭＳ Ｐゴシック" charset="-128"/>
              </a:rPr>
              <a:t> under W. Bush</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1981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1303800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301625" y="1984374"/>
            <a:ext cx="8537575" cy="4586603"/>
          </a:xfrm>
        </p:spPr>
        <p:txBody>
          <a:bodyPr>
            <a:normAutofit fontScale="925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Getting on a committee</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Constituent needs</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New congresspersons will ask to be on a committee that </a:t>
            </a:r>
            <a:r>
              <a:rPr lang="en-GB" b="1" kern="1200" dirty="0" smtClean="0">
                <a:solidFill>
                  <a:srgbClr val="000000"/>
                </a:solidFill>
                <a:latin typeface="Verdana" pitchFamily="34" charset="0"/>
                <a:ea typeface="ＭＳ Ｐゴシック" charset="-128"/>
              </a:rPr>
              <a:t>meets the needs of their constituents </a:t>
            </a:r>
          </a:p>
          <a:p>
            <a:pPr marL="1714500" lvl="4">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Banking in NYC, Agriculture in Iowa</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Appealing to leadership</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a:t>
            </a:r>
            <a:r>
              <a:rPr lang="en-GB" b="1" kern="1200" dirty="0" smtClean="0">
                <a:solidFill>
                  <a:srgbClr val="000000"/>
                </a:solidFill>
                <a:latin typeface="Verdana" pitchFamily="34" charset="0"/>
                <a:ea typeface="ＭＳ Ｐゴシック" charset="-128"/>
              </a:rPr>
              <a:t>party leadership decides </a:t>
            </a:r>
            <a:r>
              <a:rPr lang="en-GB" kern="1200" dirty="0" smtClean="0">
                <a:solidFill>
                  <a:srgbClr val="000000"/>
                </a:solidFill>
                <a:latin typeface="Verdana" pitchFamily="34" charset="0"/>
                <a:ea typeface="ＭＳ Ｐゴシック" charset="-128"/>
              </a:rPr>
              <a:t>who goes to which committee</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If you’ve </a:t>
            </a:r>
            <a:r>
              <a:rPr lang="en-GB" b="1" kern="1200" dirty="0" smtClean="0">
                <a:solidFill>
                  <a:srgbClr val="000000"/>
                </a:solidFill>
                <a:latin typeface="Verdana" pitchFamily="34" charset="0"/>
                <a:ea typeface="ＭＳ Ｐゴシック" charset="-128"/>
              </a:rPr>
              <a:t>been a good boy</a:t>
            </a:r>
            <a:r>
              <a:rPr lang="en-GB" kern="1200" dirty="0" smtClean="0">
                <a:solidFill>
                  <a:srgbClr val="000000"/>
                </a:solidFill>
                <a:latin typeface="Verdana" pitchFamily="34" charset="0"/>
                <a:ea typeface="ＭＳ Ｐゴシック" charset="-128"/>
              </a:rPr>
              <a:t>, the party will put you where you like</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Remember: the </a:t>
            </a:r>
            <a:r>
              <a:rPr lang="en-GB" b="1" kern="1200" dirty="0" smtClean="0">
                <a:solidFill>
                  <a:srgbClr val="000000"/>
                </a:solidFill>
                <a:latin typeface="Verdana" pitchFamily="34" charset="0"/>
                <a:ea typeface="ＭＳ Ｐゴシック" charset="-128"/>
              </a:rPr>
              <a:t>majority party decides the chair and the majority </a:t>
            </a:r>
            <a:r>
              <a:rPr lang="en-GB" kern="1200" dirty="0" smtClean="0">
                <a:solidFill>
                  <a:srgbClr val="000000"/>
                </a:solidFill>
                <a:latin typeface="Verdana" pitchFamily="34" charset="0"/>
                <a:ea typeface="ＭＳ Ｐゴシック" charset="-128"/>
              </a:rPr>
              <a:t>of members in each committee </a:t>
            </a:r>
          </a:p>
        </p:txBody>
      </p:sp>
      <p:sp>
        <p:nvSpPr>
          <p:cNvPr id="5" name="Rectangle 2"/>
          <p:cNvSpPr txBox="1">
            <a:spLocks noChangeArrowheads="1"/>
          </p:cNvSpPr>
          <p:nvPr/>
        </p:nvSpPr>
        <p:spPr bwMode="auto">
          <a:xfrm>
            <a:off x="301625" y="530225"/>
            <a:ext cx="7546975" cy="792163"/>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Committees and Subcommittees</a:t>
            </a:r>
            <a:endParaRPr lang="en-US" sz="3800" b="1" dirty="0">
              <a:latin typeface="Rockwell" pitchFamily="18" charset="0"/>
              <a:ea typeface="+mj-ea"/>
              <a:cs typeface="+mj-cs"/>
            </a:endParaRPr>
          </a:p>
        </p:txBody>
      </p:sp>
      <p:sp>
        <p:nvSpPr>
          <p:cNvPr id="1259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015807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3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301625" y="1984375"/>
            <a:ext cx="8537575" cy="4537748"/>
          </a:xfrm>
        </p:spPr>
        <p:txBody>
          <a:bodyPr>
            <a:normAutofit fontScale="850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“If committees are the most important influences of the congressional agenda, committee chairs are the most important influences of the committee agenda.” </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They schedule hearings (meetings) hire staff, </a:t>
            </a:r>
            <a:r>
              <a:rPr lang="en-GB" b="1" kern="1200" dirty="0" smtClean="0">
                <a:solidFill>
                  <a:srgbClr val="000000"/>
                </a:solidFill>
                <a:latin typeface="Verdana" pitchFamily="34" charset="0"/>
                <a:ea typeface="ＭＳ Ｐゴシック" charset="-128"/>
              </a:rPr>
              <a:t>assign people to subcommittees</a:t>
            </a:r>
          </a:p>
          <a:p>
            <a:pPr marL="57150"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How do I get to be a committee chair?</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Before the 1970s, seniority ruled supreme</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This led to drama when the chairs gained too much power</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Today, congresspersons vote on who will be the chair, but </a:t>
            </a:r>
            <a:r>
              <a:rPr lang="en-GB" b="1" kern="1200" dirty="0" smtClean="0">
                <a:solidFill>
                  <a:srgbClr val="000000"/>
                </a:solidFill>
                <a:latin typeface="Verdana" pitchFamily="34" charset="0"/>
                <a:ea typeface="ＭＳ Ｐゴシック" charset="-128"/>
              </a:rPr>
              <a:t>they still stick with seniority for the most part </a:t>
            </a:r>
          </a:p>
        </p:txBody>
      </p:sp>
      <p:sp>
        <p:nvSpPr>
          <p:cNvPr id="5" name="Rectangle 2"/>
          <p:cNvSpPr txBox="1">
            <a:spLocks noChangeArrowheads="1"/>
          </p:cNvSpPr>
          <p:nvPr/>
        </p:nvSpPr>
        <p:spPr bwMode="auto">
          <a:xfrm>
            <a:off x="301625" y="530225"/>
            <a:ext cx="7546975" cy="792163"/>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Committee Chairs and the Seniority System </a:t>
            </a:r>
            <a:endParaRPr lang="en-US" sz="3800" b="1" dirty="0">
              <a:latin typeface="Rockwell" pitchFamily="18" charset="0"/>
              <a:ea typeface="+mj-ea"/>
              <a:cs typeface="+mj-cs"/>
            </a:endParaRPr>
          </a:p>
        </p:txBody>
      </p:sp>
      <p:sp>
        <p:nvSpPr>
          <p:cNvPr id="12800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935600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01625" y="530225"/>
            <a:ext cx="7391400" cy="6397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Congress is the Center of DC</a:t>
            </a:r>
            <a:endParaRPr lang="en-US" sz="3800" b="1" kern="1200" dirty="0" smtClean="0">
              <a:solidFill>
                <a:schemeClr val="tx1"/>
              </a:solidFill>
              <a:latin typeface="Rockwell" pitchFamily="18" charset="0"/>
              <a:cs typeface="+mj-cs"/>
            </a:endParaRPr>
          </a:p>
        </p:txBody>
      </p:sp>
      <p:sp>
        <p:nvSpPr>
          <p:cNvPr id="34818" name="Rectangle 8"/>
          <p:cNvSpPr txBox="1">
            <a:spLocks noChangeArrowheads="1"/>
          </p:cNvSpPr>
          <p:nvPr/>
        </p:nvSpPr>
        <p:spPr bwMode="auto">
          <a:xfrm>
            <a:off x="301625" y="1984375"/>
            <a:ext cx="8686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GB" sz="2800">
                <a:latin typeface="Verdana" charset="0"/>
              </a:rPr>
              <a:t>Framers wanted it that way </a:t>
            </a:r>
          </a:p>
          <a:p>
            <a:pPr lvl="1" eaLnBrk="1" hangingPunct="1">
              <a:lnSpc>
                <a:spcPct val="120000"/>
              </a:lnSpc>
              <a:spcBef>
                <a:spcPct val="20000"/>
              </a:spcBef>
              <a:buClr>
                <a:srgbClr val="004185"/>
              </a:buClr>
              <a:buSzPct val="100000"/>
              <a:buFont typeface="Wingdings 2" charset="0"/>
              <a:buChar char=""/>
            </a:pPr>
            <a:r>
              <a:rPr lang="en-GB" sz="2800">
                <a:latin typeface="Verdana" charset="0"/>
              </a:rPr>
              <a:t>Their plan was “for the great debates over public policy to be resolved in Congress, not the White House or the Supreme Court</a:t>
            </a:r>
          </a:p>
        </p:txBody>
      </p:sp>
      <p:sp>
        <p:nvSpPr>
          <p:cNvPr id="2253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4048335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1625" y="530225"/>
            <a:ext cx="7394575" cy="1096963"/>
          </a:xfrm>
        </p:spPr>
        <p:txBody>
          <a:bodyPr/>
          <a:lstStyle/>
          <a:p>
            <a:pPr eaLnBrk="1" hangingPunct="1">
              <a:defRPr/>
            </a:pPr>
            <a:r>
              <a:rPr lang="en-GB" sz="3200" b="1" kern="1200" dirty="0" smtClean="0">
                <a:solidFill>
                  <a:schemeClr val="tx1"/>
                </a:solidFill>
                <a:latin typeface="Rockwell" pitchFamily="18" charset="0"/>
                <a:cs typeface="+mj-cs"/>
              </a:rPr>
              <a:t>Congressional Caucuses: Informal Organization of Congress</a:t>
            </a:r>
            <a:endParaRPr lang="en-US" sz="3200" b="1" kern="1200" dirty="0" smtClean="0">
              <a:solidFill>
                <a:schemeClr val="tx1"/>
              </a:solidFill>
              <a:latin typeface="Rockwell" pitchFamily="18" charset="0"/>
              <a:cs typeface="+mj-cs"/>
            </a:endParaRPr>
          </a:p>
        </p:txBody>
      </p:sp>
      <p:sp>
        <p:nvSpPr>
          <p:cNvPr id="73730" name="Rectangle 3"/>
          <p:cNvSpPr>
            <a:spLocks noGrp="1" noChangeArrowheads="1"/>
          </p:cNvSpPr>
          <p:nvPr>
            <p:ph type="body" idx="4294967295"/>
          </p:nvPr>
        </p:nvSpPr>
        <p:spPr>
          <a:xfrm>
            <a:off x="301625" y="1984375"/>
            <a:ext cx="8001000" cy="4264025"/>
          </a:xfrm>
        </p:spPr>
        <p:txBody>
          <a:bodyPr>
            <a:normAutofit fontScale="775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Don’t confuse these with Electoral Caucuses </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Congress is dominated by </a:t>
            </a:r>
            <a:r>
              <a:rPr lang="en-GB" sz="3200" b="1" kern="1200" dirty="0" smtClean="0">
                <a:latin typeface="Verdana" pitchFamily="34" charset="0"/>
                <a:ea typeface="ＭＳ Ｐゴシック" charset="-128"/>
              </a:rPr>
              <a:t>caucuses</a:t>
            </a:r>
            <a:r>
              <a:rPr lang="en-GB" sz="3200" kern="1200" dirty="0" smtClean="0">
                <a:latin typeface="Verdana" pitchFamily="34" charset="0"/>
                <a:ea typeface="ＭＳ Ｐゴシック" charset="-128"/>
              </a:rPr>
              <a:t> </a:t>
            </a:r>
            <a:r>
              <a:rPr lang="en-US" sz="3200" kern="1200" dirty="0" smtClean="0">
                <a:latin typeface="Verdana" pitchFamily="34" charset="0"/>
                <a:ea typeface="ＭＳ Ｐゴシック" charset="-128"/>
              </a:rPr>
              <a:t>–</a:t>
            </a:r>
            <a:r>
              <a:rPr lang="en-GB" sz="3200" kern="1200" dirty="0" smtClean="0">
                <a:latin typeface="Verdana" pitchFamily="34" charset="0"/>
                <a:ea typeface="ＭＳ Ｐゴシック" charset="-128"/>
              </a:rPr>
              <a:t> </a:t>
            </a:r>
            <a:r>
              <a:rPr lang="en-GB" sz="3200" b="1" kern="1200" dirty="0" smtClean="0">
                <a:latin typeface="Verdana" pitchFamily="34" charset="0"/>
                <a:ea typeface="ＭＳ Ｐゴシック" charset="-128"/>
              </a:rPr>
              <a:t>informal groups </a:t>
            </a:r>
            <a:r>
              <a:rPr lang="en-GB" sz="3200" kern="1200" dirty="0" smtClean="0">
                <a:latin typeface="Verdana" pitchFamily="34" charset="0"/>
                <a:ea typeface="ＭＳ Ｐゴシック" charset="-128"/>
              </a:rPr>
              <a:t>of congresspersons with similar interests</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dirty="0" smtClean="0">
                <a:latin typeface="Verdana" pitchFamily="34" charset="0"/>
                <a:ea typeface="ＭＳ Ｐゴシック" charset="-128"/>
              </a:rPr>
              <a:t>Interest groups within Congress</a:t>
            </a:r>
            <a:endParaRPr lang="en-GB" sz="3200" kern="1200" dirty="0" smtClean="0">
              <a:latin typeface="Verdana" pitchFamily="34" charset="0"/>
              <a:ea typeface="ＭＳ Ｐゴシック" charset="-128"/>
            </a:endParaRP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4000" kern="1200" dirty="0" smtClean="0">
                <a:latin typeface="Verdana" pitchFamily="34" charset="0"/>
                <a:ea typeface="ＭＳ Ｐゴシック" charset="-128"/>
              </a:rPr>
              <a:t>Usually from different parties and different houses </a:t>
            </a:r>
          </a:p>
          <a:p>
            <a:pPr marL="80010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500 caucuses </a:t>
            </a:r>
            <a:r>
              <a:rPr lang="en-GB" kern="1200" dirty="0" smtClean="0">
                <a:solidFill>
                  <a:srgbClr val="000000"/>
                </a:solidFill>
                <a:latin typeface="Verdana" pitchFamily="34" charset="0"/>
                <a:ea typeface="ＭＳ Ｐゴシック" charset="-128"/>
              </a:rPr>
              <a:t>today</a:t>
            </a:r>
          </a:p>
          <a:p>
            <a:pPr marL="80010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ＭＳ Ｐゴシック" charset="-128"/>
              </a:rPr>
              <a:t>Bourbon </a:t>
            </a:r>
            <a:r>
              <a:rPr lang="en-GB" dirty="0">
                <a:solidFill>
                  <a:srgbClr val="000000"/>
                </a:solidFill>
                <a:latin typeface="Verdana" pitchFamily="34" charset="0"/>
                <a:ea typeface="ＭＳ Ｐゴシック" charset="-128"/>
              </a:rPr>
              <a:t>C</a:t>
            </a:r>
            <a:r>
              <a:rPr lang="en-GB" dirty="0" smtClean="0">
                <a:solidFill>
                  <a:srgbClr val="000000"/>
                </a:solidFill>
                <a:latin typeface="Verdana" pitchFamily="34" charset="0"/>
                <a:ea typeface="ＭＳ Ｐゴシック" charset="-128"/>
              </a:rPr>
              <a:t>aucus, Black Caucus</a:t>
            </a:r>
            <a:endParaRPr lang="en-GB" kern="1200" dirty="0">
              <a:solidFill>
                <a:srgbClr val="000000"/>
              </a:solidFill>
              <a:latin typeface="Verdana" pitchFamily="34" charset="0"/>
              <a:ea typeface="ＭＳ Ｐゴシック" charset="-128"/>
            </a:endParaRPr>
          </a:p>
          <a:p>
            <a:pPr marL="80010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Goal is to promote their </a:t>
            </a:r>
            <a:r>
              <a:rPr lang="en-GB" kern="1200" dirty="0" smtClean="0">
                <a:solidFill>
                  <a:srgbClr val="000000"/>
                </a:solidFill>
                <a:latin typeface="Verdana" pitchFamily="34" charset="0"/>
                <a:ea typeface="ＭＳ Ｐゴシック" charset="-128"/>
              </a:rPr>
              <a:t>interests</a:t>
            </a:r>
            <a:endParaRPr lang="en-GB" kern="1200" dirty="0">
              <a:solidFill>
                <a:srgbClr val="000000"/>
              </a:solidFill>
              <a:latin typeface="Verdana" pitchFamily="34" charset="0"/>
              <a:ea typeface="ＭＳ Ｐゴシック" charset="-128"/>
            </a:endParaRPr>
          </a:p>
        </p:txBody>
      </p:sp>
      <p:sp>
        <p:nvSpPr>
          <p:cNvPr id="13005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3971109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73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73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7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Congressional Staff</a:t>
            </a:r>
            <a:endParaRPr lang="en-US" sz="3800" b="1" kern="1200" dirty="0" smtClean="0">
              <a:solidFill>
                <a:schemeClr val="tx1"/>
              </a:solidFill>
              <a:latin typeface="Rockwell" pitchFamily="18" charset="0"/>
              <a:cs typeface="+mj-cs"/>
            </a:endParaRPr>
          </a:p>
        </p:txBody>
      </p:sp>
      <p:sp>
        <p:nvSpPr>
          <p:cNvPr id="75778" name="Rectangle 3"/>
          <p:cNvSpPr>
            <a:spLocks noGrp="1" noChangeArrowheads="1"/>
          </p:cNvSpPr>
          <p:nvPr>
            <p:ph type="body" idx="4294967295"/>
          </p:nvPr>
        </p:nvSpPr>
        <p:spPr>
          <a:xfrm>
            <a:off x="301625" y="1984375"/>
            <a:ext cx="8001000" cy="4343400"/>
          </a:xfrm>
        </p:spPr>
        <p:txBody>
          <a:bodyPr>
            <a:normAutofit fontScale="850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Personal staff</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Do casework </a:t>
            </a:r>
            <a:r>
              <a:rPr lang="en-GB" kern="1200" dirty="0" smtClean="0">
                <a:solidFill>
                  <a:srgbClr val="000000"/>
                </a:solidFill>
                <a:latin typeface="Verdana" pitchFamily="34" charset="0"/>
                <a:ea typeface="ＭＳ Ｐゴシック" charset="-128"/>
              </a:rPr>
              <a:t>(</a:t>
            </a:r>
            <a:r>
              <a:rPr lang="en-GB" dirty="0" smtClean="0">
                <a:solidFill>
                  <a:srgbClr val="000000"/>
                </a:solidFill>
                <a:latin typeface="Verdana" pitchFamily="34" charset="0"/>
                <a:ea typeface="ＭＳ Ｐゴシック" charset="-128"/>
              </a:rPr>
              <a:t>Social Security checks) </a:t>
            </a:r>
            <a:r>
              <a:rPr lang="en-GB" kern="1200" dirty="0" smtClean="0">
                <a:solidFill>
                  <a:srgbClr val="000000"/>
                </a:solidFill>
                <a:latin typeface="Verdana" pitchFamily="34" charset="0"/>
                <a:ea typeface="ＭＳ Ｐゴシック" charset="-128"/>
              </a:rPr>
              <a:t>for the congressperson</a:t>
            </a:r>
          </a:p>
          <a:p>
            <a:pPr marL="120015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Answer emails, file paperwork</a:t>
            </a:r>
          </a:p>
          <a:p>
            <a:pPr marL="120015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solidFill>
                  <a:srgbClr val="000000"/>
                </a:solidFill>
                <a:latin typeface="Verdana" pitchFamily="34" charset="0"/>
                <a:ea typeface="ＭＳ Ｐゴシック" charset="-128"/>
              </a:rPr>
              <a:t>A</a:t>
            </a:r>
            <a:r>
              <a:rPr lang="en-GB" kern="1200" dirty="0" smtClean="0">
                <a:solidFill>
                  <a:srgbClr val="000000"/>
                </a:solidFill>
                <a:latin typeface="Verdana" pitchFamily="34" charset="0"/>
                <a:ea typeface="ＭＳ Ｐゴシック" charset="-128"/>
              </a:rPr>
              <a:t>bout </a:t>
            </a:r>
            <a:r>
              <a:rPr lang="en-US" kern="1200" dirty="0" smtClean="0">
                <a:solidFill>
                  <a:srgbClr val="000000"/>
                </a:solidFill>
                <a:latin typeface="Verdana" pitchFamily="34" charset="0"/>
                <a:ea typeface="ＭＳ Ｐゴシック" charset="-128"/>
              </a:rPr>
              <a:t>½</a:t>
            </a:r>
            <a:r>
              <a:rPr lang="en-GB" kern="1200" dirty="0" smtClean="0">
                <a:solidFill>
                  <a:srgbClr val="000000"/>
                </a:solidFill>
                <a:latin typeface="Verdana" pitchFamily="34" charset="0"/>
                <a:ea typeface="ＭＳ Ｐゴシック" charset="-128"/>
              </a:rPr>
              <a:t> of staff are in the constituent's’ district, </a:t>
            </a:r>
            <a:r>
              <a:rPr lang="en-GB" b="1" kern="1200" dirty="0" smtClean="0">
                <a:solidFill>
                  <a:srgbClr val="000000"/>
                </a:solidFill>
                <a:latin typeface="Verdana" pitchFamily="34" charset="0"/>
                <a:ea typeface="ＭＳ Ｐゴシック" charset="-128"/>
              </a:rPr>
              <a:t>not in D.C</a:t>
            </a:r>
            <a:r>
              <a:rPr lang="en-GB" kern="1200" dirty="0" smtClean="0">
                <a:solidFill>
                  <a:srgbClr val="000000"/>
                </a:solidFill>
                <a:latin typeface="Verdana" pitchFamily="34" charset="0"/>
                <a:ea typeface="ＭＳ Ｐゴシック" charset="-128"/>
              </a:rPr>
              <a:t>.</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Legislative functions</a:t>
            </a:r>
          </a:p>
          <a:p>
            <a:pPr marL="1257300" lvl="3">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Can </a:t>
            </a:r>
            <a:r>
              <a:rPr lang="en-GB" b="1" kern="1200" dirty="0" smtClean="0">
                <a:solidFill>
                  <a:srgbClr val="000000"/>
                </a:solidFill>
                <a:latin typeface="Verdana" pitchFamily="34" charset="0"/>
                <a:ea typeface="ＭＳ Ｐゴシック" charset="-128"/>
              </a:rPr>
              <a:t>draft legislation</a:t>
            </a:r>
            <a:r>
              <a:rPr lang="en-GB" kern="1200" dirty="0" smtClean="0">
                <a:solidFill>
                  <a:srgbClr val="000000"/>
                </a:solidFill>
                <a:latin typeface="Verdana" pitchFamily="34" charset="0"/>
                <a:ea typeface="ＭＳ Ｐゴシック" charset="-128"/>
              </a:rPr>
              <a:t>, talk to lobbyists</a:t>
            </a:r>
          </a:p>
          <a:p>
            <a:pPr marL="400050" lvl="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“Indeed, members of both houses are now more likely to deal with each other through staff intermediaries than through personal interactions.”  </a:t>
            </a:r>
          </a:p>
        </p:txBody>
      </p:sp>
      <p:sp>
        <p:nvSpPr>
          <p:cNvPr id="1341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414395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Congressional Staff</a:t>
            </a:r>
            <a:endParaRPr lang="en-US" sz="3800" b="1" kern="1200" dirty="0" smtClean="0">
              <a:solidFill>
                <a:schemeClr val="tx1"/>
              </a:solidFill>
              <a:latin typeface="Rockwell" pitchFamily="18" charset="0"/>
              <a:cs typeface="+mj-cs"/>
            </a:endParaRPr>
          </a:p>
        </p:txBody>
      </p:sp>
      <p:sp>
        <p:nvSpPr>
          <p:cNvPr id="75778" name="Rectangle 3"/>
          <p:cNvSpPr>
            <a:spLocks noGrp="1" noChangeArrowheads="1"/>
          </p:cNvSpPr>
          <p:nvPr>
            <p:ph type="body" idx="4294967295"/>
          </p:nvPr>
        </p:nvSpPr>
        <p:spPr>
          <a:xfrm>
            <a:off x="301625" y="1984375"/>
            <a:ext cx="8001000" cy="4343400"/>
          </a:xfrm>
        </p:spPr>
        <p:txBody>
          <a:bodyPr>
            <a:normAutofit/>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a:latin typeface="Verdana" pitchFamily="34" charset="0"/>
                <a:ea typeface="ＭＳ Ｐゴシック" charset="-128"/>
              </a:rPr>
              <a:t>Committee staff</a:t>
            </a:r>
            <a:endParaRPr lang="en-GB" altLang="ja-JP" sz="2800" kern="1200" dirty="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2,000 </a:t>
            </a:r>
            <a:r>
              <a:rPr lang="en-GB" kern="1200" dirty="0" smtClean="0">
                <a:solidFill>
                  <a:srgbClr val="000000"/>
                </a:solidFill>
                <a:latin typeface="Verdana" pitchFamily="34" charset="0"/>
                <a:ea typeface="ＭＳ Ｐゴシック" charset="-128"/>
              </a:rPr>
              <a:t>member staff members in addition to the personal staff </a:t>
            </a:r>
            <a:endParaRPr lang="en-GB" kern="1200" dirty="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a:solidFill>
                  <a:srgbClr val="000000"/>
                </a:solidFill>
                <a:latin typeface="Verdana" pitchFamily="34" charset="0"/>
                <a:ea typeface="ＭＳ Ｐゴシック" charset="-128"/>
              </a:rPr>
              <a:t>Legislative </a:t>
            </a:r>
            <a:r>
              <a:rPr lang="en-GB" kern="1200" dirty="0" smtClean="0">
                <a:solidFill>
                  <a:srgbClr val="000000"/>
                </a:solidFill>
                <a:latin typeface="Verdana" pitchFamily="34" charset="0"/>
                <a:ea typeface="ＭＳ Ｐゴシック" charset="-128"/>
              </a:rPr>
              <a:t>oversight</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They do a lot of the work of oversight </a:t>
            </a:r>
            <a:r>
              <a:rPr lang="en-GB" kern="1200" dirty="0" smtClean="0">
                <a:solidFill>
                  <a:srgbClr val="000000"/>
                </a:solidFill>
                <a:latin typeface="Verdana" pitchFamily="34" charset="0"/>
                <a:ea typeface="ＭＳ Ｐゴシック" charset="-128"/>
              </a:rPr>
              <a:t>and report back to the congressperson</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ＭＳ Ｐゴシック" charset="-128"/>
              </a:rPr>
              <a:t>Experts</a:t>
            </a:r>
            <a:r>
              <a:rPr lang="en-GB" dirty="0" smtClean="0">
                <a:solidFill>
                  <a:srgbClr val="000000"/>
                </a:solidFill>
                <a:latin typeface="Verdana" pitchFamily="34" charset="0"/>
                <a:ea typeface="ＭＳ Ｐゴシック" charset="-128"/>
              </a:rPr>
              <a:t> on exec agencies they watch and policies </a:t>
            </a:r>
            <a:r>
              <a:rPr lang="en-GB" kern="1200" dirty="0" smtClean="0">
                <a:solidFill>
                  <a:srgbClr val="000000"/>
                </a:solidFill>
                <a:latin typeface="Verdana" pitchFamily="34" charset="0"/>
                <a:ea typeface="ＭＳ Ｐゴシック" charset="-128"/>
              </a:rPr>
              <a:t> </a:t>
            </a:r>
          </a:p>
        </p:txBody>
      </p:sp>
      <p:sp>
        <p:nvSpPr>
          <p:cNvPr id="13619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1860706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Congressional Staff Agencies</a:t>
            </a:r>
            <a:endParaRPr lang="en-US" sz="3800" b="1" kern="1200" dirty="0" smtClean="0">
              <a:solidFill>
                <a:schemeClr val="tx1"/>
              </a:solidFill>
              <a:latin typeface="Rockwell" pitchFamily="18" charset="0"/>
              <a:cs typeface="+mj-cs"/>
            </a:endParaRPr>
          </a:p>
        </p:txBody>
      </p:sp>
      <p:sp>
        <p:nvSpPr>
          <p:cNvPr id="75778" name="Rectangle 3"/>
          <p:cNvSpPr>
            <a:spLocks noGrp="1" noChangeArrowheads="1"/>
          </p:cNvSpPr>
          <p:nvPr>
            <p:ph type="body" idx="4294967295"/>
          </p:nvPr>
        </p:nvSpPr>
        <p:spPr>
          <a:xfrm>
            <a:off x="301625" y="1984375"/>
            <a:ext cx="8001000" cy="4343400"/>
          </a:xfrm>
        </p:spPr>
        <p:txBody>
          <a:bodyPr>
            <a:normAutofit fontScale="70000" lnSpcReduction="2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Staff agencies (you must know these) (always on AP Exams)</a:t>
            </a:r>
          </a:p>
          <a:p>
            <a:pPr marL="857250" lvl="2"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dirty="0" smtClean="0">
                <a:latin typeface="Verdana" pitchFamily="34" charset="0"/>
                <a:ea typeface="ＭＳ Ｐゴシック" charset="-128"/>
              </a:rPr>
              <a:t>Part of Congress, but </a:t>
            </a:r>
            <a:r>
              <a:rPr lang="en-GB" sz="2400" b="1" dirty="0" smtClean="0">
                <a:latin typeface="Verdana" pitchFamily="34" charset="0"/>
                <a:ea typeface="ＭＳ Ｐゴシック" charset="-128"/>
              </a:rPr>
              <a:t>not tied to parties or specific committees </a:t>
            </a:r>
            <a:endParaRPr lang="en-GB" sz="2400" b="1" kern="1200" dirty="0" smtClean="0">
              <a:latin typeface="Verdana" pitchFamily="34" charset="0"/>
              <a:ea typeface="ＭＳ Ｐゴシック" charset="-128"/>
            </a:endParaRP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Congressional Research Service (CRS)</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 bunch of scholars that give </a:t>
            </a:r>
            <a:r>
              <a:rPr lang="en-GB" b="1" kern="1200" dirty="0" smtClean="0">
                <a:solidFill>
                  <a:srgbClr val="000000"/>
                </a:solidFill>
                <a:latin typeface="Verdana" pitchFamily="34" charset="0"/>
                <a:ea typeface="ＭＳ Ｐゴシック" charset="-128"/>
              </a:rPr>
              <a:t>non-partisan reports </a:t>
            </a:r>
            <a:r>
              <a:rPr lang="en-GB" kern="1200" dirty="0" smtClean="0">
                <a:solidFill>
                  <a:srgbClr val="000000"/>
                </a:solidFill>
                <a:latin typeface="Verdana" pitchFamily="34" charset="0"/>
                <a:ea typeface="ＭＳ Ｐゴシック" charset="-128"/>
              </a:rPr>
              <a:t>to congresspersons</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Government Accountability Office (GAO)</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Helps </a:t>
            </a:r>
            <a:r>
              <a:rPr lang="en-GB" b="1" kern="1200" dirty="0" smtClean="0">
                <a:solidFill>
                  <a:srgbClr val="000000"/>
                </a:solidFill>
                <a:latin typeface="Verdana" pitchFamily="34" charset="0"/>
                <a:ea typeface="ＭＳ Ｐゴシック" charset="-128"/>
              </a:rPr>
              <a:t>provide oversight </a:t>
            </a:r>
            <a:r>
              <a:rPr lang="en-GB" kern="1200" dirty="0" smtClean="0">
                <a:solidFill>
                  <a:srgbClr val="000000"/>
                </a:solidFill>
                <a:latin typeface="Verdana" pitchFamily="34" charset="0"/>
                <a:ea typeface="ＭＳ Ｐゴシック" charset="-128"/>
              </a:rPr>
              <a:t>by checking accounting practices, litigation and implementation of policies </a:t>
            </a:r>
          </a:p>
          <a:p>
            <a:pPr marL="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Congressional Budget Office (CBO)</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Analyses the </a:t>
            </a:r>
            <a:r>
              <a:rPr lang="en-GB" b="1" kern="1200" dirty="0" smtClean="0">
                <a:solidFill>
                  <a:srgbClr val="000000"/>
                </a:solidFill>
                <a:latin typeface="Verdana" pitchFamily="34" charset="0"/>
                <a:ea typeface="ＭＳ Ｐゴシック" charset="-128"/>
              </a:rPr>
              <a:t>president’s budget</a:t>
            </a:r>
          </a:p>
          <a:p>
            <a:pPr marL="80010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Makes predictions about </a:t>
            </a:r>
            <a:r>
              <a:rPr lang="en-GB" b="1" kern="1200" dirty="0" smtClean="0">
                <a:solidFill>
                  <a:srgbClr val="000000"/>
                </a:solidFill>
                <a:latin typeface="Verdana" pitchFamily="34" charset="0"/>
                <a:ea typeface="ＭＳ Ｐゴシック" charset="-128"/>
              </a:rPr>
              <a:t>the future economy </a:t>
            </a:r>
          </a:p>
        </p:txBody>
      </p:sp>
      <p:sp>
        <p:nvSpPr>
          <p:cNvPr id="13824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11.3</a:t>
            </a:r>
            <a:endParaRPr lang="en-US" sz="2800"/>
          </a:p>
        </p:txBody>
      </p:sp>
    </p:spTree>
    <p:extLst>
      <p:ext uri="{BB962C8B-B14F-4D97-AF65-F5344CB8AC3E}">
        <p14:creationId xmlns:p14="http://schemas.microsoft.com/office/powerpoint/2010/main" val="29622508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7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7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77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77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7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11.5 How a Bill Becomes a Law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4622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530225"/>
            <a:ext cx="7391400" cy="1173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Congressional Process and Decision Making</a:t>
            </a:r>
            <a:endParaRPr lang="en-US" sz="3800" b="1" kern="1200" dirty="0" smtClean="0">
              <a:solidFill>
                <a:schemeClr val="tx1"/>
              </a:solidFill>
              <a:latin typeface="Rockwell" pitchFamily="18" charset="0"/>
              <a:cs typeface="+mj-cs"/>
            </a:endParaRPr>
          </a:p>
        </p:txBody>
      </p:sp>
      <p:sp>
        <p:nvSpPr>
          <p:cNvPr id="146434" name="Rectangle 8"/>
          <p:cNvSpPr txBox="1">
            <a:spLocks noChangeArrowheads="1"/>
          </p:cNvSpPr>
          <p:nvPr/>
        </p:nvSpPr>
        <p:spPr bwMode="auto">
          <a:xfrm>
            <a:off x="301625" y="1984375"/>
            <a:ext cx="8077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a:lnSpc>
                <a:spcPct val="120000"/>
              </a:lnSpc>
              <a:spcBef>
                <a:spcPct val="20000"/>
              </a:spcBef>
              <a:buClr>
                <a:srgbClr val="004185"/>
              </a:buClr>
              <a:buSzPct val="100000"/>
              <a:buFont typeface="Wingdings 2" charset="0"/>
              <a:buChar char=""/>
            </a:pPr>
            <a:r>
              <a:rPr lang="en-GB" sz="2800">
                <a:latin typeface="Verdana" charset="0"/>
              </a:rPr>
              <a:t>Bill = proposed law </a:t>
            </a:r>
          </a:p>
          <a:p>
            <a:pPr lvl="2">
              <a:lnSpc>
                <a:spcPct val="120000"/>
              </a:lnSpc>
              <a:spcBef>
                <a:spcPct val="20000"/>
              </a:spcBef>
              <a:buClr>
                <a:srgbClr val="004185"/>
              </a:buClr>
              <a:buSzPct val="100000"/>
              <a:buFont typeface="Wingdings 2" charset="0"/>
              <a:buChar char=""/>
            </a:pPr>
            <a:r>
              <a:rPr lang="en-GB" sz="2800">
                <a:latin typeface="Verdana" charset="0"/>
              </a:rPr>
              <a:t>9,000 introduced in each house each year</a:t>
            </a:r>
          </a:p>
          <a:p>
            <a:pPr>
              <a:lnSpc>
                <a:spcPct val="120000"/>
              </a:lnSpc>
              <a:spcBef>
                <a:spcPct val="20000"/>
              </a:spcBef>
              <a:buClr>
                <a:srgbClr val="004185"/>
              </a:buClr>
              <a:buSzPct val="100000"/>
              <a:buFont typeface="Wingdings 2" charset="0"/>
              <a:buChar char=""/>
            </a:pPr>
            <a:r>
              <a:rPr lang="en-GB" sz="2800">
                <a:latin typeface="Verdana" charset="0"/>
              </a:rPr>
              <a:t>Some are major, some are minor </a:t>
            </a:r>
          </a:p>
          <a:p>
            <a:pPr>
              <a:lnSpc>
                <a:spcPct val="120000"/>
              </a:lnSpc>
              <a:spcBef>
                <a:spcPct val="20000"/>
              </a:spcBef>
              <a:buClr>
                <a:srgbClr val="004185"/>
              </a:buClr>
              <a:buSzPct val="100000"/>
              <a:buFont typeface="Wingdings 2" charset="0"/>
              <a:buChar char=""/>
            </a:pPr>
            <a:r>
              <a:rPr lang="en-GB" sz="2800">
                <a:latin typeface="Verdana" charset="0"/>
              </a:rPr>
              <a:t>Law-making is harder now since political polarization has grown during the 1980s</a:t>
            </a:r>
          </a:p>
        </p:txBody>
      </p:sp>
      <p:sp>
        <p:nvSpPr>
          <p:cNvPr id="14745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273646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530225"/>
            <a:ext cx="7391400" cy="11731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Easier to P</a:t>
            </a:r>
            <a:r>
              <a:rPr lang="en-US" sz="3800" b="1" kern="1200" dirty="0" smtClean="0">
                <a:solidFill>
                  <a:schemeClr val="tx1"/>
                </a:solidFill>
                <a:latin typeface="Rockwell" pitchFamily="18" charset="0"/>
                <a:cs typeface="+mj-cs"/>
              </a:rPr>
              <a:t>a</a:t>
            </a:r>
            <a:r>
              <a:rPr lang="en-GB" sz="3800" b="1" kern="1200" dirty="0" err="1" smtClean="0">
                <a:solidFill>
                  <a:schemeClr val="tx1"/>
                </a:solidFill>
                <a:latin typeface="Rockwell" pitchFamily="18" charset="0"/>
                <a:cs typeface="+mj-cs"/>
              </a:rPr>
              <a:t>ss</a:t>
            </a:r>
            <a:r>
              <a:rPr lang="en-GB" sz="3800" b="1" kern="1200" dirty="0" smtClean="0">
                <a:solidFill>
                  <a:schemeClr val="tx1"/>
                </a:solidFill>
                <a:latin typeface="Rockwell" pitchFamily="18" charset="0"/>
                <a:cs typeface="+mj-cs"/>
              </a:rPr>
              <a:t> Bills in the House than in the Senate </a:t>
            </a:r>
            <a:endParaRPr lang="en-US" sz="3800" b="1" kern="1200" dirty="0" smtClean="0">
              <a:solidFill>
                <a:schemeClr val="tx1"/>
              </a:solidFill>
              <a:latin typeface="Rockwell" pitchFamily="18" charset="0"/>
              <a:cs typeface="+mj-cs"/>
            </a:endParaRPr>
          </a:p>
        </p:txBody>
      </p:sp>
      <p:sp>
        <p:nvSpPr>
          <p:cNvPr id="150530" name="Rectangle 8"/>
          <p:cNvSpPr txBox="1">
            <a:spLocks noChangeArrowheads="1"/>
          </p:cNvSpPr>
          <p:nvPr/>
        </p:nvSpPr>
        <p:spPr bwMode="auto">
          <a:xfrm>
            <a:off x="381000" y="1984375"/>
            <a:ext cx="7997825"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a:lnSpc>
                <a:spcPct val="120000"/>
              </a:lnSpc>
              <a:spcBef>
                <a:spcPct val="20000"/>
              </a:spcBef>
              <a:buClr>
                <a:srgbClr val="004185"/>
              </a:buClr>
              <a:buSzPct val="100000"/>
              <a:buFont typeface="Wingdings 2" charset="0"/>
              <a:buChar char=""/>
            </a:pPr>
            <a:r>
              <a:rPr lang="en-GB" sz="2000" dirty="0">
                <a:latin typeface="Verdana" charset="0"/>
              </a:rPr>
              <a:t>Senators have more individual power than House members</a:t>
            </a:r>
          </a:p>
          <a:p>
            <a:pPr lvl="1">
              <a:lnSpc>
                <a:spcPct val="120000"/>
              </a:lnSpc>
              <a:spcBef>
                <a:spcPct val="20000"/>
              </a:spcBef>
              <a:buClr>
                <a:srgbClr val="004185"/>
              </a:buClr>
              <a:buSzPct val="100000"/>
              <a:buFont typeface="Wingdings 2" charset="0"/>
              <a:buChar char=""/>
            </a:pPr>
            <a:r>
              <a:rPr lang="en-GB" sz="2000" dirty="0">
                <a:latin typeface="Verdana" charset="0"/>
              </a:rPr>
              <a:t>Party control is greater in</a:t>
            </a:r>
            <a:r>
              <a:rPr lang="en-US" sz="2000" dirty="0">
                <a:latin typeface="Verdana" charset="0"/>
              </a:rPr>
              <a:t> House than in the Senate</a:t>
            </a:r>
          </a:p>
          <a:p>
            <a:pPr lvl="2">
              <a:lnSpc>
                <a:spcPct val="120000"/>
              </a:lnSpc>
              <a:spcBef>
                <a:spcPct val="20000"/>
              </a:spcBef>
              <a:buClr>
                <a:srgbClr val="004185"/>
              </a:buClr>
              <a:buSzPct val="100000"/>
              <a:buFont typeface="Wingdings 2" charset="0"/>
              <a:buChar char=""/>
            </a:pPr>
            <a:r>
              <a:rPr lang="en-US" sz="2000" dirty="0">
                <a:latin typeface="Verdana" charset="0"/>
              </a:rPr>
              <a:t>Making some party-sponsored bills in the Senate less likely to pass than the same bill in the House</a:t>
            </a:r>
            <a:endParaRPr lang="en-GB" sz="2000" dirty="0">
              <a:latin typeface="Verdana" charset="0"/>
            </a:endParaRPr>
          </a:p>
          <a:p>
            <a:pPr lvl="1">
              <a:lnSpc>
                <a:spcPct val="120000"/>
              </a:lnSpc>
              <a:spcBef>
                <a:spcPct val="20000"/>
              </a:spcBef>
              <a:buClr>
                <a:srgbClr val="004185"/>
              </a:buClr>
              <a:buSzPct val="100000"/>
              <a:buFont typeface="Wingdings 2" charset="0"/>
              <a:buChar char=""/>
            </a:pPr>
            <a:r>
              <a:rPr lang="en-GB" sz="2000" dirty="0">
                <a:latin typeface="Verdana" charset="0"/>
              </a:rPr>
              <a:t>They have the filibuster </a:t>
            </a:r>
          </a:p>
          <a:p>
            <a:pPr lvl="1">
              <a:lnSpc>
                <a:spcPct val="120000"/>
              </a:lnSpc>
              <a:spcBef>
                <a:spcPct val="20000"/>
              </a:spcBef>
              <a:buClr>
                <a:srgbClr val="004185"/>
              </a:buClr>
              <a:buSzPct val="100000"/>
              <a:buFont typeface="Wingdings 2" charset="0"/>
              <a:buChar char=""/>
            </a:pPr>
            <a:r>
              <a:rPr lang="en-GB" sz="2000" dirty="0">
                <a:latin typeface="Verdana" charset="0"/>
              </a:rPr>
              <a:t>Remember: The Senate matters more.</a:t>
            </a:r>
          </a:p>
          <a:p>
            <a:pPr lvl="1">
              <a:lnSpc>
                <a:spcPct val="120000"/>
              </a:lnSpc>
              <a:spcBef>
                <a:spcPct val="20000"/>
              </a:spcBef>
              <a:buClr>
                <a:srgbClr val="004185"/>
              </a:buClr>
              <a:buSzPct val="100000"/>
              <a:buFont typeface="Wingdings 2" charset="0"/>
              <a:buChar char=""/>
            </a:pPr>
            <a:endParaRPr lang="en-GB" dirty="0">
              <a:latin typeface="Verdana" charset="0"/>
            </a:endParaRPr>
          </a:p>
        </p:txBody>
      </p:sp>
      <p:sp>
        <p:nvSpPr>
          <p:cNvPr id="15155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005836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53602"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86019" name="Rectangle 30"/>
          <p:cNvSpPr>
            <a:spLocks noChangeArrowheads="1"/>
          </p:cNvSpPr>
          <p:nvPr/>
        </p:nvSpPr>
        <p:spPr bwMode="auto">
          <a:xfrm>
            <a:off x="301625" y="530225"/>
            <a:ext cx="7572375" cy="536575"/>
          </a:xfrm>
          <a:prstGeom prst="rect">
            <a:avLst/>
          </a:prstGeom>
          <a:noFill/>
          <a:ln w="9525">
            <a:noFill/>
            <a:miter lim="800000"/>
            <a:headEnd/>
            <a:tailEnd/>
          </a:ln>
        </p:spPr>
        <p:txBody>
          <a:bodyPr/>
          <a:lstStyle/>
          <a:p>
            <a:pPr>
              <a:spcBef>
                <a:spcPts val="700"/>
              </a:spcBef>
              <a:buClr>
                <a:srgbClr val="660099"/>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latin typeface="Rockwell" pitchFamily="18" charset="0"/>
                <a:ea typeface="+mj-ea"/>
                <a:cs typeface="+mj-cs"/>
              </a:rPr>
              <a:t>FIGURE 11.2: How a bill becomes a law</a:t>
            </a:r>
            <a:endParaRPr lang="en-US" sz="2600" b="1" dirty="0">
              <a:latin typeface="Rockwell" pitchFamily="18" charset="0"/>
              <a:ea typeface="+mj-ea"/>
              <a:cs typeface="+mj-cs"/>
            </a:endParaRPr>
          </a:p>
        </p:txBody>
      </p:sp>
      <p:sp>
        <p:nvSpPr>
          <p:cNvPr id="153604"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pic>
        <p:nvPicPr>
          <p:cNvPr id="153605" name="Picture 6" descr="untitle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9913" y="1028700"/>
            <a:ext cx="4865687"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3897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530225"/>
            <a:ext cx="7391400" cy="1173163"/>
          </a:xfrm>
        </p:spPr>
        <p:txBody>
          <a:bodyPr/>
          <a:lstStyle/>
          <a:p>
            <a:pPr eaLnBrk="1" hangingPunct="1">
              <a:defRPr/>
            </a:pPr>
            <a:r>
              <a:rPr lang="en-GB" sz="3800" b="1" kern="1200" dirty="0" smtClean="0">
                <a:solidFill>
                  <a:schemeClr val="tx1"/>
                </a:solidFill>
                <a:latin typeface="Rockwell" pitchFamily="18" charset="0"/>
                <a:cs typeface="+mj-cs"/>
              </a:rPr>
              <a:t>Unorthodox Lawmaking</a:t>
            </a:r>
            <a:endParaRPr lang="en-US" sz="3800" b="1" kern="1200" dirty="0" smtClean="0">
              <a:solidFill>
                <a:schemeClr val="tx1"/>
              </a:solidFill>
              <a:latin typeface="Rockwell" pitchFamily="18" charset="0"/>
              <a:cs typeface="+mj-cs"/>
            </a:endParaRPr>
          </a:p>
        </p:txBody>
      </p:sp>
      <p:sp>
        <p:nvSpPr>
          <p:cNvPr id="148482" name="Rectangle 8"/>
          <p:cNvSpPr txBox="1">
            <a:spLocks noChangeArrowheads="1"/>
          </p:cNvSpPr>
          <p:nvPr/>
        </p:nvSpPr>
        <p:spPr bwMode="auto">
          <a:xfrm>
            <a:off x="381000" y="1984375"/>
            <a:ext cx="7997825" cy="502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lvl="1">
              <a:lnSpc>
                <a:spcPct val="120000"/>
              </a:lnSpc>
              <a:spcBef>
                <a:spcPct val="20000"/>
              </a:spcBef>
              <a:buClr>
                <a:srgbClr val="004185"/>
              </a:buClr>
              <a:buSzPct val="100000"/>
              <a:buFont typeface="Wingdings 2" charset="0"/>
              <a:buChar char=""/>
            </a:pPr>
            <a:r>
              <a:rPr lang="en-GB" sz="2000" dirty="0">
                <a:latin typeface="Verdana" charset="0"/>
              </a:rPr>
              <a:t>Came around recently</a:t>
            </a:r>
          </a:p>
          <a:p>
            <a:pPr lvl="1">
              <a:lnSpc>
                <a:spcPct val="120000"/>
              </a:lnSpc>
              <a:spcBef>
                <a:spcPct val="20000"/>
              </a:spcBef>
              <a:buClr>
                <a:srgbClr val="004185"/>
              </a:buClr>
              <a:buSzPct val="100000"/>
              <a:buFont typeface="Wingdings 2" charset="0"/>
              <a:buChar char=""/>
            </a:pPr>
            <a:r>
              <a:rPr lang="en-GB" sz="2000" dirty="0">
                <a:latin typeface="Verdana" charset="0"/>
              </a:rPr>
              <a:t>Lawmaking where the House and Senate leaders push bills they like through the process</a:t>
            </a:r>
          </a:p>
          <a:p>
            <a:pPr lvl="2">
              <a:lnSpc>
                <a:spcPct val="120000"/>
              </a:lnSpc>
              <a:spcBef>
                <a:spcPct val="20000"/>
              </a:spcBef>
              <a:buClr>
                <a:srgbClr val="004185"/>
              </a:buClr>
              <a:buSzPct val="100000"/>
              <a:buFont typeface="Wingdings 2" charset="0"/>
              <a:buChar char=""/>
            </a:pPr>
            <a:r>
              <a:rPr lang="en-GB" sz="2000" dirty="0">
                <a:latin typeface="Verdana" charset="0"/>
              </a:rPr>
              <a:t>By putting the same bill in many committees </a:t>
            </a:r>
          </a:p>
          <a:p>
            <a:pPr lvl="2">
              <a:lnSpc>
                <a:spcPct val="120000"/>
              </a:lnSpc>
              <a:spcBef>
                <a:spcPct val="20000"/>
              </a:spcBef>
              <a:buClr>
                <a:srgbClr val="004185"/>
              </a:buClr>
              <a:buSzPct val="100000"/>
              <a:buFont typeface="Wingdings 2" charset="0"/>
              <a:buChar char=""/>
            </a:pPr>
            <a:r>
              <a:rPr lang="en-GB" sz="2000" dirty="0">
                <a:latin typeface="Verdana" charset="0"/>
              </a:rPr>
              <a:t>By making informal Senate/House groups instead of conference </a:t>
            </a:r>
            <a:r>
              <a:rPr lang="en-GB" sz="2000" dirty="0" smtClean="0">
                <a:latin typeface="Verdana" charset="0"/>
              </a:rPr>
              <a:t>committees</a:t>
            </a:r>
          </a:p>
          <a:p>
            <a:pPr lvl="2">
              <a:lnSpc>
                <a:spcPct val="120000"/>
              </a:lnSpc>
              <a:spcBef>
                <a:spcPct val="20000"/>
              </a:spcBef>
              <a:buClr>
                <a:srgbClr val="004185"/>
              </a:buClr>
              <a:buSzPct val="100000"/>
              <a:buFont typeface="Wingdings 2" charset="0"/>
              <a:buChar char=""/>
            </a:pPr>
            <a:r>
              <a:rPr lang="en-GB" sz="2000" dirty="0" smtClean="0">
                <a:latin typeface="Verdana" charset="0"/>
              </a:rPr>
              <a:t>By bypassing committees all together </a:t>
            </a:r>
            <a:endParaRPr lang="en-GB" sz="2000" dirty="0">
              <a:latin typeface="Verdana" charset="0"/>
            </a:endParaRPr>
          </a:p>
          <a:p>
            <a:pPr lvl="2">
              <a:lnSpc>
                <a:spcPct val="120000"/>
              </a:lnSpc>
              <a:spcBef>
                <a:spcPct val="20000"/>
              </a:spcBef>
              <a:buClr>
                <a:srgbClr val="004185"/>
              </a:buClr>
              <a:buSzPct val="100000"/>
              <a:buFont typeface="Wingdings 2" charset="0"/>
              <a:buChar char=""/>
            </a:pPr>
            <a:r>
              <a:rPr lang="en-GB" sz="2000" dirty="0">
                <a:latin typeface="Verdana" charset="0"/>
              </a:rPr>
              <a:t>By making “omnibus” legislation that covers a lot of different unrelated things</a:t>
            </a:r>
          </a:p>
          <a:p>
            <a:pPr lvl="3">
              <a:lnSpc>
                <a:spcPct val="120000"/>
              </a:lnSpc>
              <a:spcBef>
                <a:spcPct val="20000"/>
              </a:spcBef>
              <a:buClr>
                <a:srgbClr val="004185"/>
              </a:buClr>
              <a:buSzPct val="100000"/>
              <a:buFont typeface="Wingdings 2" charset="0"/>
              <a:buChar char=""/>
            </a:pPr>
            <a:r>
              <a:rPr lang="en-GB" sz="2000" dirty="0">
                <a:latin typeface="Verdana" charset="0"/>
              </a:rPr>
              <a:t>Forces members to support the entire bill just to get the benefits from part of it</a:t>
            </a:r>
          </a:p>
          <a:p>
            <a:pPr lvl="2">
              <a:lnSpc>
                <a:spcPct val="120000"/>
              </a:lnSpc>
              <a:spcBef>
                <a:spcPct val="20000"/>
              </a:spcBef>
              <a:buClr>
                <a:srgbClr val="004185"/>
              </a:buClr>
              <a:buSzPct val="100000"/>
              <a:buFont typeface="Wingdings 2" charset="0"/>
              <a:buChar char=""/>
            </a:pPr>
            <a:endParaRPr lang="en-GB" dirty="0">
              <a:latin typeface="Verdana" charset="0"/>
            </a:endParaRPr>
          </a:p>
        </p:txBody>
      </p:sp>
      <p:sp>
        <p:nvSpPr>
          <p:cNvPr id="14950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171133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7772400" cy="1470025"/>
          </a:xfrm>
        </p:spPr>
        <p:txBody>
          <a:bodyPr/>
          <a:lstStyle/>
          <a:p>
            <a:pPr eaLnBrk="1" hangingPunct="1">
              <a:defRPr/>
            </a:pPr>
            <a:r>
              <a:rPr lang="en-US" smtClean="0">
                <a:cs typeface="+mj-cs"/>
              </a:rPr>
              <a:t>How a Bill becomes a Law</a:t>
            </a:r>
            <a:br>
              <a:rPr lang="en-US" smtClean="0">
                <a:cs typeface="+mj-cs"/>
              </a:rPr>
            </a:br>
            <a:r>
              <a:rPr lang="en-US" smtClean="0">
                <a:cs typeface="+mj-cs"/>
              </a:rPr>
              <a:t>(in 11 not so easy steps)</a:t>
            </a:r>
          </a:p>
        </p:txBody>
      </p:sp>
      <p:sp>
        <p:nvSpPr>
          <p:cNvPr id="2051" name="Rectangle 3"/>
          <p:cNvSpPr>
            <a:spLocks noGrp="1" noChangeArrowheads="1"/>
          </p:cNvSpPr>
          <p:nvPr>
            <p:ph type="subTitle" idx="1"/>
          </p:nvPr>
        </p:nvSpPr>
        <p:spPr>
          <a:xfrm>
            <a:off x="1371600" y="4648200"/>
            <a:ext cx="6400800" cy="1752600"/>
          </a:xfrm>
        </p:spPr>
        <p:txBody>
          <a:bodyPr/>
          <a:lstStyle/>
          <a:p>
            <a:pPr eaLnBrk="1" hangingPunct="1">
              <a:defRPr/>
            </a:pPr>
            <a:endParaRPr lang="en-US" dirty="0" smtClean="0">
              <a:cs typeface="+mn-cs"/>
            </a:endParaRPr>
          </a:p>
        </p:txBody>
      </p:sp>
      <p:pic>
        <p:nvPicPr>
          <p:cNvPr id="13315" name="Picture 4" descr="Bill the bi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533400"/>
            <a:ext cx="1944688" cy="237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2326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01625" y="530225"/>
            <a:ext cx="7391400" cy="563563"/>
          </a:xfrm>
        </p:spPr>
        <p:txBody>
          <a:bodyPr>
            <a:normAutofit fontScale="90000"/>
          </a:bodyPr>
          <a:lstStyle/>
          <a:p>
            <a:pPr eaLnBrk="1" fontAlgn="auto" hangingPunct="1">
              <a:spcAft>
                <a:spcPts val="0"/>
              </a:spcAft>
              <a:defRPr/>
            </a:pPr>
            <a:r>
              <a:rPr lang="en-GB" sz="3800" b="1" kern="1200" dirty="0" smtClean="0">
                <a:solidFill>
                  <a:schemeClr val="tx1"/>
                </a:solidFill>
                <a:latin typeface="Rockwell" pitchFamily="18" charset="0"/>
                <a:cs typeface="+mj-cs"/>
              </a:rPr>
              <a:t>Members</a:t>
            </a:r>
            <a:endParaRPr lang="en-US" sz="3800" b="1" kern="1200" dirty="0" smtClean="0">
              <a:solidFill>
                <a:schemeClr val="tx1"/>
              </a:solidFill>
              <a:latin typeface="Rockwell" pitchFamily="18" charset="0"/>
              <a:cs typeface="+mj-cs"/>
            </a:endParaRPr>
          </a:p>
        </p:txBody>
      </p:sp>
      <p:sp>
        <p:nvSpPr>
          <p:cNvPr id="20482" name="Rectangle 3"/>
          <p:cNvSpPr>
            <a:spLocks noGrp="1" noChangeArrowheads="1"/>
          </p:cNvSpPr>
          <p:nvPr>
            <p:ph type="body" idx="4294967295"/>
          </p:nvPr>
        </p:nvSpPr>
        <p:spPr>
          <a:xfrm>
            <a:off x="301625" y="1371600"/>
            <a:ext cx="8385175" cy="4876800"/>
          </a:xfrm>
        </p:spPr>
        <p:txBody>
          <a:bodyPr>
            <a:normAutofit fontScale="92500" lnSpcReduction="20000"/>
          </a:bodyPr>
          <a:lstStyle/>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chemeClr val="tx1"/>
                </a:solidFill>
                <a:latin typeface="Verdana" pitchFamily="34" charset="0"/>
                <a:cs typeface="+mn-cs"/>
              </a:rPr>
              <a:t>Not a glamorous job, but there are perks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Power</a:t>
            </a:r>
            <a:r>
              <a:rPr lang="en-GB" dirty="0" smtClean="0">
                <a:solidFill>
                  <a:srgbClr val="000000"/>
                </a:solidFill>
                <a:latin typeface="Verdana" pitchFamily="34" charset="0"/>
                <a:ea typeface="+mn-ea"/>
              </a:rPr>
              <a:t> (most important)</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$174,000 annual salary</a:t>
            </a:r>
          </a:p>
          <a:p>
            <a:pPr marL="1200150" lvl="3"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3X average US income </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Generous retirement and health benefits</a:t>
            </a:r>
          </a:p>
          <a:p>
            <a:pPr marL="457200" indent="-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b="0" kern="1200" dirty="0" smtClean="0">
                <a:solidFill>
                  <a:schemeClr val="tx1"/>
                </a:solidFill>
                <a:latin typeface="Verdana" pitchFamily="34" charset="0"/>
                <a:cs typeface="+mn-cs"/>
              </a:rPr>
              <a:t>Constitutional requirements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House: 25, citizen for 7 years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Senate: 30, citizen for 9 years</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Reside in state</a:t>
            </a:r>
          </a:p>
          <a:p>
            <a:pPr marL="742950" lvl="2" indent="-285750"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435 Representatives; 100 senators</a:t>
            </a:r>
          </a:p>
          <a:p>
            <a:pPr marL="342900" lvl="1"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535</a:t>
            </a:r>
            <a:r>
              <a:rPr lang="en-GB" dirty="0" smtClean="0">
                <a:solidFill>
                  <a:srgbClr val="000000"/>
                </a:solidFill>
                <a:latin typeface="Verdana" pitchFamily="34" charset="0"/>
                <a:ea typeface="+mn-ea"/>
              </a:rPr>
              <a:t> Total Congresspersons </a:t>
            </a:r>
          </a:p>
          <a:p>
            <a:pPr marL="742950" lvl="2"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mn-ea"/>
              </a:rPr>
              <a:t>1</a:t>
            </a:r>
            <a:r>
              <a:rPr lang="en-GB" b="1" dirty="0" smtClean="0">
                <a:solidFill>
                  <a:srgbClr val="000000"/>
                </a:solidFill>
                <a:latin typeface="Verdana" pitchFamily="34" charset="0"/>
                <a:ea typeface="+mn-ea"/>
              </a:rPr>
              <a:t>00 Senators</a:t>
            </a:r>
          </a:p>
          <a:p>
            <a:pPr marL="742950" lvl="2" eaLnBrk="1" hangingPunct="1">
              <a:lnSpc>
                <a:spcPct val="120000"/>
              </a:lnSpc>
              <a:spcBef>
                <a:spcPct val="0"/>
              </a:spcBef>
              <a:buClr>
                <a:srgbClr val="000000"/>
              </a:buClr>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dirty="0" smtClean="0">
                <a:solidFill>
                  <a:srgbClr val="000000"/>
                </a:solidFill>
                <a:latin typeface="Verdana" pitchFamily="34" charset="0"/>
                <a:ea typeface="+mn-ea"/>
              </a:rPr>
              <a:t>435 House Members </a:t>
            </a:r>
            <a:r>
              <a:rPr lang="en-GB" dirty="0" smtClean="0">
                <a:solidFill>
                  <a:srgbClr val="000000"/>
                </a:solidFill>
                <a:latin typeface="Verdana" pitchFamily="34" charset="0"/>
                <a:ea typeface="+mn-ea"/>
              </a:rPr>
              <a:t>&lt;-must know this number</a:t>
            </a:r>
          </a:p>
        </p:txBody>
      </p:sp>
      <p:sp>
        <p:nvSpPr>
          <p:cNvPr id="2457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spTree>
    <p:extLst>
      <p:ext uri="{BB962C8B-B14F-4D97-AF65-F5344CB8AC3E}">
        <p14:creationId xmlns:p14="http://schemas.microsoft.com/office/powerpoint/2010/main" val="1371896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2">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cs typeface="+mj-cs"/>
              </a:rPr>
              <a:t>Step 1: Bill is Introduced</a:t>
            </a:r>
          </a:p>
        </p:txBody>
      </p:sp>
      <p:sp>
        <p:nvSpPr>
          <p:cNvPr id="3075" name="Rectangle 3"/>
          <p:cNvSpPr>
            <a:spLocks noGrp="1" noChangeArrowheads="1"/>
          </p:cNvSpPr>
          <p:nvPr>
            <p:ph type="body" idx="1"/>
          </p:nvPr>
        </p:nvSpPr>
        <p:spPr>
          <a:xfrm>
            <a:off x="457200" y="1295400"/>
            <a:ext cx="8229600" cy="4525963"/>
          </a:xfrm>
        </p:spPr>
        <p:txBody>
          <a:bodyPr/>
          <a:lstStyle/>
          <a:p>
            <a:pPr eaLnBrk="1" hangingPunct="1">
              <a:defRPr/>
            </a:pPr>
            <a:r>
              <a:rPr lang="en-US" dirty="0" smtClean="0">
                <a:cs typeface="+mn-cs"/>
              </a:rPr>
              <a:t>Bill is placed in the </a:t>
            </a:r>
            <a:r>
              <a:rPr lang="ja-JP" altLang="en-US" dirty="0" smtClean="0">
                <a:latin typeface="Arial"/>
                <a:cs typeface="+mn-cs"/>
              </a:rPr>
              <a:t>‘</a:t>
            </a:r>
            <a:r>
              <a:rPr lang="en-US" dirty="0" smtClean="0">
                <a:cs typeface="+mn-cs"/>
              </a:rPr>
              <a:t>Hopper</a:t>
            </a:r>
            <a:r>
              <a:rPr lang="ja-JP" altLang="en-US" dirty="0" smtClean="0">
                <a:latin typeface="Arial"/>
                <a:cs typeface="+mn-cs"/>
              </a:rPr>
              <a:t>’</a:t>
            </a:r>
            <a:endParaRPr lang="en-US" dirty="0" smtClean="0">
              <a:cs typeface="+mn-cs"/>
            </a:endParaRPr>
          </a:p>
          <a:p>
            <a:pPr eaLnBrk="1" hangingPunct="1">
              <a:defRPr/>
            </a:pPr>
            <a:r>
              <a:rPr lang="en-US" dirty="0" smtClean="0">
                <a:cs typeface="+mn-cs"/>
              </a:rPr>
              <a:t>The Bill is given a label</a:t>
            </a:r>
          </a:p>
          <a:p>
            <a:pPr lvl="1" eaLnBrk="1" hangingPunct="1">
              <a:defRPr/>
            </a:pPr>
            <a:r>
              <a:rPr lang="en-US" dirty="0" smtClean="0"/>
              <a:t>Bills in the House are labeled </a:t>
            </a:r>
            <a:r>
              <a:rPr lang="ja-JP" altLang="en-US" dirty="0" smtClean="0">
                <a:latin typeface="Arial"/>
              </a:rPr>
              <a:t>‘</a:t>
            </a:r>
            <a:r>
              <a:rPr lang="en-US" dirty="0" smtClean="0"/>
              <a:t>H.R.</a:t>
            </a:r>
            <a:r>
              <a:rPr lang="ja-JP" altLang="en-US" dirty="0" smtClean="0">
                <a:latin typeface="Arial"/>
              </a:rPr>
              <a:t>’</a:t>
            </a:r>
            <a:endParaRPr lang="en-US" dirty="0" smtClean="0"/>
          </a:p>
          <a:p>
            <a:pPr lvl="2" eaLnBrk="1" hangingPunct="1">
              <a:defRPr/>
            </a:pPr>
            <a:r>
              <a:rPr lang="en-US" dirty="0" smtClean="0"/>
              <a:t>Ex: HR117</a:t>
            </a:r>
          </a:p>
          <a:p>
            <a:pPr lvl="1" eaLnBrk="1" hangingPunct="1">
              <a:defRPr/>
            </a:pPr>
            <a:r>
              <a:rPr lang="en-US" dirty="0" smtClean="0"/>
              <a:t>Bills in the Senate are labeled </a:t>
            </a:r>
            <a:r>
              <a:rPr lang="ja-JP" altLang="en-US" dirty="0" smtClean="0">
                <a:latin typeface="Arial"/>
              </a:rPr>
              <a:t>‘</a:t>
            </a:r>
            <a:r>
              <a:rPr lang="en-US" dirty="0" smtClean="0"/>
              <a:t>S</a:t>
            </a:r>
            <a:r>
              <a:rPr lang="ja-JP" altLang="en-US" dirty="0" smtClean="0">
                <a:latin typeface="Arial"/>
              </a:rPr>
              <a:t>’</a:t>
            </a:r>
            <a:endParaRPr lang="en-US" dirty="0" smtClean="0"/>
          </a:p>
          <a:p>
            <a:pPr lvl="2" eaLnBrk="1" hangingPunct="1">
              <a:defRPr/>
            </a:pPr>
            <a:r>
              <a:rPr lang="en-US" dirty="0" smtClean="0"/>
              <a:t>Ex: S210</a:t>
            </a:r>
          </a:p>
        </p:txBody>
      </p:sp>
      <p:pic>
        <p:nvPicPr>
          <p:cNvPr id="14339" name="Picture 4" descr="con-bill-4-hopp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3913188"/>
            <a:ext cx="3695700" cy="273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2228854"/>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smtClean="0">
                <a:cs typeface="+mj-cs"/>
              </a:rPr>
              <a:t>Step 2: Bill is assigned to a committee</a:t>
            </a:r>
          </a:p>
        </p:txBody>
      </p:sp>
      <p:sp>
        <p:nvSpPr>
          <p:cNvPr id="4099" name="Rectangle 3"/>
          <p:cNvSpPr>
            <a:spLocks noGrp="1" noChangeArrowheads="1"/>
          </p:cNvSpPr>
          <p:nvPr>
            <p:ph type="body" idx="1"/>
          </p:nvPr>
        </p:nvSpPr>
        <p:spPr/>
        <p:txBody>
          <a:bodyPr/>
          <a:lstStyle/>
          <a:p>
            <a:pPr eaLnBrk="1" hangingPunct="1">
              <a:defRPr/>
            </a:pPr>
            <a:r>
              <a:rPr lang="en-US" smtClean="0">
                <a:cs typeface="+mn-cs"/>
              </a:rPr>
              <a:t>Speaker of the House assigns the bill to a standing committee </a:t>
            </a:r>
          </a:p>
          <a:p>
            <a:pPr lvl="1" eaLnBrk="1" hangingPunct="1">
              <a:defRPr/>
            </a:pPr>
            <a:r>
              <a:rPr lang="en-US" smtClean="0"/>
              <a:t>Ex: a bill dealing with electric cars would be sent to the Energy and Commerce committee</a:t>
            </a:r>
          </a:p>
          <a:p>
            <a:pPr lvl="1" eaLnBrk="1" hangingPunct="1">
              <a:buFontTx/>
              <a:buNone/>
              <a:defRPr/>
            </a:pPr>
            <a:endParaRPr lang="en-US" smtClean="0"/>
          </a:p>
        </p:txBody>
      </p:sp>
      <p:pic>
        <p:nvPicPr>
          <p:cNvPr id="15363" name="Picture 4" descr="electric-car-500x36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0" y="3810000"/>
            <a:ext cx="3733800" cy="271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7928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4000" dirty="0" smtClean="0">
                <a:cs typeface="+mj-cs"/>
              </a:rPr>
              <a:t>Step 3: The bill is debated in Committee/Subcommittee 	</a:t>
            </a:r>
          </a:p>
        </p:txBody>
      </p:sp>
      <p:sp>
        <p:nvSpPr>
          <p:cNvPr id="5123" name="Rectangle 3"/>
          <p:cNvSpPr>
            <a:spLocks noGrp="1" noChangeArrowheads="1"/>
          </p:cNvSpPr>
          <p:nvPr>
            <p:ph type="body" idx="1"/>
          </p:nvPr>
        </p:nvSpPr>
        <p:spPr/>
        <p:txBody>
          <a:bodyPr>
            <a:normAutofit fontScale="92500" lnSpcReduction="10000"/>
          </a:bodyPr>
          <a:lstStyle/>
          <a:p>
            <a:pPr eaLnBrk="1" hangingPunct="1">
              <a:lnSpc>
                <a:spcPct val="80000"/>
              </a:lnSpc>
              <a:defRPr/>
            </a:pPr>
            <a:r>
              <a:rPr lang="en-US" sz="2800" dirty="0" smtClean="0">
                <a:cs typeface="+mn-cs"/>
              </a:rPr>
              <a:t>The majority party gets to chair the committee and will usually have a majority of the seats on the committee</a:t>
            </a:r>
          </a:p>
          <a:p>
            <a:pPr eaLnBrk="1" hangingPunct="1">
              <a:lnSpc>
                <a:spcPct val="80000"/>
              </a:lnSpc>
              <a:defRPr/>
            </a:pPr>
            <a:r>
              <a:rPr lang="en-US" sz="2800" dirty="0" smtClean="0">
                <a:cs typeface="+mn-cs"/>
              </a:rPr>
              <a:t>The committee chair sends it to the appropriate subcommittee for markup (editing) </a:t>
            </a:r>
          </a:p>
          <a:p>
            <a:pPr eaLnBrk="1" hangingPunct="1">
              <a:lnSpc>
                <a:spcPct val="80000"/>
              </a:lnSpc>
              <a:defRPr/>
            </a:pPr>
            <a:r>
              <a:rPr lang="en-US" sz="2800" dirty="0" smtClean="0">
                <a:cs typeface="+mn-cs"/>
              </a:rPr>
              <a:t>The subcommittee votes on the bill. If the majority likes it, they send it back up to the committee.</a:t>
            </a:r>
            <a:endParaRPr lang="en-US" sz="2400" dirty="0" smtClean="0">
              <a:cs typeface="+mn-cs"/>
            </a:endParaRPr>
          </a:p>
          <a:p>
            <a:pPr eaLnBrk="1" hangingPunct="1">
              <a:lnSpc>
                <a:spcPct val="80000"/>
              </a:lnSpc>
              <a:defRPr/>
            </a:pPr>
            <a:r>
              <a:rPr lang="en-US" sz="2800" dirty="0" smtClean="0">
                <a:cs typeface="+mn-cs"/>
              </a:rPr>
              <a:t>The committee acts as a filter, deciding which legislation makes it to the House floor</a:t>
            </a:r>
          </a:p>
          <a:p>
            <a:pPr eaLnBrk="1" hangingPunct="1">
              <a:lnSpc>
                <a:spcPct val="80000"/>
              </a:lnSpc>
              <a:defRPr/>
            </a:pPr>
            <a:r>
              <a:rPr lang="en-US" sz="2800" dirty="0" smtClean="0">
                <a:cs typeface="+mn-cs"/>
              </a:rPr>
              <a:t>Bill can be recommended, pigeonholed, amended, or changed altogether</a:t>
            </a:r>
          </a:p>
          <a:p>
            <a:pPr eaLnBrk="1" hangingPunct="1">
              <a:lnSpc>
                <a:spcPct val="80000"/>
              </a:lnSpc>
              <a:defRPr/>
            </a:pPr>
            <a:r>
              <a:rPr lang="en-US" sz="2800" dirty="0" smtClean="0">
                <a:cs typeface="+mn-cs"/>
              </a:rPr>
              <a:t>The vast majority of bills are </a:t>
            </a:r>
            <a:r>
              <a:rPr lang="ja-JP" altLang="en-US" sz="2800" dirty="0" smtClean="0">
                <a:latin typeface="Arial"/>
                <a:cs typeface="+mn-cs"/>
              </a:rPr>
              <a:t>‘</a:t>
            </a:r>
            <a:r>
              <a:rPr lang="en-US" sz="2800" dirty="0" smtClean="0">
                <a:cs typeface="+mn-cs"/>
              </a:rPr>
              <a:t>pigeonholed</a:t>
            </a:r>
            <a:r>
              <a:rPr lang="ja-JP" altLang="en-US" sz="2800" dirty="0" smtClean="0">
                <a:latin typeface="Arial"/>
                <a:cs typeface="+mn-cs"/>
              </a:rPr>
              <a:t>’</a:t>
            </a:r>
            <a:r>
              <a:rPr lang="en-US" sz="2800" dirty="0" smtClean="0">
                <a:cs typeface="+mn-cs"/>
              </a:rPr>
              <a:t>: put away, never to be acted on</a:t>
            </a:r>
          </a:p>
          <a:p>
            <a:pPr eaLnBrk="1" hangingPunct="1">
              <a:lnSpc>
                <a:spcPct val="80000"/>
              </a:lnSpc>
              <a:defRPr/>
            </a:pPr>
            <a:r>
              <a:rPr lang="en-US" sz="2800" dirty="0" smtClean="0">
                <a:cs typeface="+mn-cs"/>
              </a:rPr>
              <a:t>If the committee reports the bill favorably it goes to……..</a:t>
            </a:r>
          </a:p>
        </p:txBody>
      </p:sp>
      <p:pic>
        <p:nvPicPr>
          <p:cNvPr id="16387" name="Picture 4" descr="sku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4724400"/>
            <a:ext cx="381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9698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000" smtClean="0">
                <a:cs typeface="+mj-cs"/>
              </a:rPr>
              <a:t>Step 4: The House Rules Committee</a:t>
            </a:r>
          </a:p>
        </p:txBody>
      </p:sp>
      <p:sp>
        <p:nvSpPr>
          <p:cNvPr id="6147" name="Rectangle 3"/>
          <p:cNvSpPr>
            <a:spLocks noGrp="1" noChangeArrowheads="1"/>
          </p:cNvSpPr>
          <p:nvPr>
            <p:ph type="body" idx="1"/>
          </p:nvPr>
        </p:nvSpPr>
        <p:spPr/>
        <p:txBody>
          <a:bodyPr/>
          <a:lstStyle/>
          <a:p>
            <a:pPr eaLnBrk="1" hangingPunct="1">
              <a:defRPr/>
            </a:pPr>
            <a:r>
              <a:rPr lang="en-US" sz="2800" smtClean="0">
                <a:cs typeface="+mn-cs"/>
              </a:rPr>
              <a:t>If the House Rules committee schedules the bill, it will be heard by the entire House</a:t>
            </a:r>
          </a:p>
          <a:p>
            <a:pPr eaLnBrk="1" hangingPunct="1">
              <a:defRPr/>
            </a:pPr>
            <a:r>
              <a:rPr lang="en-US" sz="2800" smtClean="0">
                <a:cs typeface="+mn-cs"/>
              </a:rPr>
              <a:t>The Rules Committee sets </a:t>
            </a:r>
            <a:r>
              <a:rPr lang="ja-JP" altLang="en-US" sz="2800" smtClean="0">
                <a:latin typeface="Arial"/>
                <a:cs typeface="+mn-cs"/>
              </a:rPr>
              <a:t>‘</a:t>
            </a:r>
            <a:r>
              <a:rPr lang="en-US" sz="2800" smtClean="0">
                <a:cs typeface="+mn-cs"/>
              </a:rPr>
              <a:t>rules</a:t>
            </a:r>
            <a:r>
              <a:rPr lang="ja-JP" altLang="en-US" sz="2800" smtClean="0">
                <a:latin typeface="Arial"/>
                <a:cs typeface="+mn-cs"/>
              </a:rPr>
              <a:t>’</a:t>
            </a:r>
            <a:r>
              <a:rPr lang="en-US" sz="2800" smtClean="0">
                <a:cs typeface="+mn-cs"/>
              </a:rPr>
              <a:t> for the bill (ex: how long it can be debated, etc.)</a:t>
            </a:r>
          </a:p>
          <a:p>
            <a:pPr eaLnBrk="1" hangingPunct="1">
              <a:defRPr/>
            </a:pPr>
            <a:r>
              <a:rPr lang="en-US" sz="2800" smtClean="0">
                <a:cs typeface="+mn-cs"/>
              </a:rPr>
              <a:t>If they don</a:t>
            </a:r>
            <a:r>
              <a:rPr lang="ja-JP" altLang="en-US" sz="2800" smtClean="0">
                <a:latin typeface="Arial"/>
                <a:cs typeface="+mn-cs"/>
              </a:rPr>
              <a:t>’</a:t>
            </a:r>
            <a:r>
              <a:rPr lang="en-US" sz="2800" smtClean="0">
                <a:cs typeface="+mn-cs"/>
              </a:rPr>
              <a:t>t grant a rule for the bill, the bill dies</a:t>
            </a:r>
          </a:p>
        </p:txBody>
      </p:sp>
      <p:pic>
        <p:nvPicPr>
          <p:cNvPr id="17411" name="Picture 4" descr="House-Rules-Committ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4191000"/>
            <a:ext cx="3276600"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5" descr="sk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3962400"/>
            <a:ext cx="5334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37937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smtClean="0">
                <a:cs typeface="+mj-cs"/>
              </a:rPr>
              <a:t>Step 5: The House votes on the bill</a:t>
            </a:r>
          </a:p>
        </p:txBody>
      </p:sp>
      <p:sp>
        <p:nvSpPr>
          <p:cNvPr id="7171" name="Rectangle 3"/>
          <p:cNvSpPr>
            <a:spLocks noGrp="1" noChangeArrowheads="1"/>
          </p:cNvSpPr>
          <p:nvPr>
            <p:ph type="body" idx="1"/>
          </p:nvPr>
        </p:nvSpPr>
        <p:spPr>
          <a:xfrm>
            <a:off x="457200" y="1600200"/>
            <a:ext cx="7772400" cy="2743200"/>
          </a:xfrm>
        </p:spPr>
        <p:txBody>
          <a:bodyPr/>
          <a:lstStyle/>
          <a:p>
            <a:pPr eaLnBrk="1" hangingPunct="1">
              <a:defRPr/>
            </a:pPr>
            <a:r>
              <a:rPr lang="en-US" smtClean="0">
                <a:cs typeface="+mn-cs"/>
              </a:rPr>
              <a:t>Types of votes:</a:t>
            </a:r>
          </a:p>
          <a:p>
            <a:pPr lvl="1" eaLnBrk="1" hangingPunct="1">
              <a:defRPr/>
            </a:pPr>
            <a:r>
              <a:rPr lang="en-US" smtClean="0"/>
              <a:t>Voice votes (Ayes and Nays)</a:t>
            </a:r>
          </a:p>
          <a:p>
            <a:pPr lvl="1" eaLnBrk="1" hangingPunct="1">
              <a:defRPr/>
            </a:pPr>
            <a:r>
              <a:rPr lang="en-US" smtClean="0"/>
              <a:t>Standing vote</a:t>
            </a:r>
          </a:p>
          <a:p>
            <a:pPr lvl="1" eaLnBrk="1" hangingPunct="1">
              <a:defRPr/>
            </a:pPr>
            <a:r>
              <a:rPr lang="en-US" smtClean="0"/>
              <a:t>Teller vote</a:t>
            </a:r>
          </a:p>
          <a:p>
            <a:pPr lvl="1" eaLnBrk="1" hangingPunct="1">
              <a:defRPr/>
            </a:pPr>
            <a:r>
              <a:rPr lang="en-US" smtClean="0"/>
              <a:t>Roll call: electronic</a:t>
            </a:r>
          </a:p>
        </p:txBody>
      </p:sp>
      <p:sp>
        <p:nvSpPr>
          <p:cNvPr id="7173" name="Text Box 5"/>
          <p:cNvSpPr txBox="1">
            <a:spLocks noChangeArrowheads="1"/>
          </p:cNvSpPr>
          <p:nvPr/>
        </p:nvSpPr>
        <p:spPr bwMode="auto">
          <a:xfrm>
            <a:off x="762000" y="4572000"/>
            <a:ext cx="6096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mn-cs"/>
              </a:rPr>
              <a:t>If the Nays win, the bill is dead</a:t>
            </a:r>
          </a:p>
          <a:p>
            <a:pPr>
              <a:spcBef>
                <a:spcPct val="50000"/>
              </a:spcBef>
              <a:defRPr/>
            </a:pPr>
            <a:r>
              <a:rPr lang="en-US" sz="2400">
                <a:cs typeface="+mn-cs"/>
              </a:rPr>
              <a:t>If the Ayes win………</a:t>
            </a:r>
          </a:p>
        </p:txBody>
      </p:sp>
      <p:pic>
        <p:nvPicPr>
          <p:cNvPr id="18436" name="Picture 6" descr="sku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44196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70458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cs typeface="+mj-cs"/>
              </a:rPr>
              <a:t>Step 6: Bill is sent to the Senate</a:t>
            </a:r>
          </a:p>
        </p:txBody>
      </p:sp>
      <p:sp>
        <p:nvSpPr>
          <p:cNvPr id="8195" name="Rectangle 3"/>
          <p:cNvSpPr>
            <a:spLocks noGrp="1" noChangeArrowheads="1"/>
          </p:cNvSpPr>
          <p:nvPr>
            <p:ph type="body" idx="1"/>
          </p:nvPr>
        </p:nvSpPr>
        <p:spPr/>
        <p:txBody>
          <a:bodyPr/>
          <a:lstStyle/>
          <a:p>
            <a:pPr eaLnBrk="1" hangingPunct="1">
              <a:defRPr/>
            </a:pPr>
            <a:r>
              <a:rPr lang="en-US" smtClean="0">
                <a:cs typeface="+mn-cs"/>
              </a:rPr>
              <a:t>Bill goes first to the desk of the President Pro Tempore of the Senate</a:t>
            </a:r>
          </a:p>
        </p:txBody>
      </p:sp>
      <p:pic>
        <p:nvPicPr>
          <p:cNvPr id="20483" name="Picture 4" descr="us_senate_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4600" y="2743200"/>
            <a:ext cx="37338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3523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7: Bill is assigned to a Senate Committee</a:t>
            </a:r>
          </a:p>
        </p:txBody>
      </p:sp>
      <p:sp>
        <p:nvSpPr>
          <p:cNvPr id="9219" name="Rectangle 3"/>
          <p:cNvSpPr>
            <a:spLocks noGrp="1" noChangeArrowheads="1"/>
          </p:cNvSpPr>
          <p:nvPr>
            <p:ph type="body" idx="1"/>
          </p:nvPr>
        </p:nvSpPr>
        <p:spPr/>
        <p:txBody>
          <a:bodyPr/>
          <a:lstStyle/>
          <a:p>
            <a:pPr eaLnBrk="1" hangingPunct="1">
              <a:defRPr/>
            </a:pPr>
            <a:r>
              <a:rPr lang="en-US" dirty="0" smtClean="0">
                <a:cs typeface="+mn-cs"/>
              </a:rPr>
              <a:t>As in the House, the Bill can be recommended, pigeonholed, amended, or changed altogether</a:t>
            </a:r>
          </a:p>
          <a:p>
            <a:pPr eaLnBrk="1" hangingPunct="1">
              <a:defRPr/>
            </a:pPr>
            <a:r>
              <a:rPr lang="en-US" dirty="0" smtClean="0">
                <a:cs typeface="+mn-cs"/>
              </a:rPr>
              <a:t>If it makes it through the subcommittee and the committee majorities, it can be sent to the floor for a vote</a:t>
            </a:r>
            <a:r>
              <a:rPr lang="is-IS" dirty="0" smtClean="0">
                <a:cs typeface="+mn-cs"/>
              </a:rPr>
              <a:t>…</a:t>
            </a:r>
            <a:endParaRPr lang="en-US" dirty="0" smtClean="0">
              <a:cs typeface="+mn-cs"/>
            </a:endParaRPr>
          </a:p>
          <a:p>
            <a:pPr eaLnBrk="1" hangingPunct="1">
              <a:defRPr/>
            </a:pPr>
            <a:endParaRPr lang="en-US" dirty="0" smtClean="0">
              <a:cs typeface="+mn-cs"/>
            </a:endParaRPr>
          </a:p>
        </p:txBody>
      </p:sp>
      <p:pic>
        <p:nvPicPr>
          <p:cNvPr id="21507" name="Picture 4" descr="Senate+Finance+Committee+Holds+Markup+Meeting+d7tvVLV874Q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2908" y="4572000"/>
            <a:ext cx="3377199" cy="2251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5" descr="sk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667000"/>
            <a:ext cx="381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752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600" smtClean="0">
                <a:cs typeface="+mj-cs"/>
              </a:rPr>
              <a:t>Step 8: The Senate votes on the bill</a:t>
            </a:r>
          </a:p>
        </p:txBody>
      </p:sp>
      <p:sp>
        <p:nvSpPr>
          <p:cNvPr id="10243" name="Rectangle 3"/>
          <p:cNvSpPr>
            <a:spLocks noGrp="1" noChangeArrowheads="1"/>
          </p:cNvSpPr>
          <p:nvPr>
            <p:ph type="body" idx="1"/>
          </p:nvPr>
        </p:nvSpPr>
        <p:spPr>
          <a:xfrm>
            <a:off x="457200" y="1600200"/>
            <a:ext cx="8229600" cy="2133600"/>
          </a:xfrm>
        </p:spPr>
        <p:txBody>
          <a:bodyPr/>
          <a:lstStyle/>
          <a:p>
            <a:pPr eaLnBrk="1" hangingPunct="1">
              <a:defRPr/>
            </a:pPr>
            <a:r>
              <a:rPr lang="en-US" smtClean="0">
                <a:cs typeface="+mn-cs"/>
              </a:rPr>
              <a:t>Watch out for the FILIBUSTER!</a:t>
            </a:r>
          </a:p>
          <a:p>
            <a:pPr lvl="1" eaLnBrk="1" hangingPunct="1">
              <a:defRPr/>
            </a:pPr>
            <a:r>
              <a:rPr lang="en-US" sz="2400" smtClean="0"/>
              <a:t>In the Senate, a Senator can talk as long as he or she wants to. This is usually done to stop the vote on a bill. It was used a lot during the Civil Rights movement by southern Senators</a:t>
            </a:r>
          </a:p>
        </p:txBody>
      </p:sp>
      <p:pic>
        <p:nvPicPr>
          <p:cNvPr id="22531" name="Picture 4" descr="filibuste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4250" y="3657600"/>
            <a:ext cx="2444750" cy="306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Text Box 6"/>
          <p:cNvSpPr txBox="1">
            <a:spLocks noChangeArrowheads="1"/>
          </p:cNvSpPr>
          <p:nvPr/>
        </p:nvSpPr>
        <p:spPr bwMode="auto">
          <a:xfrm>
            <a:off x="1524000" y="3810000"/>
            <a:ext cx="45720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Senator Strom Thurmond of SC holds the record for longest single filibuster: 24 hours and 18 minutes to block a Civil Rights bill in 1957</a:t>
            </a:r>
          </a:p>
        </p:txBody>
      </p:sp>
      <p:pic>
        <p:nvPicPr>
          <p:cNvPr id="22533" name="Picture 7" descr="sk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1752600"/>
            <a:ext cx="381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Text Box 8"/>
          <p:cNvSpPr txBox="1">
            <a:spLocks noChangeArrowheads="1"/>
          </p:cNvSpPr>
          <p:nvPr/>
        </p:nvSpPr>
        <p:spPr bwMode="auto">
          <a:xfrm>
            <a:off x="533400" y="5715000"/>
            <a:ext cx="457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If the Bill passes the Senate……..</a:t>
            </a:r>
          </a:p>
        </p:txBody>
      </p:sp>
    </p:spTree>
    <p:extLst>
      <p:ext uri="{BB962C8B-B14F-4D97-AF65-F5344CB8AC3E}">
        <p14:creationId xmlns:p14="http://schemas.microsoft.com/office/powerpoint/2010/main" val="2546437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9: Bill is sent to Conference Committee</a:t>
            </a:r>
          </a:p>
        </p:txBody>
      </p:sp>
      <p:sp>
        <p:nvSpPr>
          <p:cNvPr id="12291" name="Rectangle 3"/>
          <p:cNvSpPr>
            <a:spLocks noGrp="1" noChangeArrowheads="1"/>
          </p:cNvSpPr>
          <p:nvPr>
            <p:ph type="body" idx="1"/>
          </p:nvPr>
        </p:nvSpPr>
        <p:spPr/>
        <p:txBody>
          <a:bodyPr/>
          <a:lstStyle/>
          <a:p>
            <a:pPr eaLnBrk="1" hangingPunct="1">
              <a:lnSpc>
                <a:spcPct val="90000"/>
              </a:lnSpc>
              <a:defRPr/>
            </a:pPr>
            <a:r>
              <a:rPr lang="en-US" smtClean="0">
                <a:cs typeface="+mn-cs"/>
              </a:rPr>
              <a:t>The Conference Committee is a JOINT committee of members of both the HOUSE and the SENATE. They have to work out the wording of the bill so that the House and Senate versions are EXACTLY the same</a:t>
            </a:r>
          </a:p>
          <a:p>
            <a:pPr eaLnBrk="1" hangingPunct="1">
              <a:lnSpc>
                <a:spcPct val="90000"/>
              </a:lnSpc>
              <a:defRPr/>
            </a:pPr>
            <a:r>
              <a:rPr lang="en-US" smtClean="0">
                <a:cs typeface="+mn-cs"/>
              </a:rPr>
              <a:t>If they can</a:t>
            </a:r>
            <a:r>
              <a:rPr lang="ja-JP" altLang="en-US" smtClean="0">
                <a:latin typeface="Arial"/>
                <a:cs typeface="+mn-cs"/>
              </a:rPr>
              <a:t>’</a:t>
            </a:r>
            <a:r>
              <a:rPr lang="en-US" smtClean="0">
                <a:cs typeface="+mn-cs"/>
              </a:rPr>
              <a:t>t agree, the Bill is dead</a:t>
            </a:r>
          </a:p>
          <a:p>
            <a:pPr eaLnBrk="1" hangingPunct="1">
              <a:lnSpc>
                <a:spcPct val="90000"/>
              </a:lnSpc>
              <a:defRPr/>
            </a:pPr>
            <a:r>
              <a:rPr lang="en-US" smtClean="0">
                <a:cs typeface="+mn-cs"/>
              </a:rPr>
              <a:t>Once they have agreed, the bill goes back to both chambers for ANOTHER vote</a:t>
            </a:r>
          </a:p>
        </p:txBody>
      </p:sp>
      <p:pic>
        <p:nvPicPr>
          <p:cNvPr id="23555" name="Picture 4" descr="sku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343400"/>
            <a:ext cx="6858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60545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10: The Bill is sent to the President</a:t>
            </a:r>
          </a:p>
        </p:txBody>
      </p:sp>
      <p:sp>
        <p:nvSpPr>
          <p:cNvPr id="11267" name="Rectangle 3"/>
          <p:cNvSpPr>
            <a:spLocks noGrp="1" noChangeArrowheads="1"/>
          </p:cNvSpPr>
          <p:nvPr>
            <p:ph type="body" idx="1"/>
          </p:nvPr>
        </p:nvSpPr>
        <p:spPr/>
        <p:txBody>
          <a:bodyPr/>
          <a:lstStyle/>
          <a:p>
            <a:pPr eaLnBrk="1" hangingPunct="1">
              <a:defRPr/>
            </a:pPr>
            <a:r>
              <a:rPr lang="en-US" sz="2400" smtClean="0">
                <a:cs typeface="+mn-cs"/>
              </a:rPr>
              <a:t>The President can:</a:t>
            </a:r>
          </a:p>
          <a:p>
            <a:pPr lvl="1" eaLnBrk="1" hangingPunct="1">
              <a:defRPr/>
            </a:pPr>
            <a:r>
              <a:rPr lang="en-US" sz="2400" smtClean="0"/>
              <a:t>Sign it. It becomes law</a:t>
            </a:r>
          </a:p>
          <a:p>
            <a:pPr lvl="1" eaLnBrk="1" hangingPunct="1">
              <a:defRPr/>
            </a:pPr>
            <a:r>
              <a:rPr lang="en-US" sz="2400" smtClean="0"/>
              <a:t>Veto it. It goes back to the Congress for possible override</a:t>
            </a:r>
          </a:p>
          <a:p>
            <a:pPr lvl="1" eaLnBrk="1" hangingPunct="1">
              <a:defRPr/>
            </a:pPr>
            <a:r>
              <a:rPr lang="en-US" sz="2400" smtClean="0"/>
              <a:t>Do nothing. After 10 days, it becomes law</a:t>
            </a:r>
          </a:p>
          <a:p>
            <a:pPr lvl="1" eaLnBrk="1" hangingPunct="1">
              <a:defRPr/>
            </a:pPr>
            <a:r>
              <a:rPr lang="en-US" sz="2400" smtClean="0"/>
              <a:t>Pocket veto: If Congress adjourns in less than 10 days and the President hasn</a:t>
            </a:r>
            <a:r>
              <a:rPr lang="ja-JP" altLang="en-US" sz="2400" smtClean="0">
                <a:latin typeface="Arial"/>
              </a:rPr>
              <a:t>’</a:t>
            </a:r>
            <a:r>
              <a:rPr lang="en-US" sz="2400" smtClean="0"/>
              <a:t>t signed it, it dies.   </a:t>
            </a:r>
          </a:p>
        </p:txBody>
      </p:sp>
      <p:pic>
        <p:nvPicPr>
          <p:cNvPr id="24579" name="Picture 4" descr="ve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572000"/>
            <a:ext cx="2959100"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Text Box 5"/>
          <p:cNvSpPr txBox="1">
            <a:spLocks noChangeArrowheads="1"/>
          </p:cNvSpPr>
          <p:nvPr/>
        </p:nvSpPr>
        <p:spPr bwMode="auto">
          <a:xfrm>
            <a:off x="3733800" y="4800600"/>
            <a:ext cx="3810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If the President decides to sign it….</a:t>
            </a:r>
          </a:p>
        </p:txBody>
      </p:sp>
      <p:pic>
        <p:nvPicPr>
          <p:cNvPr id="24581" name="Picture 6" descr="sk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2971800"/>
            <a:ext cx="381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7" descr="sk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4191000"/>
            <a:ext cx="381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62325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6626" name="Rectangle 20"/>
          <p:cNvSpPr>
            <a:spLocks noChangeArrowheads="1"/>
          </p:cNvSpPr>
          <p:nvPr/>
        </p:nvSpPr>
        <p:spPr bwMode="auto">
          <a:xfrm>
            <a:off x="533400" y="5715000"/>
            <a:ext cx="58674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6627" name="Rectangle 30"/>
          <p:cNvSpPr>
            <a:spLocks noChangeArrowheads="1"/>
          </p:cNvSpPr>
          <p:nvPr/>
        </p:nvSpPr>
        <p:spPr bwMode="auto">
          <a:xfrm>
            <a:off x="301625" y="530225"/>
            <a:ext cx="7318375" cy="77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Lst>
            </a:pPr>
            <a:r>
              <a:rPr lang="en-GB" sz="2600" b="1" dirty="0">
                <a:latin typeface="Rockwell" charset="0"/>
              </a:rPr>
              <a:t>TABLE 11.1: Portrait of the 113th </a:t>
            </a:r>
            <a:r>
              <a:rPr lang="en-GB" sz="2600" b="1" dirty="0" smtClean="0">
                <a:latin typeface="Rockwell" charset="0"/>
              </a:rPr>
              <a:t>Congress</a:t>
            </a:r>
            <a:endParaRPr lang="en-US" sz="2600" b="1" dirty="0">
              <a:latin typeface="Rockwell" charset="0"/>
            </a:endParaRPr>
          </a:p>
        </p:txBody>
      </p:sp>
      <p:sp>
        <p:nvSpPr>
          <p:cNvPr id="26628"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11.1</a:t>
            </a:r>
            <a:endParaRPr lang="en-US" sz="2800"/>
          </a:p>
        </p:txBody>
      </p:sp>
      <p:pic>
        <p:nvPicPr>
          <p:cNvPr id="26629" name="Picture 6" descr="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0459" y="900113"/>
            <a:ext cx="7219958" cy="595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5067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en-US" sz="4000" smtClean="0">
                <a:cs typeface="+mj-cs"/>
              </a:rPr>
              <a:t>Step 11: The Bill is signed by the President…</a:t>
            </a:r>
          </a:p>
        </p:txBody>
      </p:sp>
      <p:sp>
        <p:nvSpPr>
          <p:cNvPr id="13316" name="Text Box 4"/>
          <p:cNvSpPr txBox="1">
            <a:spLocks noChangeArrowheads="1"/>
          </p:cNvSpPr>
          <p:nvPr/>
        </p:nvSpPr>
        <p:spPr bwMode="auto">
          <a:xfrm>
            <a:off x="762000" y="1905000"/>
            <a:ext cx="76962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cs typeface="+mn-cs"/>
              </a:rPr>
              <a:t>Congratulations Bill………</a:t>
            </a:r>
          </a:p>
          <a:p>
            <a:pPr algn="ctr">
              <a:spcBef>
                <a:spcPct val="50000"/>
              </a:spcBef>
              <a:defRPr/>
            </a:pPr>
            <a:r>
              <a:rPr lang="en-US" sz="3600">
                <a:cs typeface="+mn-cs"/>
              </a:rPr>
              <a:t>now you</a:t>
            </a:r>
            <a:r>
              <a:rPr lang="ja-JP" altLang="en-US" sz="3600">
                <a:latin typeface="Arial"/>
                <a:cs typeface="+mn-cs"/>
              </a:rPr>
              <a:t>’</a:t>
            </a:r>
            <a:r>
              <a:rPr lang="en-US" sz="3600">
                <a:cs typeface="+mn-cs"/>
              </a:rPr>
              <a:t>re a LAW!</a:t>
            </a:r>
          </a:p>
        </p:txBody>
      </p:sp>
      <p:pic>
        <p:nvPicPr>
          <p:cNvPr id="25603" name="Picture 5" descr="obamasign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429000"/>
            <a:ext cx="3886200" cy="272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6" descr="bill-and-frien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352800"/>
            <a:ext cx="3648075"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0580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11.6 The Effect of Party, Constituency and Ideology on Congress </a:t>
            </a:r>
            <a:endParaRPr lang="en-US" dirty="0"/>
          </a:p>
        </p:txBody>
      </p:sp>
      <p:sp>
        <p:nvSpPr>
          <p:cNvPr id="3" name="Subtitle 2"/>
          <p:cNvSpPr>
            <a:spLocks noGrp="1"/>
          </p:cNvSpPr>
          <p:nvPr>
            <p:ph type="subTitle" idx="1"/>
          </p:nvPr>
        </p:nvSpPr>
        <p:spPr/>
        <p:txBody>
          <a:bodyPr/>
          <a:lstStyle/>
          <a:p>
            <a:r>
              <a:rPr lang="en-US" dirty="0" smtClean="0"/>
              <a:t>384-387</a:t>
            </a:r>
            <a:endParaRPr lang="en-US" dirty="0"/>
          </a:p>
        </p:txBody>
      </p:sp>
    </p:spTree>
    <p:extLst>
      <p:ext uri="{BB962C8B-B14F-4D97-AF65-F5344CB8AC3E}">
        <p14:creationId xmlns:p14="http://schemas.microsoft.com/office/powerpoint/2010/main" val="1694486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301625" y="530225"/>
            <a:ext cx="7391400" cy="1096963"/>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Presidents and Congress: Partners and Protagonists</a:t>
            </a:r>
            <a:endParaRPr lang="en-US" sz="3800" b="1" kern="1200" dirty="0" smtClean="0">
              <a:solidFill>
                <a:schemeClr val="tx1"/>
              </a:solidFill>
              <a:latin typeface="Rockwell" pitchFamily="18" charset="0"/>
              <a:cs typeface="+mj-cs"/>
            </a:endParaRPr>
          </a:p>
        </p:txBody>
      </p:sp>
      <p:sp>
        <p:nvSpPr>
          <p:cNvPr id="137218" name="Rectangle 3"/>
          <p:cNvSpPr>
            <a:spLocks noGrp="1" noChangeArrowheads="1"/>
          </p:cNvSpPr>
          <p:nvPr>
            <p:ph type="body" idx="4294967295"/>
          </p:nvPr>
        </p:nvSpPr>
        <p:spPr>
          <a:xfrm>
            <a:off x="301625" y="1984374"/>
            <a:ext cx="8001000" cy="4536839"/>
          </a:xfrm>
        </p:spPr>
        <p:txBody>
          <a:bodyPr>
            <a:normAutofit lnSpcReduction="10000"/>
          </a:bodyPr>
          <a:lstStyle/>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a:latin typeface="Verdana" charset="0"/>
                <a:cs typeface="Arial" charset="0"/>
              </a:rPr>
              <a:t>President AKA </a:t>
            </a:r>
            <a:r>
              <a:rPr lang="en-GB" sz="2800" b="1" dirty="0">
                <a:latin typeface="Verdana" charset="0"/>
                <a:cs typeface="Arial" charset="0"/>
              </a:rPr>
              <a:t>“The Chief Legislator” </a:t>
            </a:r>
            <a:r>
              <a:rPr lang="en-GB" sz="2800" dirty="0">
                <a:latin typeface="Verdana" charset="0"/>
                <a:cs typeface="Arial" charset="0"/>
              </a:rPr>
              <a:t>because </a:t>
            </a:r>
            <a:r>
              <a:rPr lang="en-GB" sz="2800" dirty="0" smtClean="0">
                <a:latin typeface="Verdana" charset="0"/>
                <a:cs typeface="Arial" charset="0"/>
              </a:rPr>
              <a:t>he usually has a huge influence on which bills are presented </a:t>
            </a:r>
          </a:p>
          <a:p>
            <a:pPr marL="457200" lvl="1" indent="-457200" defTabSz="457200" eaLnBrk="1" hangingPunct="1">
              <a:lnSpc>
                <a:spcPct val="120000"/>
              </a:lnSpc>
              <a:buClr>
                <a:srgbClr val="004185"/>
              </a:buClr>
              <a:buFont typeface="Wingdings 2" charset="0"/>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smtClean="0">
                <a:latin typeface="Verdana" charset="0"/>
                <a:cs typeface="Arial" charset="0"/>
              </a:rPr>
              <a:t>President’s </a:t>
            </a:r>
            <a:r>
              <a:rPr lang="en-GB" sz="2800" dirty="0">
                <a:latin typeface="Verdana" charset="0"/>
                <a:cs typeface="Arial" charset="0"/>
              </a:rPr>
              <a:t>legislative agenda</a:t>
            </a:r>
          </a:p>
          <a:p>
            <a:pPr marL="742950" lvl="2"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000000"/>
                </a:solidFill>
                <a:latin typeface="Verdana" charset="0"/>
                <a:ea typeface="ＭＳ Ｐゴシック" charset="0"/>
                <a:cs typeface="ＭＳ Ｐゴシック" charset="0"/>
              </a:rPr>
              <a:t>Persuade Congress</a:t>
            </a:r>
          </a:p>
          <a:p>
            <a:pPr marL="1200150" lvl="3"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US" dirty="0">
                <a:solidFill>
                  <a:srgbClr val="000000"/>
                </a:solidFill>
                <a:latin typeface="Verdana" charset="0"/>
                <a:ea typeface="ＭＳ Ｐゴシック" charset="0"/>
                <a:cs typeface="ＭＳ Ｐゴシック" charset="0"/>
              </a:rPr>
              <a:t>U</a:t>
            </a:r>
            <a:r>
              <a:rPr lang="en-GB" dirty="0" err="1">
                <a:solidFill>
                  <a:srgbClr val="000000"/>
                </a:solidFill>
                <a:latin typeface="Verdana" charset="0"/>
                <a:ea typeface="ＭＳ Ｐゴシック" charset="0"/>
                <a:cs typeface="ＭＳ Ｐゴシック" charset="0"/>
              </a:rPr>
              <a:t>sually</a:t>
            </a:r>
            <a:r>
              <a:rPr lang="en-GB" dirty="0">
                <a:solidFill>
                  <a:srgbClr val="000000"/>
                </a:solidFill>
                <a:latin typeface="Verdana" charset="0"/>
                <a:ea typeface="ＭＳ Ｐゴシック" charset="0"/>
                <a:cs typeface="ＭＳ Ｐゴシック" charset="0"/>
              </a:rPr>
              <a:t> </a:t>
            </a:r>
            <a:r>
              <a:rPr lang="en-GB" b="1" dirty="0">
                <a:solidFill>
                  <a:srgbClr val="000000"/>
                </a:solidFill>
                <a:latin typeface="Verdana" charset="0"/>
                <a:ea typeface="ＭＳ Ｐゴシック" charset="0"/>
                <a:cs typeface="ＭＳ Ｐゴシック" charset="0"/>
              </a:rPr>
              <a:t>indirectly</a:t>
            </a:r>
            <a:r>
              <a:rPr lang="en-GB" dirty="0">
                <a:solidFill>
                  <a:srgbClr val="000000"/>
                </a:solidFill>
                <a:latin typeface="Verdana" charset="0"/>
                <a:ea typeface="ＭＳ Ｐゴシック" charset="0"/>
                <a:cs typeface="ＭＳ Ｐゴシック" charset="0"/>
              </a:rPr>
              <a:t> by White House staff and other officials </a:t>
            </a:r>
          </a:p>
          <a:p>
            <a:pPr marL="1200150" lvl="3" indent="-285750" defTabSz="457200" eaLnBrk="1" hangingPunct="1">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000000"/>
                </a:solidFill>
                <a:latin typeface="Verdana" charset="0"/>
                <a:ea typeface="ＭＳ Ｐゴシック" charset="0"/>
                <a:cs typeface="ＭＳ Ｐゴシック" charset="0"/>
              </a:rPr>
              <a:t>They aren’t very successful pushing through legislation that isn't popular in Congress, but they are successful at stopping </a:t>
            </a:r>
            <a:r>
              <a:rPr lang="en-GB" dirty="0" smtClean="0">
                <a:solidFill>
                  <a:srgbClr val="000000"/>
                </a:solidFill>
                <a:latin typeface="Verdana" charset="0"/>
                <a:ea typeface="ＭＳ Ｐゴシック" charset="0"/>
                <a:cs typeface="ＭＳ Ｐゴシック" charset="0"/>
              </a:rPr>
              <a:t>laws they don’t like </a:t>
            </a:r>
          </a:p>
          <a:p>
            <a:pPr marL="1657350" lvl="4" indent="-285750">
              <a:lnSpc>
                <a:spcPct val="120000"/>
              </a:lnSpc>
              <a:spcBef>
                <a:spcPct val="0"/>
              </a:spcBef>
              <a:buClr>
                <a:srgbClr val="000000"/>
              </a:buClr>
              <a:buFont typeface="Wingdings" charset="0"/>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smtClean="0">
                <a:solidFill>
                  <a:srgbClr val="000000"/>
                </a:solidFill>
                <a:latin typeface="Verdana" charset="0"/>
                <a:ea typeface="ＭＳ Ｐゴシック" charset="0"/>
                <a:cs typeface="ＭＳ Ｐゴシック" charset="0"/>
              </a:rPr>
              <a:t>B/c its </a:t>
            </a:r>
            <a:r>
              <a:rPr lang="en-GB" b="1" dirty="0" smtClean="0">
                <a:solidFill>
                  <a:srgbClr val="000000"/>
                </a:solidFill>
                <a:latin typeface="Verdana" charset="0"/>
                <a:ea typeface="ＭＳ Ｐゴシック" charset="0"/>
                <a:cs typeface="ＭＳ Ｐゴシック" charset="0"/>
              </a:rPr>
              <a:t>hard to override a veto </a:t>
            </a:r>
            <a:endParaRPr lang="en-GB" b="1" dirty="0">
              <a:solidFill>
                <a:srgbClr val="000000"/>
              </a:solidFill>
              <a:latin typeface="Verdana" charset="0"/>
              <a:ea typeface="ＭＳ Ｐゴシック" charset="0"/>
              <a:cs typeface="ＭＳ Ｐゴシック" charset="0"/>
            </a:endParaRPr>
          </a:p>
        </p:txBody>
      </p:sp>
      <p:sp>
        <p:nvSpPr>
          <p:cNvPr id="15565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1962623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431384" cy="1143000"/>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The </a:t>
            </a:r>
            <a:r>
              <a:rPr lang="en-GB" sz="3800" b="1" dirty="0" smtClean="0">
                <a:latin typeface="Rockwell" pitchFamily="18" charset="0"/>
              </a:rPr>
              <a:t>Influence of </a:t>
            </a:r>
            <a:r>
              <a:rPr lang="en-GB" sz="3800" b="1" kern="1200" dirty="0" smtClean="0">
                <a:solidFill>
                  <a:schemeClr val="tx1"/>
                </a:solidFill>
                <a:latin typeface="Rockwell" pitchFamily="18" charset="0"/>
                <a:cs typeface="+mj-cs"/>
              </a:rPr>
              <a:t>Party on Legislators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301625" y="1984374"/>
            <a:ext cx="8001000" cy="4262261"/>
          </a:xfrm>
        </p:spPr>
        <p:txBody>
          <a:bodyPr>
            <a:normAutofit fontScale="925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Parties control the way members vote by</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G</a:t>
            </a:r>
            <a:r>
              <a:rPr lang="en-GB" sz="2800" kern="1200" dirty="0" err="1" smtClean="0">
                <a:latin typeface="Verdana" pitchFamily="34" charset="0"/>
                <a:ea typeface="ＭＳ Ｐゴシック" charset="-128"/>
              </a:rPr>
              <a:t>iving</a:t>
            </a:r>
            <a:r>
              <a:rPr lang="en-GB" sz="2800" kern="1200" dirty="0" smtClean="0">
                <a:latin typeface="Verdana" pitchFamily="34" charset="0"/>
                <a:ea typeface="ＭＳ Ｐゴシック" charset="-128"/>
              </a:rPr>
              <a:t> them political support</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C</a:t>
            </a:r>
            <a:r>
              <a:rPr lang="en-GB" sz="2800" kern="1200" dirty="0" smtClean="0">
                <a:latin typeface="Verdana" pitchFamily="34" charset="0"/>
                <a:ea typeface="ＭＳ Ｐゴシック" charset="-128"/>
              </a:rPr>
              <a:t>hanging committee assignments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B</a:t>
            </a:r>
            <a:r>
              <a:rPr lang="en-GB" sz="2800" kern="1200" dirty="0" err="1" smtClean="0">
                <a:latin typeface="Verdana" pitchFamily="34" charset="0"/>
                <a:ea typeface="ＭＳ Ｐゴシック" charset="-128"/>
              </a:rPr>
              <a:t>oosting</a:t>
            </a:r>
            <a:r>
              <a:rPr lang="en-GB" sz="2800" kern="1200" dirty="0" smtClean="0">
                <a:latin typeface="Verdana" pitchFamily="34" charset="0"/>
                <a:ea typeface="ＭＳ Ｐゴシック" charset="-128"/>
              </a:rPr>
              <a:t> members’ pet projects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Controlling funding (through party contributions to individual members)</a:t>
            </a:r>
          </a:p>
          <a:p>
            <a:pPr marL="57150"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Members usually vote with their parties, with some exceptions </a:t>
            </a:r>
          </a:p>
        </p:txBody>
      </p:sp>
      <p:sp>
        <p:nvSpPr>
          <p:cNvPr id="15769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751949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911225" y="469018"/>
            <a:ext cx="7391400" cy="1143000"/>
          </a:xfrm>
        </p:spPr>
        <p:txBody>
          <a:bodyPr/>
          <a:lstStyle/>
          <a:p>
            <a:pPr eaLnBrk="1" hangingPunct="1">
              <a:defRPr/>
            </a:pPr>
            <a:r>
              <a:rPr lang="en-GB" sz="3800" b="1" kern="1200" dirty="0" smtClean="0">
                <a:solidFill>
                  <a:schemeClr val="tx1"/>
                </a:solidFill>
                <a:latin typeface="Rockwell" pitchFamily="18" charset="0"/>
                <a:cs typeface="+mj-cs"/>
              </a:rPr>
              <a:t>Polarized Politics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301624" y="1984375"/>
            <a:ext cx="8553159" cy="4399550"/>
          </a:xfrm>
        </p:spPr>
        <p:txBody>
          <a:bodyPr>
            <a:normAutofit fontScale="850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kern="1200" dirty="0" smtClean="0">
                <a:latin typeface="Verdana" pitchFamily="34" charset="0"/>
                <a:ea typeface="ＭＳ Ｐゴシック" charset="-128"/>
              </a:rPr>
              <a:t>Since the 80s, differences between party ideologies have grown (next slide)</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latin typeface="Verdana" pitchFamily="34" charset="0"/>
                <a:ea typeface="ＭＳ Ｐゴシック" charset="-128"/>
              </a:rPr>
              <a:t>Republicans have become more conservative and Democrats more liberal</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kern="1200" dirty="0" smtClean="0">
                <a:latin typeface="Verdana" pitchFamily="34" charset="0"/>
                <a:ea typeface="ＭＳ Ｐゴシック" charset="-128"/>
              </a:rPr>
              <a:t>Makes it more difficult to compromise and get things done </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kern="1200" dirty="0" smtClean="0">
                <a:latin typeface="Verdana" pitchFamily="34" charset="0"/>
                <a:ea typeface="ＭＳ Ｐゴシック" charset="-128"/>
              </a:rPr>
              <a:t>Why since the 80s?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latin typeface="Verdana" pitchFamily="34" charset="0"/>
                <a:ea typeface="ＭＳ Ｐゴシック" charset="-128"/>
              </a:rPr>
              <a:t>Gerrymandering led House members to not worry about </a:t>
            </a:r>
            <a:r>
              <a:rPr lang="en-US" dirty="0" smtClean="0">
                <a:latin typeface="Verdana" pitchFamily="34" charset="0"/>
                <a:ea typeface="ＭＳ Ｐゴシック" charset="-128"/>
              </a:rPr>
              <a:t>swing</a:t>
            </a:r>
            <a:r>
              <a:rPr lang="en-US" kern="1200" dirty="0" smtClean="0">
                <a:latin typeface="Verdana" pitchFamily="34" charset="0"/>
                <a:ea typeface="ＭＳ Ｐゴシック" charset="-128"/>
              </a:rPr>
              <a:t> voters, because they </a:t>
            </a:r>
            <a:r>
              <a:rPr lang="en-US" kern="1200" dirty="0" err="1" smtClean="0">
                <a:latin typeface="Verdana" pitchFamily="34" charset="0"/>
                <a:ea typeface="ＭＳ Ｐゴシック" charset="-128"/>
              </a:rPr>
              <a:t>didn</a:t>
            </a:r>
            <a:r>
              <a:rPr lang="fr-FR" kern="1200" dirty="0" smtClean="0">
                <a:latin typeface="Verdana" pitchFamily="34" charset="0"/>
                <a:ea typeface="ＭＳ Ｐゴシック" charset="-128"/>
              </a:rPr>
              <a:t>’</a:t>
            </a:r>
            <a:r>
              <a:rPr lang="en-US" kern="1200" dirty="0" smtClean="0">
                <a:latin typeface="Verdana" pitchFamily="34" charset="0"/>
                <a:ea typeface="ＭＳ Ｐゴシック" charset="-128"/>
              </a:rPr>
              <a:t>t have to</a:t>
            </a:r>
          </a:p>
          <a:p>
            <a:pPr marL="1314450" lvl="3"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400" dirty="0" smtClean="0">
                <a:latin typeface="Verdana" pitchFamily="34" charset="0"/>
                <a:ea typeface="ＭＳ Ｐゴシック" charset="-128"/>
              </a:rPr>
              <a:t>Leads House members to become less interested in compromise </a:t>
            </a:r>
            <a:endParaRPr lang="en-US" sz="2400" dirty="0">
              <a:latin typeface="Verdana" pitchFamily="34" charset="0"/>
              <a:ea typeface="ＭＳ Ｐゴシック" charset="-128"/>
            </a:endParaRPr>
          </a:p>
          <a:p>
            <a:pPr marL="457200" lvl="1"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3200" dirty="0" smtClean="0"/>
              <a:t>“As the parties </a:t>
            </a:r>
            <a:r>
              <a:rPr lang="en-US" sz="3200" dirty="0"/>
              <a:t>pulled apart ideologically, they also became more homogeneous internally</a:t>
            </a:r>
            <a:r>
              <a:rPr lang="en-US" sz="3200" dirty="0" smtClean="0"/>
              <a:t>.”</a:t>
            </a:r>
            <a:endParaRPr lang="en-GB" sz="3200" kern="1200" dirty="0" smtClean="0">
              <a:latin typeface="Verdana" pitchFamily="34" charset="0"/>
              <a:ea typeface="ＭＳ Ｐゴシック" charset="-128"/>
            </a:endParaRPr>
          </a:p>
        </p:txBody>
      </p:sp>
      <p:sp>
        <p:nvSpPr>
          <p:cNvPr id="1597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780215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453308" cy="1143000"/>
          </a:xfrm>
        </p:spPr>
        <p:txBody>
          <a:bodyPr/>
          <a:lstStyle/>
          <a:p>
            <a:pPr eaLnBrk="1" hangingPunct="1">
              <a:defRPr/>
            </a:pPr>
            <a:r>
              <a:rPr lang="en-GB" sz="3800" b="1" kern="1200" dirty="0" smtClean="0">
                <a:solidFill>
                  <a:schemeClr val="tx1"/>
                </a:solidFill>
                <a:latin typeface="Rockwell" pitchFamily="18" charset="0"/>
                <a:cs typeface="+mj-cs"/>
              </a:rPr>
              <a:t>Polarized Politics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753933" y="1984375"/>
            <a:ext cx="8001000" cy="4399550"/>
          </a:xfrm>
        </p:spPr>
        <p:txBody>
          <a:bodyPr>
            <a:normAutofit fontScale="92500" lnSpcReduction="20000"/>
          </a:bodyPr>
          <a:lstStyle/>
          <a:p>
            <a:r>
              <a:rPr lang="en-US" dirty="0" smtClean="0"/>
              <a:t>“members </a:t>
            </a:r>
            <a:r>
              <a:rPr lang="en-US" dirty="0"/>
              <a:t>of Congress, especially in the House, hold more extreme political views </a:t>
            </a:r>
            <a:r>
              <a:rPr lang="en-US" dirty="0" smtClean="0"/>
              <a:t>than their </a:t>
            </a:r>
            <a:r>
              <a:rPr lang="en-US" dirty="0"/>
              <a:t>constituents as a </a:t>
            </a:r>
            <a:r>
              <a:rPr lang="en-US" dirty="0" smtClean="0"/>
              <a:t>whole.”</a:t>
            </a:r>
          </a:p>
          <a:p>
            <a:r>
              <a:rPr lang="en-US" dirty="0" smtClean="0"/>
              <a:t>“Barack Obama </a:t>
            </a:r>
            <a:r>
              <a:rPr lang="en-US" dirty="0"/>
              <a:t>received few Republican votes for any of his proposals and not a </a:t>
            </a:r>
            <a:r>
              <a:rPr lang="en-US" dirty="0" smtClean="0"/>
              <a:t>single Republican </a:t>
            </a:r>
            <a:r>
              <a:rPr lang="en-US" dirty="0"/>
              <a:t>vote for his health care reform </a:t>
            </a:r>
            <a:r>
              <a:rPr lang="en-US" dirty="0" smtClean="0"/>
              <a:t>plan.”</a:t>
            </a:r>
          </a:p>
          <a:p>
            <a:r>
              <a:rPr lang="en-US" dirty="0" smtClean="0"/>
              <a:t>“Party loyalty among voters in congressional elections has increased.”</a:t>
            </a:r>
          </a:p>
          <a:p>
            <a:r>
              <a:rPr lang="en-US" dirty="0" smtClean="0"/>
              <a:t>If congress becomes more polarized, it will get less done (gridlock)</a:t>
            </a:r>
            <a:endParaRPr lang="en-US" dirty="0"/>
          </a:p>
        </p:txBody>
      </p:sp>
      <p:sp>
        <p:nvSpPr>
          <p:cNvPr id="15974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81919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366080" cy="1143000"/>
          </a:xfrm>
        </p:spPr>
        <p:txBody>
          <a:bodyPr/>
          <a:lstStyle/>
          <a:p>
            <a:pPr eaLnBrk="1" hangingPunct="1">
              <a:defRPr/>
            </a:pPr>
            <a:r>
              <a:rPr lang="en-GB" sz="3800" b="1" kern="1200" dirty="0" smtClean="0">
                <a:solidFill>
                  <a:schemeClr val="tx1"/>
                </a:solidFill>
                <a:latin typeface="Rockwell" pitchFamily="18" charset="0"/>
                <a:cs typeface="+mj-cs"/>
              </a:rPr>
              <a:t>Polarized Politics </a:t>
            </a:r>
            <a:endParaRPr lang="en-US" sz="3800" b="1" kern="1200" dirty="0" smtClean="0">
              <a:solidFill>
                <a:schemeClr val="tx1"/>
              </a:solidFill>
              <a:latin typeface="Rockwell" pitchFamily="18" charset="0"/>
              <a:cs typeface="+mj-cs"/>
            </a:endParaRPr>
          </a:p>
        </p:txBody>
      </p:sp>
      <p:sp>
        <p:nvSpPr>
          <p:cNvPr id="90114" name="Rectangle 3"/>
          <p:cNvSpPr>
            <a:spLocks noGrp="1" noChangeArrowheads="1"/>
          </p:cNvSpPr>
          <p:nvPr>
            <p:ph type="body" idx="4294967295"/>
          </p:nvPr>
        </p:nvSpPr>
        <p:spPr>
          <a:xfrm>
            <a:off x="301625" y="1984375"/>
            <a:ext cx="8366080" cy="4554000"/>
          </a:xfrm>
        </p:spPr>
        <p:txBody>
          <a:bodyPr>
            <a:normAutofit fontScale="85000"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Why since the 80s?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Gerrymandering led House members to not worry about swing voters, because they </a:t>
            </a:r>
            <a:r>
              <a:rPr lang="en-US" sz="2800" kern="1200" dirty="0" err="1" smtClean="0">
                <a:latin typeface="Verdana" pitchFamily="34" charset="0"/>
                <a:ea typeface="ＭＳ Ｐゴシック" charset="-128"/>
              </a:rPr>
              <a:t>didn</a:t>
            </a:r>
            <a:r>
              <a:rPr lang="fr-FR" sz="2800" kern="1200" dirty="0" smtClean="0">
                <a:latin typeface="Verdana" pitchFamily="34" charset="0"/>
                <a:ea typeface="ＭＳ Ｐゴシック" charset="-128"/>
              </a:rPr>
              <a:t>’</a:t>
            </a:r>
            <a:r>
              <a:rPr lang="en-US" sz="2800" kern="1200" dirty="0" smtClean="0">
                <a:latin typeface="Verdana" pitchFamily="34" charset="0"/>
                <a:ea typeface="ＭＳ Ｐゴシック" charset="-128"/>
              </a:rPr>
              <a:t>t have to</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The loudest supporters of each party are super lib/cons, so the candidates listen to them</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Much fewer liberal Dems/conservative Reps</a:t>
            </a:r>
          </a:p>
          <a:p>
            <a:pPr marL="57150"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sz="2800" kern="1200" dirty="0" smtClean="0">
                <a:latin typeface="Verdana" pitchFamily="34" charset="0"/>
                <a:ea typeface="ＭＳ Ｐゴシック" charset="-128"/>
              </a:rPr>
              <a:t>Basically, the “polarized” atmosphere of today makes everyone get in line to support their parties, even if it leads to gridlock</a:t>
            </a:r>
            <a:endParaRPr lang="en-GB" sz="2800" kern="1200" dirty="0" smtClean="0">
              <a:latin typeface="Verdana" pitchFamily="34" charset="0"/>
              <a:ea typeface="ＭＳ Ｐゴシック" charset="-128"/>
            </a:endParaRPr>
          </a:p>
        </p:txBody>
      </p:sp>
      <p:sp>
        <p:nvSpPr>
          <p:cNvPr id="16179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1952777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7391400" cy="1143000"/>
          </a:xfrm>
        </p:spPr>
        <p:txBody>
          <a:bodyPr>
            <a:normAutofit/>
          </a:bodyPr>
          <a:lstStyle/>
          <a:p>
            <a:pPr marL="342900" indent="-3429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a:latin typeface="Verdana" charset="0"/>
                <a:ea typeface="ＭＳ Ｐゴシック" charset="0"/>
              </a:rPr>
              <a:t>Constituency opinion versus member ideology</a:t>
            </a:r>
          </a:p>
        </p:txBody>
      </p:sp>
      <p:sp>
        <p:nvSpPr>
          <p:cNvPr id="90114" name="Rectangle 3"/>
          <p:cNvSpPr>
            <a:spLocks noGrp="1" noChangeArrowheads="1"/>
          </p:cNvSpPr>
          <p:nvPr>
            <p:ph type="body" idx="4294967295"/>
          </p:nvPr>
        </p:nvSpPr>
        <p:spPr>
          <a:xfrm>
            <a:off x="301625" y="1984375"/>
            <a:ext cx="8001000" cy="3810000"/>
          </a:xfrm>
        </p:spPr>
        <p:txBody>
          <a:bodyPr>
            <a:normAutofit lnSpcReduction="10000"/>
          </a:bodyPr>
          <a:lstStyle/>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“Gentlemen: I have rec</a:t>
            </a:r>
            <a:r>
              <a:rPr lang="en-US" kern="1200" dirty="0" err="1" smtClean="0">
                <a:solidFill>
                  <a:srgbClr val="000000"/>
                </a:solidFill>
                <a:latin typeface="Verdana" pitchFamily="34" charset="0"/>
                <a:ea typeface="ＭＳ Ｐゴシック" charset="-128"/>
              </a:rPr>
              <a:t>ei</a:t>
            </a:r>
            <a:r>
              <a:rPr lang="en-GB" kern="1200" dirty="0" err="1" smtClean="0">
                <a:solidFill>
                  <a:srgbClr val="000000"/>
                </a:solidFill>
                <a:latin typeface="Verdana" pitchFamily="34" charset="0"/>
                <a:ea typeface="ＭＳ Ｐゴシック" charset="-128"/>
              </a:rPr>
              <a:t>ved</a:t>
            </a:r>
            <a:r>
              <a:rPr lang="en-GB" kern="1200" dirty="0" smtClean="0">
                <a:solidFill>
                  <a:srgbClr val="000000"/>
                </a:solidFill>
                <a:latin typeface="Verdana" pitchFamily="34" charset="0"/>
                <a:ea typeface="ＭＳ Ｐゴシック" charset="-128"/>
              </a:rPr>
              <a:t> your letter about the excise, and I am surprised at your insolence in writing me at all</a:t>
            </a:r>
            <a:r>
              <a:rPr lang="en-US" kern="1200" dirty="0" smtClean="0">
                <a:solidFill>
                  <a:srgbClr val="000000"/>
                </a:solidFill>
                <a:latin typeface="Verdana" pitchFamily="34" charset="0"/>
                <a:ea typeface="ＭＳ Ｐゴシック" charset="-128"/>
              </a:rPr>
              <a:t>…may God’s curse light upon you all, and may it make your homes as open and as free to the excise officers as your wives and daughters have always been to me while I have represented your rascally constituency.” – Anthony Henry, British Parliament – 1714</a:t>
            </a:r>
            <a:endParaRPr lang="en-GB" kern="1200" dirty="0" smtClean="0">
              <a:solidFill>
                <a:srgbClr val="000000"/>
              </a:solidFill>
              <a:latin typeface="Verdana" pitchFamily="34" charset="0"/>
              <a:ea typeface="ＭＳ Ｐゴシック" charset="-128"/>
            </a:endParaRPr>
          </a:p>
          <a:p>
            <a:pPr marL="457200" lvl="2" indent="0" defTabSz="457200" eaLnBrk="1" hangingPunct="1">
              <a:lnSpc>
                <a:spcPct val="120000"/>
              </a:lnSpc>
              <a:spcBef>
                <a:spcPct val="0"/>
              </a:spcBef>
              <a:buClr>
                <a:srgbClr val="000000"/>
              </a:buClr>
              <a:buSzPct val="100000"/>
              <a:buFontTx/>
              <a:buNone/>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6793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3277438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1625" y="530225"/>
            <a:ext cx="8486226" cy="1143000"/>
          </a:xfrm>
        </p:spPr>
        <p:txBody>
          <a:bodyPr>
            <a:normAutofit/>
          </a:bodyPr>
          <a:lstStyle/>
          <a:p>
            <a:pPr marL="342900" indent="-342900" defTabSz="457200" eaLnBrk="1" hangingPunct="1">
              <a:lnSpc>
                <a:spcPct val="120000"/>
              </a:lnSpc>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800" dirty="0">
                <a:latin typeface="Verdana" charset="0"/>
                <a:ea typeface="ＭＳ Ｐゴシック" charset="0"/>
              </a:rPr>
              <a:t>How should representatives represent the people?</a:t>
            </a:r>
          </a:p>
        </p:txBody>
      </p:sp>
      <p:sp>
        <p:nvSpPr>
          <p:cNvPr id="90114" name="Rectangle 3"/>
          <p:cNvSpPr>
            <a:spLocks noGrp="1" noChangeArrowheads="1"/>
          </p:cNvSpPr>
          <p:nvPr>
            <p:ph type="body" idx="4294967295"/>
          </p:nvPr>
        </p:nvSpPr>
        <p:spPr>
          <a:xfrm>
            <a:off x="301624" y="1984374"/>
            <a:ext cx="8486227" cy="4605483"/>
          </a:xfrm>
        </p:spPr>
        <p:txBody>
          <a:bodyPr>
            <a:normAutofit fontScale="62500" lnSpcReduction="20000"/>
          </a:bodyPr>
          <a:lstStyle/>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Trustee Model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the people tell the representative what they think and the representative makes their own decision</a:t>
            </a:r>
          </a:p>
          <a:p>
            <a:pPr marL="800100" lvl="2">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Trustee = Trust me</a:t>
            </a: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b="1" kern="1200" dirty="0" smtClean="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b="1" kern="1200" dirty="0" smtClean="0">
                <a:solidFill>
                  <a:srgbClr val="000000"/>
                </a:solidFill>
                <a:latin typeface="Verdana" pitchFamily="34" charset="0"/>
                <a:ea typeface="ＭＳ Ｐゴシック" charset="-128"/>
              </a:rPr>
              <a:t>Delegate Model </a:t>
            </a:r>
            <a:r>
              <a:rPr lang="en-US" kern="1200" dirty="0" smtClean="0">
                <a:solidFill>
                  <a:srgbClr val="000000"/>
                </a:solidFill>
                <a:latin typeface="Verdana" pitchFamily="34" charset="0"/>
                <a:ea typeface="ＭＳ Ｐゴシック" charset="-128"/>
              </a:rPr>
              <a:t>–</a:t>
            </a:r>
            <a:r>
              <a:rPr lang="en-GB" kern="1200" dirty="0" smtClean="0">
                <a:solidFill>
                  <a:srgbClr val="000000"/>
                </a:solidFill>
                <a:latin typeface="Verdana" pitchFamily="34" charset="0"/>
                <a:ea typeface="ＭＳ Ｐゴシック" charset="-128"/>
              </a:rPr>
              <a:t> the representative votes how the people tell her or him without questioning it, even if the representative disagrees </a:t>
            </a: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How should a representative vote when their opinions differ from their constituents’?</a:t>
            </a:r>
          </a:p>
          <a:p>
            <a:pPr marL="400050" lvl="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“In short, when they have differences of opinion with their constituencies, members of Congress consider constituency preferences but are not controlled by them.”</a:t>
            </a:r>
          </a:p>
          <a:p>
            <a:pPr marL="0" defTabSz="457200" eaLnBrk="1" hangingPunct="1">
              <a:lnSpc>
                <a:spcPct val="120000"/>
              </a:lnSpc>
              <a:spcBef>
                <a:spcPct val="0"/>
              </a:spcBef>
              <a:buClr>
                <a:srgbClr val="000000"/>
              </a:buClr>
              <a:buSzPct val="10000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endParaRPr lang="en-GB" kern="1200" dirty="0" smtClean="0">
              <a:solidFill>
                <a:srgbClr val="000000"/>
              </a:solidFill>
              <a:latin typeface="Verdana" pitchFamily="34" charset="0"/>
              <a:ea typeface="ＭＳ Ｐゴシック" charset="-128"/>
            </a:endParaRPr>
          </a:p>
        </p:txBody>
      </p:sp>
      <p:sp>
        <p:nvSpPr>
          <p:cNvPr id="169987"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3860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Issue Groups and Congress</a:t>
            </a:r>
            <a:endParaRPr lang="en-US" dirty="0"/>
          </a:p>
        </p:txBody>
      </p:sp>
      <p:sp>
        <p:nvSpPr>
          <p:cNvPr id="3" name="Content Placeholder 2"/>
          <p:cNvSpPr>
            <a:spLocks noGrp="1"/>
          </p:cNvSpPr>
          <p:nvPr>
            <p:ph idx="1"/>
          </p:nvPr>
        </p:nvSpPr>
        <p:spPr/>
        <p:txBody>
          <a:bodyPr/>
          <a:lstStyle/>
          <a:p>
            <a:r>
              <a:rPr lang="en-US" dirty="0" smtClean="0"/>
              <a:t>Single Issue Groups can make a member of Congress stay quite on certain issues</a:t>
            </a:r>
          </a:p>
          <a:p>
            <a:pPr lvl="1"/>
            <a:r>
              <a:rPr lang="en-US" dirty="0" smtClean="0"/>
              <a:t>Gun control, abortion, immigration</a:t>
            </a:r>
          </a:p>
          <a:p>
            <a:r>
              <a:rPr lang="en-US" dirty="0" smtClean="0"/>
              <a:t>If the member takes a stand against them, the group will flood resources to their opponents</a:t>
            </a:r>
            <a:endParaRPr lang="en-US" dirty="0"/>
          </a:p>
        </p:txBody>
      </p:sp>
    </p:spTree>
    <p:extLst>
      <p:ext uri="{BB962C8B-B14F-4D97-AF65-F5344CB8AC3E}">
        <p14:creationId xmlns:p14="http://schemas.microsoft.com/office/powerpoint/2010/main" val="1355972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29948"/>
            <a:ext cx="9144000" cy="4798104"/>
          </a:xfrm>
          <a:prstGeom prst="rect">
            <a:avLst/>
          </a:prstGeom>
        </p:spPr>
      </p:pic>
    </p:spTree>
    <p:extLst>
      <p:ext uri="{BB962C8B-B14F-4D97-AF65-F5344CB8AC3E}">
        <p14:creationId xmlns:p14="http://schemas.microsoft.com/office/powerpoint/2010/main" val="1419722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 member of Congress will ask before supporting an issue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Does my party agree with it?</a:t>
            </a:r>
          </a:p>
          <a:p>
            <a:pPr marL="514350" indent="-514350">
              <a:buFont typeface="+mj-lt"/>
              <a:buAutoNum type="arabicPeriod"/>
            </a:pPr>
            <a:r>
              <a:rPr lang="en-US" dirty="0" smtClean="0"/>
              <a:t>Do my constituents agree with it?</a:t>
            </a:r>
          </a:p>
          <a:p>
            <a:pPr marL="514350" indent="-514350">
              <a:buFont typeface="+mj-lt"/>
              <a:buAutoNum type="arabicPeriod"/>
            </a:pPr>
            <a:r>
              <a:rPr lang="en-US" dirty="0" smtClean="0"/>
              <a:t>Will it make single interest groups angry at me?</a:t>
            </a:r>
          </a:p>
          <a:p>
            <a:pPr marL="514350" indent="-514350">
              <a:buFont typeface="+mj-lt"/>
              <a:buAutoNum type="arabicPeriod"/>
            </a:pPr>
            <a:r>
              <a:rPr lang="en-US" dirty="0" smtClean="0"/>
              <a:t>Is it good/right?</a:t>
            </a:r>
            <a:endParaRPr lang="en-US" dirty="0"/>
          </a:p>
        </p:txBody>
      </p:sp>
    </p:spTree>
    <p:extLst>
      <p:ext uri="{BB962C8B-B14F-4D97-AF65-F5344CB8AC3E}">
        <p14:creationId xmlns:p14="http://schemas.microsoft.com/office/powerpoint/2010/main" val="4272410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Lobbyists and Understanding Congress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8016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Lobbyists and Interest Groups</a:t>
            </a:r>
            <a:endParaRPr lang="en-US" sz="3800" b="1" kern="1200" dirty="0" smtClean="0">
              <a:solidFill>
                <a:schemeClr val="tx1"/>
              </a:solidFill>
              <a:latin typeface="Rockwell" pitchFamily="18" charset="0"/>
              <a:cs typeface="+mj-cs"/>
            </a:endParaRPr>
          </a:p>
        </p:txBody>
      </p:sp>
      <p:sp>
        <p:nvSpPr>
          <p:cNvPr id="94210" name="Rectangle 3"/>
          <p:cNvSpPr>
            <a:spLocks noGrp="1" noChangeArrowheads="1"/>
          </p:cNvSpPr>
          <p:nvPr>
            <p:ph type="body" idx="4294967295"/>
          </p:nvPr>
        </p:nvSpPr>
        <p:spPr>
          <a:xfrm>
            <a:off x="301625" y="1984375"/>
            <a:ext cx="8001000" cy="4343400"/>
          </a:xfrm>
        </p:spPr>
        <p:txBody>
          <a:bodyPr>
            <a:normAutofit fontScale="925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D.C. is crawling with lobbyists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12,000 of them</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Spent $3 billion in 2011</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Many are former members of Congress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How lobbyists persuade</a:t>
            </a:r>
            <a:endParaRPr lang="en-GB" altLang="ja-JP" sz="2800" kern="1200" dirty="0" smtClean="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policy information</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promises of money</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err="1" smtClean="0">
                <a:solidFill>
                  <a:srgbClr val="000000"/>
                </a:solidFill>
                <a:latin typeface="Verdana" pitchFamily="34" charset="0"/>
                <a:ea typeface="ＭＳ Ｐゴシック" charset="-128"/>
              </a:rPr>
              <a:t>Ghostwrite</a:t>
            </a:r>
            <a:r>
              <a:rPr lang="en-GB" kern="1200" dirty="0" smtClean="0">
                <a:solidFill>
                  <a:srgbClr val="000000"/>
                </a:solidFill>
                <a:latin typeface="Verdana" pitchFamily="34" charset="0"/>
                <a:ea typeface="ＭＳ Ｐゴシック" charset="-128"/>
              </a:rPr>
              <a:t> legislation</a:t>
            </a:r>
          </a:p>
          <a:p>
            <a:pPr marL="1200150" lvl="3"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dirty="0" smtClean="0">
                <a:solidFill>
                  <a:srgbClr val="000000"/>
                </a:solidFill>
                <a:latin typeface="Verdana" pitchFamily="34" charset="0"/>
                <a:ea typeface="ＭＳ Ｐゴシック" charset="-128"/>
              </a:rPr>
              <a:t>Work closely with congress at the committee level</a:t>
            </a:r>
            <a:endParaRPr lang="en-GB" kern="1200" dirty="0" smtClean="0">
              <a:solidFill>
                <a:srgbClr val="000000"/>
              </a:solidFill>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Status quo usually wins</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Disclosure requirements</a:t>
            </a:r>
          </a:p>
        </p:txBody>
      </p:sp>
      <p:sp>
        <p:nvSpPr>
          <p:cNvPr id="172035"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27362308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1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21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2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Lobbyists and Interest Groups</a:t>
            </a:r>
            <a:endParaRPr lang="en-US" sz="3800" b="1" kern="1200" dirty="0" smtClean="0">
              <a:solidFill>
                <a:schemeClr val="tx1"/>
              </a:solidFill>
              <a:latin typeface="Rockwell" pitchFamily="18" charset="0"/>
              <a:cs typeface="+mj-cs"/>
            </a:endParaRPr>
          </a:p>
        </p:txBody>
      </p:sp>
      <p:sp>
        <p:nvSpPr>
          <p:cNvPr id="94210" name="Rectangle 3"/>
          <p:cNvSpPr>
            <a:spLocks noGrp="1" noChangeArrowheads="1"/>
          </p:cNvSpPr>
          <p:nvPr>
            <p:ph type="body" idx="4294967295"/>
          </p:nvPr>
        </p:nvSpPr>
        <p:spPr>
          <a:xfrm>
            <a:off x="301625" y="1984375"/>
            <a:ext cx="8001000" cy="4343400"/>
          </a:xfrm>
        </p:spPr>
        <p:txBody>
          <a:bodyPr>
            <a:normAutofit lnSpcReduction="1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How lobbyists persuade</a:t>
            </a:r>
            <a:endParaRPr lang="en-GB" altLang="ja-JP" sz="2800" kern="1200" dirty="0" smtClean="0">
              <a:latin typeface="Verdana" pitchFamily="34" charset="0"/>
              <a:ea typeface="ＭＳ Ｐゴシック" charset="-128"/>
            </a:endParaRP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policy information</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Provide promises of money and support from who they represent (especially PACs)</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err="1" smtClean="0">
                <a:solidFill>
                  <a:srgbClr val="000000"/>
                </a:solidFill>
                <a:latin typeface="Verdana" pitchFamily="34" charset="0"/>
                <a:ea typeface="ＭＳ Ｐゴシック" charset="-128"/>
              </a:rPr>
              <a:t>Ghostwrite</a:t>
            </a:r>
            <a:r>
              <a:rPr lang="en-GB" kern="1200" dirty="0" smtClean="0">
                <a:solidFill>
                  <a:srgbClr val="000000"/>
                </a:solidFill>
                <a:latin typeface="Verdana" pitchFamily="34" charset="0"/>
                <a:ea typeface="ＭＳ Ｐゴシック" charset="-128"/>
              </a:rPr>
              <a:t> legislation (more than a dozen on ACA debate)</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Status quo usually wins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“Lobbying against change is usually more successful than lobbying for it.”</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smtClean="0">
                <a:latin typeface="Verdana" pitchFamily="34" charset="0"/>
                <a:ea typeface="ＭＳ Ｐゴシック" charset="-128"/>
              </a:rPr>
              <a:t>Disclosure requirements 1995</a:t>
            </a:r>
            <a:endParaRPr lang="en-GB" sz="2800" kern="1200" dirty="0" smtClean="0">
              <a:latin typeface="Verdana" pitchFamily="34" charset="0"/>
              <a:ea typeface="ＭＳ Ｐゴシック" charset="-128"/>
            </a:endParaRPr>
          </a:p>
        </p:txBody>
      </p:sp>
      <p:sp>
        <p:nvSpPr>
          <p:cNvPr id="174083"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0050244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Lobbyists and Interest Groups</a:t>
            </a:r>
            <a:endParaRPr lang="en-US" sz="3800" b="1" kern="1200" dirty="0" smtClean="0">
              <a:solidFill>
                <a:schemeClr val="tx1"/>
              </a:solidFill>
              <a:latin typeface="Rockwell" pitchFamily="18" charset="0"/>
              <a:cs typeface="+mj-cs"/>
            </a:endParaRPr>
          </a:p>
        </p:txBody>
      </p:sp>
      <p:sp>
        <p:nvSpPr>
          <p:cNvPr id="94210" name="Rectangle 3"/>
          <p:cNvSpPr>
            <a:spLocks noGrp="1" noChangeArrowheads="1"/>
          </p:cNvSpPr>
          <p:nvPr>
            <p:ph type="body" idx="4294967295"/>
          </p:nvPr>
        </p:nvSpPr>
        <p:spPr>
          <a:xfrm>
            <a:off x="301624" y="1984375"/>
            <a:ext cx="8537575" cy="4343400"/>
          </a:xfrm>
        </p:spPr>
        <p:txBody>
          <a:bodyPr>
            <a:normAutofit fontScale="92500" lnSpcReduction="200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a:latin typeface="Verdana" pitchFamily="34" charset="0"/>
                <a:ea typeface="ＭＳ Ｐゴシック" charset="-128"/>
              </a:rPr>
              <a:t>Disclosure requirements </a:t>
            </a:r>
            <a:r>
              <a:rPr lang="en-GB" sz="2400" kern="1200" dirty="0" smtClean="0">
                <a:latin typeface="Verdana" pitchFamily="34" charset="0"/>
                <a:ea typeface="ＭＳ Ｐゴシック" charset="-128"/>
              </a:rPr>
              <a:t>1995</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latin typeface="Verdana" pitchFamily="34" charset="0"/>
                <a:ea typeface="ＭＳ Ｐゴシック" charset="-128"/>
              </a:rPr>
              <a:t>Lobbyists must disclose</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What they are lobbying for </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How much the spend lobbying </a:t>
            </a:r>
          </a:p>
          <a:p>
            <a:pPr marL="1314450" lvl="3"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Who their clients are</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Also, they can’t give lavish gifts, meals, </a:t>
            </a:r>
            <a:r>
              <a:rPr lang="en-GB" sz="2400" kern="1200" dirty="0" err="1" smtClean="0">
                <a:latin typeface="Verdana" pitchFamily="34" charset="0"/>
                <a:ea typeface="ＭＳ Ｐゴシック" charset="-128"/>
              </a:rPr>
              <a:t>etc</a:t>
            </a:r>
            <a:endParaRPr lang="en-GB" sz="2400" kern="1200" dirty="0" smtClean="0">
              <a:latin typeface="Verdana" pitchFamily="34" charset="0"/>
              <a:ea typeface="ＭＳ Ｐゴシック" charset="-128"/>
            </a:endParaRP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400" kern="1200" dirty="0" smtClean="0">
                <a:latin typeface="Verdana" pitchFamily="34" charset="0"/>
                <a:ea typeface="ＭＳ Ｐゴシック" charset="-128"/>
              </a:rPr>
              <a:t>Jack Abramoff  (2006)</a:t>
            </a:r>
            <a:r>
              <a:rPr lang="en-US" sz="2400" kern="1200" dirty="0" smtClean="0">
                <a:latin typeface="Verdana" pitchFamily="34" charset="0"/>
                <a:ea typeface="ＭＳ Ｐゴシック" charset="-128"/>
              </a:rPr>
              <a:t>–</a:t>
            </a:r>
            <a:r>
              <a:rPr lang="en-GB" sz="2400" kern="1200" dirty="0" smtClean="0">
                <a:latin typeface="Verdana" pitchFamily="34" charset="0"/>
                <a:ea typeface="ＭＳ Ｐゴシック" charset="-128"/>
              </a:rPr>
              <a:t> lobbyist for Native American casinos </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latin typeface="Verdana" pitchFamily="34" charset="0"/>
                <a:ea typeface="ＭＳ Ｐゴシック" charset="-128"/>
              </a:rPr>
              <a:t>Busted for spending $80 million of their bucks on gifts to congresspersons </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latin typeface="Verdana" pitchFamily="34" charset="0"/>
                <a:ea typeface="ＭＳ Ｐゴシック" charset="-128"/>
              </a:rPr>
              <a:t>Led to more restrictions on lobbyists </a:t>
            </a:r>
            <a:endParaRPr lang="en-GB" kern="1200" dirty="0">
              <a:latin typeface="Verdana" pitchFamily="34" charset="0"/>
              <a:ea typeface="ＭＳ Ｐゴシック" charset="-128"/>
            </a:endParaRPr>
          </a:p>
        </p:txBody>
      </p:sp>
      <p:sp>
        <p:nvSpPr>
          <p:cNvPr id="17613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11.4</a:t>
            </a:r>
            <a:endParaRPr lang="en-US" sz="2800"/>
          </a:p>
        </p:txBody>
      </p:sp>
    </p:spTree>
    <p:extLst>
      <p:ext uri="{BB962C8B-B14F-4D97-AF65-F5344CB8AC3E}">
        <p14:creationId xmlns:p14="http://schemas.microsoft.com/office/powerpoint/2010/main" val="4006542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1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8"/>
          <p:cNvSpPr txBox="1">
            <a:spLocks noChangeArrowheads="1"/>
          </p:cNvSpPr>
          <p:nvPr/>
        </p:nvSpPr>
        <p:spPr bwMode="auto">
          <a:xfrm>
            <a:off x="301625" y="1438033"/>
            <a:ext cx="8232775"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cs typeface="ＭＳ Ｐゴシック" charset="0"/>
              </a:defRPr>
            </a:lvl1pPr>
            <a:lvl2pPr indent="-4572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2pPr>
            <a:lvl3pPr marL="11430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3pPr>
            <a:lvl4pPr marL="16002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4pPr>
            <a:lvl5pPr marL="2057400" indent="-228600" defTabSz="457200" eaLnBrk="0" hangingPunct="0">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sz="2400">
                <a:solidFill>
                  <a:schemeClr val="tx1"/>
                </a:solidFill>
                <a:latin typeface="Arial" charset="0"/>
                <a:ea typeface="ＭＳ Ｐゴシック" charset="0"/>
              </a:defRPr>
            </a:lvl9pPr>
          </a:lstStyle>
          <a:p>
            <a:pPr eaLnBrk="1" hangingPunct="1">
              <a:lnSpc>
                <a:spcPct val="120000"/>
              </a:lnSpc>
              <a:spcBef>
                <a:spcPct val="20000"/>
              </a:spcBef>
              <a:buClr>
                <a:srgbClr val="004185"/>
              </a:buClr>
              <a:buSzPct val="100000"/>
              <a:buFont typeface="Wingdings 2" charset="0"/>
              <a:buChar char=""/>
            </a:pPr>
            <a:r>
              <a:rPr lang="en-GB" dirty="0">
                <a:latin typeface="Verdana" charset="0"/>
              </a:rPr>
              <a:t>Congress is unrepresentative </a:t>
            </a:r>
          </a:p>
          <a:p>
            <a:pPr eaLnBrk="1" hangingPunct="1">
              <a:lnSpc>
                <a:spcPct val="120000"/>
              </a:lnSpc>
              <a:spcBef>
                <a:spcPct val="20000"/>
              </a:spcBef>
              <a:buClr>
                <a:srgbClr val="004185"/>
              </a:buClr>
              <a:buSzPct val="100000"/>
              <a:buFont typeface="Wingdings 2" charset="0"/>
              <a:buChar char=""/>
            </a:pPr>
            <a:r>
              <a:rPr lang="en-GB" dirty="0">
                <a:latin typeface="Verdana" charset="0"/>
              </a:rPr>
              <a:t>Members are the American elite</a:t>
            </a:r>
          </a:p>
          <a:p>
            <a:pPr eaLnBrk="1" hangingPunct="1">
              <a:lnSpc>
                <a:spcPct val="120000"/>
              </a:lnSpc>
              <a:spcBef>
                <a:spcPct val="20000"/>
              </a:spcBef>
              <a:buClr>
                <a:srgbClr val="004185"/>
              </a:buClr>
              <a:buSzPct val="100000"/>
              <a:buFont typeface="Wingdings 2" charset="0"/>
              <a:buChar char=""/>
            </a:pPr>
            <a:r>
              <a:rPr lang="en-GB" dirty="0">
                <a:latin typeface="Verdana" charset="0"/>
              </a:rPr>
              <a:t>Leadership is chosen from within, not by the people</a:t>
            </a:r>
          </a:p>
          <a:p>
            <a:pPr lvl="1" eaLnBrk="1" hangingPunct="1">
              <a:lnSpc>
                <a:spcPct val="120000"/>
              </a:lnSpc>
              <a:spcBef>
                <a:spcPct val="20000"/>
              </a:spcBef>
              <a:buClr>
                <a:srgbClr val="004185"/>
              </a:buClr>
              <a:buSzPct val="100000"/>
              <a:buFont typeface="Wingdings 2" charset="0"/>
              <a:buChar char=""/>
            </a:pPr>
            <a:r>
              <a:rPr lang="en-GB" dirty="0">
                <a:latin typeface="Verdana" charset="0"/>
              </a:rPr>
              <a:t>Probably the most important jobs in the US government are </a:t>
            </a:r>
            <a:r>
              <a:rPr lang="en-GB" b="1" dirty="0">
                <a:latin typeface="Verdana" charset="0"/>
              </a:rPr>
              <a:t>House and Senate leaders</a:t>
            </a:r>
          </a:p>
          <a:p>
            <a:pPr eaLnBrk="1" hangingPunct="1">
              <a:lnSpc>
                <a:spcPct val="120000"/>
              </a:lnSpc>
              <a:spcBef>
                <a:spcPct val="20000"/>
              </a:spcBef>
              <a:buClr>
                <a:srgbClr val="004185"/>
              </a:buClr>
              <a:buSzPct val="100000"/>
              <a:buFont typeface="Wingdings 2" charset="0"/>
              <a:buChar char=""/>
            </a:pPr>
            <a:r>
              <a:rPr lang="en-GB" dirty="0">
                <a:latin typeface="Verdana" charset="0"/>
              </a:rPr>
              <a:t>Senate gives small pop states a big advantage over big ones (</a:t>
            </a:r>
            <a:r>
              <a:rPr lang="en-GB" dirty="0" err="1">
                <a:latin typeface="Verdana" charset="0"/>
              </a:rPr>
              <a:t>malapportionment</a:t>
            </a:r>
            <a:r>
              <a:rPr lang="en-GB" dirty="0" smtClean="0">
                <a:latin typeface="Verdana" charset="0"/>
              </a:rPr>
              <a:t>)</a:t>
            </a:r>
            <a:endParaRPr lang="en-GB" b="1" dirty="0">
              <a:solidFill>
                <a:srgbClr val="660099"/>
              </a:solidFill>
            </a:endParaRPr>
          </a:p>
          <a:p>
            <a:pPr eaLnBrk="1" hangingPunct="1">
              <a:spcBef>
                <a:spcPct val="20000"/>
              </a:spcBef>
              <a:buClr>
                <a:srgbClr val="660099"/>
              </a:buClr>
              <a:buSzPct val="100000"/>
              <a:buFont typeface="Wingdings" charset="0"/>
              <a:buChar char="§"/>
            </a:pPr>
            <a:endParaRPr lang="en-GB" b="1" dirty="0">
              <a:solidFill>
                <a:srgbClr val="660099"/>
              </a:solidFill>
            </a:endParaRPr>
          </a:p>
        </p:txBody>
      </p:sp>
      <p:sp>
        <p:nvSpPr>
          <p:cNvPr id="184322"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11.5</a:t>
            </a:r>
            <a:endParaRPr lang="en-US" sz="2800"/>
          </a:p>
        </p:txBody>
      </p:sp>
      <p:sp>
        <p:nvSpPr>
          <p:cNvPr id="6" name="Rectangle 2"/>
          <p:cNvSpPr txBox="1">
            <a:spLocks noChangeArrowheads="1"/>
          </p:cNvSpPr>
          <p:nvPr/>
        </p:nvSpPr>
        <p:spPr bwMode="auto">
          <a:xfrm>
            <a:off x="301625" y="530225"/>
            <a:ext cx="7391400" cy="792163"/>
          </a:xfrm>
          <a:prstGeom prst="rect">
            <a:avLst/>
          </a:prstGeom>
          <a:noFill/>
          <a:ln w="9525">
            <a:noFill/>
            <a:miter lim="800000"/>
            <a:headEnd/>
            <a:tailEnd/>
          </a:ln>
        </p:spPr>
        <p:txBody>
          <a:bodyPr/>
          <a:lstStyle/>
          <a:p>
            <a:pPr>
              <a:defRPr/>
            </a:pPr>
            <a:r>
              <a:rPr lang="en-GB" sz="3800" b="1" dirty="0">
                <a:latin typeface="Rockwell" pitchFamily="18" charset="0"/>
                <a:ea typeface="+mj-ea"/>
                <a:cs typeface="+mj-cs"/>
              </a:rPr>
              <a:t>Understanding Congress</a:t>
            </a:r>
            <a:endParaRPr lang="en-US" sz="3800" b="1" dirty="0">
              <a:latin typeface="Rockwell" pitchFamily="18" charset="0"/>
              <a:ea typeface="+mj-ea"/>
              <a:cs typeface="+mj-cs"/>
            </a:endParaRPr>
          </a:p>
        </p:txBody>
      </p:sp>
    </p:spTree>
    <p:extLst>
      <p:ext uri="{BB962C8B-B14F-4D97-AF65-F5344CB8AC3E}">
        <p14:creationId xmlns:p14="http://schemas.microsoft.com/office/powerpoint/2010/main" val="41447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5"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301625" y="530225"/>
            <a:ext cx="7391400" cy="792163"/>
          </a:xfrm>
        </p:spPr>
        <p:txBody>
          <a:bodyPr/>
          <a:lstStyle/>
          <a:p>
            <a:pPr eaLnBrk="1" hangingPunct="1">
              <a:defRPr/>
            </a:pPr>
            <a:r>
              <a:rPr lang="en-GB" sz="3800" b="1" kern="1200" dirty="0" smtClean="0">
                <a:solidFill>
                  <a:schemeClr val="tx1"/>
                </a:solidFill>
                <a:latin typeface="Rockwell" pitchFamily="18" charset="0"/>
                <a:cs typeface="+mj-cs"/>
              </a:rPr>
              <a:t>Congress and Democracy</a:t>
            </a:r>
            <a:endParaRPr lang="en-US" sz="3800" b="1" kern="1200" dirty="0" smtClean="0">
              <a:solidFill>
                <a:schemeClr val="tx1"/>
              </a:solidFill>
              <a:latin typeface="Rockwell" pitchFamily="18" charset="0"/>
              <a:cs typeface="+mj-cs"/>
            </a:endParaRPr>
          </a:p>
        </p:txBody>
      </p:sp>
      <p:sp>
        <p:nvSpPr>
          <p:cNvPr id="102402" name="Rectangle 3"/>
          <p:cNvSpPr>
            <a:spLocks noGrp="1" noChangeArrowheads="1"/>
          </p:cNvSpPr>
          <p:nvPr>
            <p:ph type="body" idx="4294967295"/>
          </p:nvPr>
        </p:nvSpPr>
        <p:spPr>
          <a:xfrm>
            <a:off x="304800" y="1524000"/>
            <a:ext cx="8305800" cy="4572000"/>
          </a:xfrm>
        </p:spPr>
        <p:txBody>
          <a:bodyPr>
            <a:normAutofit lnSpcReduction="10000"/>
          </a:bodyPr>
          <a:lstStyle/>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Congress is too representative </a:t>
            </a:r>
          </a:p>
          <a:p>
            <a:pPr marL="857250" lvl="2"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US" kern="1200" dirty="0" smtClean="0">
                <a:latin typeface="Verdana" pitchFamily="34" charset="0"/>
                <a:ea typeface="ＭＳ Ｐゴシック" charset="-128"/>
              </a:rPr>
              <a:t>I</a:t>
            </a:r>
            <a:r>
              <a:rPr lang="en-GB" kern="1200" dirty="0" smtClean="0">
                <a:latin typeface="Verdana" pitchFamily="34" charset="0"/>
                <a:ea typeface="ＭＳ Ｐゴシック" charset="-128"/>
              </a:rPr>
              <a:t>t represents everyone having different needs, thus it gets nothing done (</a:t>
            </a:r>
            <a:r>
              <a:rPr lang="en-GB" kern="1200" dirty="0" err="1" smtClean="0">
                <a:latin typeface="Verdana" pitchFamily="34" charset="0"/>
                <a:ea typeface="ＭＳ Ｐゴシック" charset="-128"/>
              </a:rPr>
              <a:t>hyperpluralism</a:t>
            </a:r>
            <a:r>
              <a:rPr lang="en-GB" kern="1200" dirty="0" smtClean="0">
                <a:latin typeface="Verdana" pitchFamily="34" charset="0"/>
                <a:ea typeface="ＭＳ Ｐゴシック" charset="-128"/>
              </a:rPr>
              <a:t>)</a:t>
            </a:r>
          </a:p>
          <a:p>
            <a:pPr marL="57150" indent="-457200">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3200" kern="1200" dirty="0" smtClean="0">
                <a:latin typeface="Verdana" pitchFamily="34" charset="0"/>
                <a:ea typeface="ＭＳ Ｐゴシック" charset="-128"/>
              </a:rPr>
              <a:t>Obstacles to good representation</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Constituent service</a:t>
            </a:r>
          </a:p>
          <a:p>
            <a:pPr marL="1200150" lvl="3"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Trying to keep everyone happy often leaves no one happy</a:t>
            </a:r>
          </a:p>
          <a:p>
            <a:pPr marL="742950" lvl="2">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err="1" smtClean="0">
                <a:solidFill>
                  <a:srgbClr val="000000"/>
                </a:solidFill>
                <a:latin typeface="Verdana" pitchFamily="34" charset="0"/>
                <a:ea typeface="ＭＳ Ｐゴシック" charset="-128"/>
              </a:rPr>
              <a:t>Reelection</a:t>
            </a:r>
            <a:r>
              <a:rPr lang="en-GB" kern="1200" dirty="0" smtClean="0">
                <a:solidFill>
                  <a:srgbClr val="000000"/>
                </a:solidFill>
                <a:latin typeface="Verdana" pitchFamily="34" charset="0"/>
                <a:ea typeface="ＭＳ Ｐゴシック" charset="-128"/>
              </a:rPr>
              <a:t> campaigns</a:t>
            </a:r>
          </a:p>
          <a:p>
            <a:pPr marL="1200150" lvl="3" indent="-285750">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The top priority of congresspersons is to get re-elected. Your needs can get in line behind that. </a:t>
            </a:r>
          </a:p>
        </p:txBody>
      </p:sp>
      <p:sp>
        <p:nvSpPr>
          <p:cNvPr id="186371"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11.5</a:t>
            </a:r>
            <a:endParaRPr lang="en-US" sz="2800"/>
          </a:p>
        </p:txBody>
      </p:sp>
    </p:spTree>
    <p:extLst>
      <p:ext uri="{BB962C8B-B14F-4D97-AF65-F5344CB8AC3E}">
        <p14:creationId xmlns:p14="http://schemas.microsoft.com/office/powerpoint/2010/main" val="3525856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0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0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301625" y="530225"/>
            <a:ext cx="7391400" cy="1069975"/>
          </a:xfrm>
        </p:spPr>
        <p:txBody>
          <a:bodyPr>
            <a:normAutofit fontScale="90000"/>
          </a:bodyPr>
          <a:lstStyle/>
          <a:p>
            <a:pPr eaLnBrk="1" hangingPunct="1">
              <a:defRPr/>
            </a:pPr>
            <a:r>
              <a:rPr lang="en-GB" sz="3800" b="1" kern="1200" dirty="0" smtClean="0">
                <a:solidFill>
                  <a:schemeClr val="tx1"/>
                </a:solidFill>
                <a:latin typeface="Rockwell" pitchFamily="18" charset="0"/>
                <a:cs typeface="+mj-cs"/>
              </a:rPr>
              <a:t>Congress and the Scope of Government</a:t>
            </a:r>
            <a:endParaRPr lang="en-US" sz="3800" b="1" kern="1200" dirty="0" smtClean="0">
              <a:solidFill>
                <a:schemeClr val="tx1"/>
              </a:solidFill>
              <a:latin typeface="Rockwell" pitchFamily="18" charset="0"/>
              <a:cs typeface="+mj-cs"/>
            </a:endParaRPr>
          </a:p>
        </p:txBody>
      </p:sp>
      <p:sp>
        <p:nvSpPr>
          <p:cNvPr id="104450" name="Rectangle 3"/>
          <p:cNvSpPr>
            <a:spLocks noGrp="1" noChangeArrowheads="1"/>
          </p:cNvSpPr>
          <p:nvPr>
            <p:ph type="body" idx="4294967295"/>
          </p:nvPr>
        </p:nvSpPr>
        <p:spPr>
          <a:xfrm>
            <a:off x="301625" y="1984375"/>
            <a:ext cx="8001000" cy="4492625"/>
          </a:xfrm>
        </p:spPr>
        <p:txBody>
          <a:bodyPr>
            <a:normAutofit fontScale="92500"/>
          </a:bodyPr>
          <a:lstStyle/>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sz="2800" kern="1200" dirty="0" smtClean="0">
                <a:latin typeface="Verdana" pitchFamily="34" charset="0"/>
                <a:ea typeface="ＭＳ Ｐゴシック" charset="-128"/>
              </a:rPr>
              <a:t>Does size of government increase to please public?</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Pork barrel spending/casework</a:t>
            </a:r>
          </a:p>
          <a:p>
            <a:pPr marL="742950" lvl="2"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It is a priority, because it gets them re-elected</a:t>
            </a:r>
          </a:p>
          <a:p>
            <a:pPr marL="457200" lvl="1"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2800" kern="1200" dirty="0" smtClean="0">
                <a:latin typeface="Verdana" pitchFamily="34" charset="0"/>
                <a:ea typeface="ＭＳ Ｐゴシック" charset="-128"/>
              </a:rPr>
              <a:t>Tea Party candidates</a:t>
            </a:r>
          </a:p>
          <a:p>
            <a:pPr marL="857250" lvl="2" indent="-457200" defTabSz="457200" eaLnBrk="1" hangingPunct="1">
              <a:lnSpc>
                <a:spcPct val="120000"/>
              </a:lnSpc>
              <a:buClr>
                <a:srgbClr val="004185"/>
              </a:buClr>
              <a:buSzPct val="100000"/>
              <a:buFont typeface="Wingdings 2" pitchFamily="18" charset="2"/>
              <a:buChar cha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altLang="ja-JP" sz="2800" kern="1200" dirty="0" smtClean="0">
                <a:latin typeface="Verdana" pitchFamily="34" charset="0"/>
                <a:ea typeface="ＭＳ Ｐゴシック" charset="-128"/>
              </a:rPr>
              <a:t>Got name because colonists at the Boston Tea Party opposed unfair taxes</a:t>
            </a:r>
          </a:p>
          <a:p>
            <a:pPr marL="742950" lvl="2"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Against large government, spending programs</a:t>
            </a:r>
          </a:p>
          <a:p>
            <a:pPr marL="1200150" lvl="3" indent="-285750" defTabSz="457200" eaLnBrk="1" hangingPunct="1">
              <a:lnSpc>
                <a:spcPct val="120000"/>
              </a:lnSpc>
              <a:spcBef>
                <a:spcPct val="0"/>
              </a:spcBef>
              <a:buClr>
                <a:srgbClr val="000000"/>
              </a:buClr>
              <a:buSzPct val="100000"/>
              <a:buFont typeface="Wingdings" pitchFamily="2" charset="2"/>
              <a:buChar char="n"/>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defRPr/>
            </a:pPr>
            <a:r>
              <a:rPr lang="en-GB" kern="1200" dirty="0" smtClean="0">
                <a:solidFill>
                  <a:srgbClr val="000000"/>
                </a:solidFill>
                <a:latin typeface="Verdana" pitchFamily="34" charset="0"/>
                <a:ea typeface="ＭＳ Ｐゴシック" charset="-128"/>
              </a:rPr>
              <a:t>Still support spending for their constituents </a:t>
            </a:r>
          </a:p>
        </p:txBody>
      </p:sp>
      <p:sp>
        <p:nvSpPr>
          <p:cNvPr id="188419" name="Text Box 7"/>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chemeClr val="bg1"/>
                </a:solidFill>
                <a:latin typeface="Century Gothic" charset="0"/>
              </a:rPr>
              <a:t>11.5</a:t>
            </a:r>
            <a:endParaRPr lang="en-US" sz="2800"/>
          </a:p>
        </p:txBody>
      </p:sp>
    </p:spTree>
    <p:extLst>
      <p:ext uri="{BB962C8B-B14F-4D97-AF65-F5344CB8AC3E}">
        <p14:creationId xmlns:p14="http://schemas.microsoft.com/office/powerpoint/2010/main" val="2640524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4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4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45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4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4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8984" y="0"/>
            <a:ext cx="6426032"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4773836"/>
            <a:ext cx="2458224" cy="2058763"/>
          </a:xfrm>
          <a:prstGeom prst="rect">
            <a:avLst/>
          </a:prstGeom>
        </p:spPr>
      </p:pic>
    </p:spTree>
    <p:extLst>
      <p:ext uri="{BB962C8B-B14F-4D97-AF65-F5344CB8AC3E}">
        <p14:creationId xmlns:p14="http://schemas.microsoft.com/office/powerpoint/2010/main" val="579860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16223</TotalTime>
  <Words>11019</Words>
  <Application>Microsoft Macintosh PowerPoint</Application>
  <PresentationFormat>On-screen Show (4:3)</PresentationFormat>
  <Paragraphs>817</Paragraphs>
  <Slides>87</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Calibri</vt:lpstr>
      <vt:lpstr>Century Gothic</vt:lpstr>
      <vt:lpstr>ＭＳ Ｐゴシック</vt:lpstr>
      <vt:lpstr>Rockwell</vt:lpstr>
      <vt:lpstr>Verdana</vt:lpstr>
      <vt:lpstr>Wingdings</vt:lpstr>
      <vt:lpstr>Wingdings 2</vt:lpstr>
      <vt:lpstr>Arial</vt:lpstr>
      <vt:lpstr>Default Theme</vt:lpstr>
      <vt:lpstr>PowerPoint Presentation</vt:lpstr>
      <vt:lpstr>Intro </vt:lpstr>
      <vt:lpstr>Two Views of Congress</vt:lpstr>
      <vt:lpstr>Quotey McQuoter</vt:lpstr>
      <vt:lpstr>Congress is the Center of DC</vt:lpstr>
      <vt:lpstr>Members</vt:lpstr>
      <vt:lpstr>PowerPoint Presentation</vt:lpstr>
      <vt:lpstr>PowerPoint Presentation</vt:lpstr>
      <vt:lpstr>PowerPoint Presentation</vt:lpstr>
      <vt:lpstr>Members</vt:lpstr>
      <vt:lpstr>The Big Question…</vt:lpstr>
      <vt:lpstr>Why Aren’t There More Women in Congress?</vt:lpstr>
      <vt:lpstr>11.2 Incumbency Advantage</vt:lpstr>
      <vt:lpstr>PowerPoint Presentation</vt:lpstr>
      <vt:lpstr>PowerPoint Presentation</vt:lpstr>
      <vt:lpstr>PowerPoint Presentation</vt:lpstr>
      <vt:lpstr>Advantages of Incumbency</vt:lpstr>
      <vt:lpstr>Advantages of Incumbency</vt:lpstr>
      <vt:lpstr>Advantages of Incumbency</vt:lpstr>
      <vt:lpstr>Advantages of Incumbency</vt:lpstr>
      <vt:lpstr>PowerPoint Presentation</vt:lpstr>
      <vt:lpstr>Advantages of Incumbency</vt:lpstr>
      <vt:lpstr>Advantages of Incumbency</vt:lpstr>
      <vt:lpstr>Advantages of Incumbency</vt:lpstr>
      <vt:lpstr>Role of Party Identification</vt:lpstr>
      <vt:lpstr>Defeating Incumbents</vt:lpstr>
      <vt:lpstr>Open Seats and Stability and Change</vt:lpstr>
      <vt:lpstr>Congressional Term Limits </vt:lpstr>
      <vt:lpstr>Congressional Term Limits</vt:lpstr>
      <vt:lpstr>Congressional Organization </vt:lpstr>
      <vt:lpstr>American Bicameralism</vt:lpstr>
      <vt:lpstr>PowerPoint Presentation</vt:lpstr>
      <vt:lpstr>The House  </vt:lpstr>
      <vt:lpstr>The Senate</vt:lpstr>
      <vt:lpstr>More on the Filibuster </vt:lpstr>
      <vt:lpstr>Special Rules for Each</vt:lpstr>
      <vt:lpstr>Congressional Leadership in the House </vt:lpstr>
      <vt:lpstr>Congressional Leadership in the Senate </vt:lpstr>
      <vt:lpstr>PowerPoint Presentation</vt:lpstr>
      <vt:lpstr>Committees and Subcommittees</vt:lpstr>
      <vt:lpstr>Committees and Subcommittees – Four Types</vt:lpstr>
      <vt:lpstr>PowerPoint Presentation</vt:lpstr>
      <vt:lpstr>Committees at work: Legislation</vt:lpstr>
      <vt:lpstr>11.4 Oversight, Committees, and Congressional Caucuses  I’m so excited and I just can’t hide it! </vt:lpstr>
      <vt:lpstr>Committees at work: Oversight </vt:lpstr>
      <vt:lpstr>More on Oversight </vt:lpstr>
      <vt:lpstr>Problems with Oversight</vt:lpstr>
      <vt:lpstr>PowerPoint Presentation</vt:lpstr>
      <vt:lpstr>PowerPoint Presentation</vt:lpstr>
      <vt:lpstr>Congressional Caucuses: Informal Organization of Congress</vt:lpstr>
      <vt:lpstr>Congressional Staff</vt:lpstr>
      <vt:lpstr>Congressional Staff</vt:lpstr>
      <vt:lpstr>Congressional Staff Agencies</vt:lpstr>
      <vt:lpstr>11.5 How a Bill Becomes a Law </vt:lpstr>
      <vt:lpstr>Congressional Process and Decision Making</vt:lpstr>
      <vt:lpstr>Easier to Pass Bills in the House than in the Senate </vt:lpstr>
      <vt:lpstr>PowerPoint Presentation</vt:lpstr>
      <vt:lpstr>Unorthodox Lawmaking</vt:lpstr>
      <vt:lpstr>How a Bill becomes a Law (in 11 not so easy steps)</vt:lpstr>
      <vt:lpstr>Step 1: Bill is Introduced</vt:lpstr>
      <vt:lpstr>Step 2: Bill is assigned to a committee</vt:lpstr>
      <vt:lpstr>Step 3: The bill is debated in Committee/Subcommittee  </vt:lpstr>
      <vt:lpstr>Step 4: The House Rules Committee</vt:lpstr>
      <vt:lpstr>Step 5: The House votes on the bill</vt:lpstr>
      <vt:lpstr>Step 6: Bill is sent to the Senate</vt:lpstr>
      <vt:lpstr>Step 7: Bill is assigned to a Senate Committee</vt:lpstr>
      <vt:lpstr>Step 8: The Senate votes on the bill</vt:lpstr>
      <vt:lpstr>Step 9: Bill is sent to Conference Committee</vt:lpstr>
      <vt:lpstr>Step 10: The Bill is sent to the President</vt:lpstr>
      <vt:lpstr>Step 11: The Bill is signed by the President…</vt:lpstr>
      <vt:lpstr>11.6 The Effect of Party, Constituency and Ideology on Congress </vt:lpstr>
      <vt:lpstr>Presidents and Congress: Partners and Protagonists</vt:lpstr>
      <vt:lpstr>The Influence of Party on Legislators </vt:lpstr>
      <vt:lpstr>Polarized Politics </vt:lpstr>
      <vt:lpstr>Polarized Politics </vt:lpstr>
      <vt:lpstr>Polarized Politics </vt:lpstr>
      <vt:lpstr>Constituency opinion versus member ideology</vt:lpstr>
      <vt:lpstr>How should representatives represent the people?</vt:lpstr>
      <vt:lpstr>Single Issue Groups and Congress</vt:lpstr>
      <vt:lpstr>Questions a member of Congress will ask before supporting an issue </vt:lpstr>
      <vt:lpstr>Lobbyists and Understanding Congress</vt:lpstr>
      <vt:lpstr>Lobbyists and Interest Groups</vt:lpstr>
      <vt:lpstr>Lobbyists and Interest Groups</vt:lpstr>
      <vt:lpstr>Lobbyists and Interest Groups</vt:lpstr>
      <vt:lpstr>PowerPoint Presentation</vt:lpstr>
      <vt:lpstr>Congress and Democracy</vt:lpstr>
      <vt:lpstr>Congress and the Scope of Government</vt:lpstr>
    </vt:vector>
  </TitlesOfParts>
  <Company>rockcastle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Herbie Brock</dc:creator>
  <cp:lastModifiedBy>Brock, Herbie</cp:lastModifiedBy>
  <cp:revision>35</cp:revision>
  <dcterms:created xsi:type="dcterms:W3CDTF">2016-02-01T13:05:22Z</dcterms:created>
  <dcterms:modified xsi:type="dcterms:W3CDTF">2017-02-22T15:35:40Z</dcterms:modified>
</cp:coreProperties>
</file>