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257" r:id="rId4"/>
    <p:sldId id="258" r:id="rId5"/>
    <p:sldId id="259" r:id="rId6"/>
    <p:sldId id="271" r:id="rId7"/>
    <p:sldId id="260" r:id="rId8"/>
    <p:sldId id="272" r:id="rId9"/>
    <p:sldId id="261" r:id="rId10"/>
    <p:sldId id="262" r:id="rId11"/>
    <p:sldId id="264" r:id="rId12"/>
    <p:sldId id="270" r:id="rId13"/>
    <p:sldId id="273" r:id="rId14"/>
    <p:sldId id="263" r:id="rId15"/>
    <p:sldId id="266" r:id="rId16"/>
    <p:sldId id="267" r:id="rId17"/>
    <p:sldId id="268"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8"/>
    <p:restoredTop sz="95189"/>
  </p:normalViewPr>
  <p:slideViewPr>
    <p:cSldViewPr snapToGrid="0" snapToObjects="1">
      <p:cViewPr varScale="1">
        <p:scale>
          <a:sx n="60" d="100"/>
          <a:sy n="60" d="100"/>
        </p:scale>
        <p:origin x="176"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50360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9841-8E0C-B549-8444-DECA5D145A72}"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3317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9841-8E0C-B549-8444-DECA5D145A72}"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62735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2005472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2245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9308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49841-8E0C-B549-8444-DECA5D145A72}" type="datetimeFigureOut">
              <a:rPr lang="en-US" smtClean="0"/>
              <a:t>11/19/15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77646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49841-8E0C-B549-8444-DECA5D145A72}" type="datetimeFigureOut">
              <a:rPr lang="en-US" smtClean="0"/>
              <a:t>11/19/15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61268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49841-8E0C-B549-8444-DECA5D145A72}"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03789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749841-8E0C-B549-8444-DECA5D145A72}"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203943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749841-8E0C-B549-8444-DECA5D145A72}" type="datetimeFigureOut">
              <a:rPr lang="en-US" smtClean="0"/>
              <a:t>11/19/15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83138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749841-8E0C-B549-8444-DECA5D145A72}" type="datetimeFigureOut">
              <a:rPr lang="en-US" smtClean="0"/>
              <a:t>11/19/15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60486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49841-8E0C-B549-8444-DECA5D145A72}" type="datetimeFigureOut">
              <a:rPr lang="en-US" smtClean="0"/>
              <a:t>11/19/15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6535676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49841-8E0C-B549-8444-DECA5D145A72}" type="datetimeFigureOut">
              <a:rPr lang="en-US" smtClean="0"/>
              <a:t>11/19/15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D448-722D-EF40-96D6-7C04AFCAC2FF}" type="slidenum">
              <a:rPr lang="en-US" smtClean="0"/>
              <a:t>‹#›</a:t>
            </a:fld>
            <a:endParaRPr lang="en-US"/>
          </a:p>
        </p:txBody>
      </p:sp>
    </p:spTree>
    <p:extLst>
      <p:ext uri="{BB962C8B-B14F-4D97-AF65-F5344CB8AC3E}">
        <p14:creationId xmlns:p14="http://schemas.microsoft.com/office/powerpoint/2010/main" val="1689191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Roman Roots and Great Schism </a:t>
            </a:r>
            <a:endParaRPr lang="en-US" dirty="0"/>
          </a:p>
        </p:txBody>
      </p:sp>
      <p:sp>
        <p:nvSpPr>
          <p:cNvPr id="3" name="Subtitle 2"/>
          <p:cNvSpPr>
            <a:spLocks noGrp="1"/>
          </p:cNvSpPr>
          <p:nvPr>
            <p:ph type="subTitle" idx="1"/>
          </p:nvPr>
        </p:nvSpPr>
        <p:spPr/>
        <p:txBody>
          <a:bodyPr/>
          <a:lstStyle/>
          <a:p>
            <a:r>
              <a:rPr lang="en-US" dirty="0" smtClean="0"/>
              <a:t>425-434</a:t>
            </a:r>
            <a:endParaRPr lang="en-US" dirty="0"/>
          </a:p>
        </p:txBody>
      </p:sp>
    </p:spTree>
    <p:extLst>
      <p:ext uri="{BB962C8B-B14F-4D97-AF65-F5344CB8AC3E}">
        <p14:creationId xmlns:p14="http://schemas.microsoft.com/office/powerpoint/2010/main" val="207338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5857210" cy="1038372"/>
          </a:xfrm>
        </p:spPr>
        <p:txBody>
          <a:bodyPr>
            <a:normAutofit fontScale="90000"/>
          </a:bodyPr>
          <a:lstStyle/>
          <a:p>
            <a:r>
              <a:rPr lang="en-US" dirty="0"/>
              <a:t>3.  How did Eastern Orthodox Christianity differ from Roman Catholicism?</a:t>
            </a:r>
          </a:p>
        </p:txBody>
      </p:sp>
      <p:sp>
        <p:nvSpPr>
          <p:cNvPr id="3" name="Content Placeholder 2"/>
          <p:cNvSpPr>
            <a:spLocks noGrp="1"/>
          </p:cNvSpPr>
          <p:nvPr>
            <p:ph idx="1"/>
          </p:nvPr>
        </p:nvSpPr>
        <p:spPr>
          <a:xfrm>
            <a:off x="628650" y="1825624"/>
            <a:ext cx="6388838" cy="4426319"/>
          </a:xfrm>
        </p:spPr>
        <p:txBody>
          <a:bodyPr>
            <a:normAutofit fontScale="77500" lnSpcReduction="20000"/>
          </a:bodyPr>
          <a:lstStyle/>
          <a:p>
            <a:pPr lvl="0"/>
            <a:r>
              <a:rPr lang="en-US" sz="4000" dirty="0" smtClean="0"/>
              <a:t>EO loved them some icons (holy paintings of Jesus and friends)</a:t>
            </a:r>
          </a:p>
          <a:p>
            <a:pPr lvl="0"/>
            <a:r>
              <a:rPr lang="en-US" sz="4000" dirty="0" smtClean="0"/>
              <a:t>EO priests had long hair and beards and could marry. Catholic priests </a:t>
            </a:r>
            <a:r>
              <a:rPr lang="en-US" sz="4000" dirty="0" err="1" smtClean="0"/>
              <a:t>couldn</a:t>
            </a:r>
            <a:r>
              <a:rPr lang="fr-FR" sz="4000" dirty="0" smtClean="0"/>
              <a:t>’</a:t>
            </a:r>
            <a:r>
              <a:rPr lang="en-US" sz="4000" dirty="0" smtClean="0"/>
              <a:t>t marry, shaved their heads and remained celibate.</a:t>
            </a:r>
          </a:p>
          <a:p>
            <a:pPr lvl="0"/>
            <a:r>
              <a:rPr lang="en-US" sz="4000" dirty="0" smtClean="0"/>
              <a:t>EO didn’t think the Pope in Rome was over all Christians. </a:t>
            </a:r>
          </a:p>
          <a:p>
            <a:pPr lvl="0"/>
            <a:r>
              <a:rPr lang="en-US" sz="4000" dirty="0" smtClean="0"/>
              <a:t>EO were more ‘chill’ </a:t>
            </a:r>
          </a:p>
          <a:p>
            <a:pPr marL="0" lvl="0" indent="0">
              <a:buNone/>
            </a:pPr>
            <a:r>
              <a:rPr lang="en-US" sz="4000" dirty="0" smtClean="0"/>
              <a:t>as the kids say. </a:t>
            </a:r>
          </a:p>
          <a:p>
            <a:pPr lvl="0"/>
            <a:r>
              <a:rPr lang="en-US" sz="4000" dirty="0" smtClean="0"/>
              <a:t>429-431</a:t>
            </a:r>
          </a:p>
          <a:p>
            <a:endParaRPr lang="en-US" dirty="0"/>
          </a:p>
        </p:txBody>
      </p:sp>
      <p:pic>
        <p:nvPicPr>
          <p:cNvPr id="5" name="Picture 4"/>
          <p:cNvPicPr>
            <a:picLocks noChangeAspect="1"/>
          </p:cNvPicPr>
          <p:nvPr/>
        </p:nvPicPr>
        <p:blipFill>
          <a:blip r:embed="rId2"/>
          <a:stretch>
            <a:fillRect/>
          </a:stretch>
        </p:blipFill>
        <p:spPr>
          <a:xfrm>
            <a:off x="4471231" y="4699591"/>
            <a:ext cx="4496888" cy="2123332"/>
          </a:xfrm>
          <a:prstGeom prst="rect">
            <a:avLst/>
          </a:prstGeom>
        </p:spPr>
      </p:pic>
      <p:pic>
        <p:nvPicPr>
          <p:cNvPr id="6" name="Picture 5"/>
          <p:cNvPicPr>
            <a:picLocks noChangeAspect="1"/>
          </p:cNvPicPr>
          <p:nvPr/>
        </p:nvPicPr>
        <p:blipFill>
          <a:blip r:embed="rId3"/>
          <a:stretch>
            <a:fillRect/>
          </a:stretch>
        </p:blipFill>
        <p:spPr>
          <a:xfrm>
            <a:off x="7017488" y="221401"/>
            <a:ext cx="1807166" cy="2786321"/>
          </a:xfrm>
          <a:prstGeom prst="rect">
            <a:avLst/>
          </a:prstGeom>
        </p:spPr>
      </p:pic>
      <p:pic>
        <p:nvPicPr>
          <p:cNvPr id="7" name="Picture 6"/>
          <p:cNvPicPr>
            <a:picLocks noChangeAspect="1"/>
          </p:cNvPicPr>
          <p:nvPr/>
        </p:nvPicPr>
        <p:blipFill>
          <a:blip r:embed="rId4"/>
          <a:stretch>
            <a:fillRect/>
          </a:stretch>
        </p:blipFill>
        <p:spPr>
          <a:xfrm>
            <a:off x="7174237" y="2588290"/>
            <a:ext cx="1493667" cy="2111301"/>
          </a:xfrm>
          <a:prstGeom prst="rect">
            <a:avLst/>
          </a:prstGeom>
        </p:spPr>
      </p:pic>
    </p:spTree>
    <p:extLst>
      <p:ext uri="{BB962C8B-B14F-4D97-AF65-F5344CB8AC3E}">
        <p14:creationId xmlns:p14="http://schemas.microsoft.com/office/powerpoint/2010/main" val="1230321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 What led to the 1054 Schism?</a:t>
            </a:r>
            <a:endParaRPr lang="en-US" dirty="0"/>
          </a:p>
        </p:txBody>
      </p:sp>
      <p:sp>
        <p:nvSpPr>
          <p:cNvPr id="3" name="Content Placeholder 2"/>
          <p:cNvSpPr>
            <a:spLocks noGrp="1"/>
          </p:cNvSpPr>
          <p:nvPr>
            <p:ph idx="1"/>
          </p:nvPr>
        </p:nvSpPr>
        <p:spPr/>
        <p:txBody>
          <a:bodyPr/>
          <a:lstStyle/>
          <a:p>
            <a:r>
              <a:rPr lang="en-US" dirty="0" smtClean="0"/>
              <a:t>Byzantine Emperor rivaled Pope for power</a:t>
            </a:r>
          </a:p>
          <a:p>
            <a:r>
              <a:rPr lang="en-US" dirty="0" smtClean="0"/>
              <a:t>Byzantine Empire and western Europe were different countries competing against each other </a:t>
            </a:r>
          </a:p>
          <a:p>
            <a:r>
              <a:rPr lang="en-US" dirty="0" smtClean="0"/>
              <a:t>Two cultures were very different</a:t>
            </a:r>
          </a:p>
          <a:p>
            <a:pPr lvl="1"/>
            <a:r>
              <a:rPr lang="en-US" dirty="0" smtClean="0"/>
              <a:t>Language, philosophy, church practices</a:t>
            </a:r>
          </a:p>
          <a:p>
            <a:r>
              <a:rPr lang="en-US" dirty="0" smtClean="0"/>
              <a:t>Crusades pressing on Constantinople</a:t>
            </a:r>
          </a:p>
          <a:p>
            <a:pPr lvl="1"/>
            <a:r>
              <a:rPr lang="en-US" dirty="0" smtClean="0"/>
              <a:t>Catholic Church even takes over Constantinople for fifty years at one time</a:t>
            </a:r>
            <a:endParaRPr lang="en-US" dirty="0"/>
          </a:p>
        </p:txBody>
      </p:sp>
    </p:spTree>
    <p:extLst>
      <p:ext uri="{BB962C8B-B14F-4D97-AF65-F5344CB8AC3E}">
        <p14:creationId xmlns:p14="http://schemas.microsoft.com/office/powerpoint/2010/main" val="698251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998" y="999460"/>
            <a:ext cx="8580651" cy="4708894"/>
          </a:xfrm>
          <a:prstGeom prst="rect">
            <a:avLst/>
          </a:prstGeom>
        </p:spPr>
      </p:pic>
    </p:spTree>
    <p:extLst>
      <p:ext uri="{BB962C8B-B14F-4D97-AF65-F5344CB8AC3E}">
        <p14:creationId xmlns:p14="http://schemas.microsoft.com/office/powerpoint/2010/main" val="144610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235135"/>
            <a:ext cx="3868340" cy="823912"/>
          </a:xfrm>
        </p:spPr>
        <p:txBody>
          <a:bodyPr/>
          <a:lstStyle/>
          <a:p>
            <a:r>
              <a:rPr lang="en-US" dirty="0" smtClean="0"/>
              <a:t>Western Europe </a:t>
            </a:r>
            <a:endParaRPr lang="en-US" dirty="0"/>
          </a:p>
        </p:txBody>
      </p:sp>
      <p:sp>
        <p:nvSpPr>
          <p:cNvPr id="4" name="Content Placeholder 3"/>
          <p:cNvSpPr>
            <a:spLocks noGrp="1"/>
          </p:cNvSpPr>
          <p:nvPr>
            <p:ph sz="half" idx="2"/>
          </p:nvPr>
        </p:nvSpPr>
        <p:spPr>
          <a:xfrm>
            <a:off x="629842" y="1059047"/>
            <a:ext cx="3868340" cy="5130616"/>
          </a:xfrm>
        </p:spPr>
        <p:txBody>
          <a:bodyPr/>
          <a:lstStyle/>
          <a:p>
            <a:r>
              <a:rPr lang="en-US" dirty="0" err="1" smtClean="0"/>
              <a:t>Gov</a:t>
            </a:r>
            <a:r>
              <a:rPr lang="en-US" dirty="0" smtClean="0"/>
              <a:t> and Church separate </a:t>
            </a:r>
          </a:p>
          <a:p>
            <a:r>
              <a:rPr lang="en-US" dirty="0" smtClean="0"/>
              <a:t>Decentralized</a:t>
            </a:r>
          </a:p>
          <a:p>
            <a:r>
              <a:rPr lang="en-US" dirty="0" smtClean="0"/>
              <a:t>Latin language</a:t>
            </a:r>
          </a:p>
          <a:p>
            <a:r>
              <a:rPr lang="en-US" dirty="0" smtClean="0"/>
              <a:t>Rome capital </a:t>
            </a:r>
          </a:p>
          <a:p>
            <a:r>
              <a:rPr lang="en-US" dirty="0" smtClean="0"/>
              <a:t>Catholic Church</a:t>
            </a:r>
            <a:r>
              <a:rPr lang="en-US" dirty="0"/>
              <a:t>	</a:t>
            </a:r>
            <a:endParaRPr lang="en-US" dirty="0" smtClean="0"/>
          </a:p>
          <a:p>
            <a:pPr lvl="1"/>
            <a:r>
              <a:rPr lang="en-US" dirty="0" smtClean="0"/>
              <a:t>No icons</a:t>
            </a:r>
          </a:p>
          <a:p>
            <a:pPr lvl="1"/>
            <a:r>
              <a:rPr lang="en-US" dirty="0" smtClean="0"/>
              <a:t>Celibate priests </a:t>
            </a:r>
          </a:p>
          <a:p>
            <a:r>
              <a:rPr lang="en-US" dirty="0" smtClean="0"/>
              <a:t>Crappy at holding back invaders </a:t>
            </a:r>
            <a:endParaRPr lang="en-US" dirty="0"/>
          </a:p>
        </p:txBody>
      </p:sp>
      <p:sp>
        <p:nvSpPr>
          <p:cNvPr id="5" name="Text Placeholder 4"/>
          <p:cNvSpPr>
            <a:spLocks noGrp="1"/>
          </p:cNvSpPr>
          <p:nvPr>
            <p:ph type="body" sz="quarter" idx="3"/>
          </p:nvPr>
        </p:nvSpPr>
        <p:spPr>
          <a:xfrm>
            <a:off x="4629149" y="235135"/>
            <a:ext cx="3887391" cy="823912"/>
          </a:xfrm>
        </p:spPr>
        <p:txBody>
          <a:bodyPr/>
          <a:lstStyle/>
          <a:p>
            <a:r>
              <a:rPr lang="en-US" dirty="0" smtClean="0"/>
              <a:t>Byzantine Empire </a:t>
            </a:r>
            <a:endParaRPr lang="en-US" dirty="0"/>
          </a:p>
        </p:txBody>
      </p:sp>
      <p:sp>
        <p:nvSpPr>
          <p:cNvPr id="6" name="Content Placeholder 5"/>
          <p:cNvSpPr>
            <a:spLocks noGrp="1"/>
          </p:cNvSpPr>
          <p:nvPr>
            <p:ph sz="quarter" idx="4"/>
          </p:nvPr>
        </p:nvSpPr>
        <p:spPr>
          <a:xfrm>
            <a:off x="4629150" y="1059047"/>
            <a:ext cx="3887391" cy="5130616"/>
          </a:xfrm>
        </p:spPr>
        <p:txBody>
          <a:bodyPr/>
          <a:lstStyle/>
          <a:p>
            <a:r>
              <a:rPr lang="en-US" dirty="0" err="1" smtClean="0"/>
              <a:t>Gov</a:t>
            </a:r>
            <a:r>
              <a:rPr lang="en-US" dirty="0" smtClean="0"/>
              <a:t> and Church the same</a:t>
            </a:r>
          </a:p>
          <a:p>
            <a:r>
              <a:rPr lang="en-US" dirty="0" smtClean="0"/>
              <a:t>Centralized </a:t>
            </a:r>
          </a:p>
          <a:p>
            <a:r>
              <a:rPr lang="en-US" dirty="0" smtClean="0"/>
              <a:t>Greek language</a:t>
            </a:r>
          </a:p>
          <a:p>
            <a:r>
              <a:rPr lang="en-US" dirty="0" smtClean="0"/>
              <a:t>Constantinople capital </a:t>
            </a:r>
          </a:p>
          <a:p>
            <a:r>
              <a:rPr lang="en-US" dirty="0" smtClean="0"/>
              <a:t>EO Church</a:t>
            </a:r>
          </a:p>
          <a:p>
            <a:pPr lvl="1"/>
            <a:r>
              <a:rPr lang="en-US" dirty="0" smtClean="0"/>
              <a:t>Icons</a:t>
            </a:r>
          </a:p>
          <a:p>
            <a:pPr lvl="1"/>
            <a:r>
              <a:rPr lang="en-US" dirty="0" smtClean="0"/>
              <a:t>Married priests</a:t>
            </a:r>
          </a:p>
          <a:p>
            <a:r>
              <a:rPr lang="en-US" dirty="0" smtClean="0"/>
              <a:t>Good at holding back invaders</a:t>
            </a:r>
            <a:endParaRPr lang="en-US" dirty="0"/>
          </a:p>
        </p:txBody>
      </p:sp>
    </p:spTree>
    <p:extLst>
      <p:ext uri="{BB962C8B-B14F-4D97-AF65-F5344CB8AC3E}">
        <p14:creationId xmlns:p14="http://schemas.microsoft.com/office/powerpoint/2010/main" val="4671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In what political, economic, and cultural ways was the Byzantine Empire linked to a wider world</a:t>
            </a:r>
            <a:r>
              <a:rPr lang="en-US" sz="2800" dirty="0" smtClean="0"/>
              <a:t>?</a:t>
            </a:r>
            <a:endParaRPr lang="en-US" sz="2800" dirty="0"/>
          </a:p>
        </p:txBody>
      </p:sp>
      <p:sp>
        <p:nvSpPr>
          <p:cNvPr id="3" name="Content Placeholder 2"/>
          <p:cNvSpPr>
            <a:spLocks noGrp="1"/>
          </p:cNvSpPr>
          <p:nvPr>
            <p:ph idx="1"/>
          </p:nvPr>
        </p:nvSpPr>
        <p:spPr/>
        <p:txBody>
          <a:bodyPr>
            <a:normAutofit fontScale="85000" lnSpcReduction="10000"/>
          </a:bodyPr>
          <a:lstStyle/>
          <a:p>
            <a:r>
              <a:rPr lang="en-US" dirty="0" smtClean="0"/>
              <a:t>Political— long-term </a:t>
            </a:r>
            <a:r>
              <a:rPr lang="en-US" dirty="0"/>
              <a:t>struggle </a:t>
            </a:r>
            <a:r>
              <a:rPr lang="en-US" dirty="0" smtClean="0"/>
              <a:t>with Persia and then Muslims</a:t>
            </a:r>
            <a:endParaRPr lang="en-US" dirty="0"/>
          </a:p>
          <a:p>
            <a:r>
              <a:rPr lang="en-US" dirty="0"/>
              <a:t>Economic</a:t>
            </a:r>
            <a:r>
              <a:rPr lang="en-US" dirty="0" smtClean="0"/>
              <a:t>— middle-man on the Silk Roads. Linked East and West. </a:t>
            </a:r>
          </a:p>
          <a:p>
            <a:pPr lvl="1"/>
            <a:r>
              <a:rPr lang="en-US" dirty="0" smtClean="0"/>
              <a:t>Figured out how to make silk, took business away from the Chinese</a:t>
            </a:r>
          </a:p>
          <a:p>
            <a:r>
              <a:rPr lang="en-US" dirty="0" smtClean="0"/>
              <a:t>Cultural—Preserved ancient Greek traditions. Brought Muslim science to the West</a:t>
            </a:r>
          </a:p>
          <a:p>
            <a:pPr lvl="1"/>
            <a:r>
              <a:rPr lang="en-US" dirty="0" smtClean="0"/>
              <a:t>Cyrillic alphabet – Balkan alphabet based on Greek </a:t>
            </a:r>
          </a:p>
          <a:p>
            <a:pPr lvl="2"/>
            <a:r>
              <a:rPr lang="en-US" dirty="0" smtClean="0"/>
              <a:t>Balkan = Black Sea</a:t>
            </a:r>
          </a:p>
          <a:p>
            <a:r>
              <a:rPr lang="en-US" dirty="0" smtClean="0"/>
              <a:t>Military – Greek fire – flame thrower oil and sulfur</a:t>
            </a:r>
          </a:p>
          <a:p>
            <a:pPr lvl="1"/>
            <a:r>
              <a:rPr lang="en-US" dirty="0" smtClean="0"/>
              <a:t>Keeps out Muslims </a:t>
            </a:r>
          </a:p>
          <a:p>
            <a:pPr lvl="1"/>
            <a:r>
              <a:rPr lang="en-US" dirty="0" smtClean="0"/>
              <a:t>Muslims take Constantinople in 1453</a:t>
            </a:r>
          </a:p>
          <a:p>
            <a:r>
              <a:rPr lang="en-US" dirty="0" smtClean="0"/>
              <a:t>p</a:t>
            </a:r>
            <a:r>
              <a:rPr lang="en-US" dirty="0"/>
              <a:t>. </a:t>
            </a:r>
            <a:r>
              <a:rPr lang="en-US" dirty="0" smtClean="0"/>
              <a:t>432</a:t>
            </a:r>
            <a:endParaRPr lang="en-US" dirty="0"/>
          </a:p>
        </p:txBody>
      </p:sp>
    </p:spTree>
    <p:extLst>
      <p:ext uri="{BB962C8B-B14F-4D97-AF65-F5344CB8AC3E}">
        <p14:creationId xmlns:p14="http://schemas.microsoft.com/office/powerpoint/2010/main" val="2036745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6.  Why did Prince Vladimir reject Islam and adopt Eastern Orthodox Christianity? </a:t>
            </a:r>
          </a:p>
        </p:txBody>
      </p:sp>
      <p:sp>
        <p:nvSpPr>
          <p:cNvPr id="3" name="Content Placeholder 2"/>
          <p:cNvSpPr>
            <a:spLocks noGrp="1"/>
          </p:cNvSpPr>
          <p:nvPr>
            <p:ph idx="1"/>
          </p:nvPr>
        </p:nvSpPr>
        <p:spPr/>
        <p:txBody>
          <a:bodyPr>
            <a:normAutofit/>
          </a:bodyPr>
          <a:lstStyle/>
          <a:p>
            <a:r>
              <a:rPr lang="en-US" dirty="0" smtClean="0"/>
              <a:t>Considered EO, </a:t>
            </a:r>
            <a:r>
              <a:rPr lang="en-US" dirty="0" err="1" smtClean="0"/>
              <a:t>Catholocism</a:t>
            </a:r>
            <a:r>
              <a:rPr lang="en-US" dirty="0" smtClean="0"/>
              <a:t> and Islam. </a:t>
            </a:r>
          </a:p>
          <a:p>
            <a:r>
              <a:rPr lang="en-US" dirty="0" smtClean="0"/>
              <a:t>He </a:t>
            </a:r>
            <a:r>
              <a:rPr lang="en-US" dirty="0"/>
              <a:t>rejected Islam because it prohibited alcoholic drink and “drinking is the joy of the Ruses.”</a:t>
            </a:r>
            <a:r>
              <a:rPr lang="en-US" b="1" dirty="0"/>
              <a:t> </a:t>
            </a:r>
            <a:endParaRPr lang="en-US" b="1" dirty="0" smtClean="0"/>
          </a:p>
          <a:p>
            <a:r>
              <a:rPr lang="en-US" dirty="0" smtClean="0"/>
              <a:t>p</a:t>
            </a:r>
            <a:r>
              <a:rPr lang="en-US" dirty="0"/>
              <a:t>. </a:t>
            </a:r>
            <a:r>
              <a:rPr lang="en-US" dirty="0" smtClean="0"/>
              <a:t>433</a:t>
            </a:r>
            <a:endParaRPr lang="en-US" dirty="0"/>
          </a:p>
          <a:p>
            <a:endParaRPr lang="en-US" dirty="0"/>
          </a:p>
        </p:txBody>
      </p:sp>
    </p:spTree>
    <p:extLst>
      <p:ext uri="{BB962C8B-B14F-4D97-AF65-F5344CB8AC3E}">
        <p14:creationId xmlns:p14="http://schemas.microsoft.com/office/powerpoint/2010/main" val="2140339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Kievian</a:t>
            </a:r>
            <a:r>
              <a:rPr lang="en-US" dirty="0" smtClean="0"/>
              <a:t> </a:t>
            </a:r>
            <a:r>
              <a:rPr lang="en-US" dirty="0" err="1" smtClean="0"/>
              <a:t>Rus</a:t>
            </a:r>
            <a:r>
              <a:rPr lang="en-US" dirty="0" smtClean="0"/>
              <a:t> </a:t>
            </a:r>
            <a:endParaRPr lang="en-US" dirty="0"/>
          </a:p>
        </p:txBody>
      </p:sp>
      <p:sp>
        <p:nvSpPr>
          <p:cNvPr id="3" name="Content Placeholder 2"/>
          <p:cNvSpPr>
            <a:spLocks noGrp="1"/>
          </p:cNvSpPr>
          <p:nvPr>
            <p:ph idx="1"/>
          </p:nvPr>
        </p:nvSpPr>
        <p:spPr/>
        <p:txBody>
          <a:bodyPr/>
          <a:lstStyle/>
          <a:p>
            <a:r>
              <a:rPr lang="en-US" dirty="0" smtClean="0"/>
              <a:t>Kiev (now the capital of Ukraine) </a:t>
            </a:r>
          </a:p>
          <a:p>
            <a:r>
              <a:rPr lang="en-US" dirty="0" smtClean="0"/>
              <a:t> Birth of the Russian culture (first Russians)</a:t>
            </a:r>
          </a:p>
          <a:p>
            <a:r>
              <a:rPr lang="en-US" dirty="0" smtClean="0"/>
              <a:t>Spreads up to Moscow (western Russia)</a:t>
            </a:r>
          </a:p>
          <a:p>
            <a:r>
              <a:rPr lang="en-US" dirty="0" smtClean="0"/>
              <a:t>Becomes EO</a:t>
            </a:r>
          </a:p>
          <a:p>
            <a:pPr lvl="1"/>
            <a:r>
              <a:rPr lang="en-US" dirty="0" smtClean="0"/>
              <a:t>Borrows a lot from Byzantine Empire </a:t>
            </a:r>
          </a:p>
          <a:p>
            <a:r>
              <a:rPr lang="en-US" dirty="0" smtClean="0"/>
              <a:t>p</a:t>
            </a:r>
            <a:r>
              <a:rPr lang="en-US" dirty="0"/>
              <a:t>. </a:t>
            </a:r>
            <a:r>
              <a:rPr lang="en-US" dirty="0" smtClean="0"/>
              <a:t>433</a:t>
            </a:r>
            <a:endParaRPr lang="en-US" dirty="0"/>
          </a:p>
        </p:txBody>
      </p:sp>
    </p:spTree>
    <p:extLst>
      <p:ext uri="{BB962C8B-B14F-4D97-AF65-F5344CB8AC3E}">
        <p14:creationId xmlns:p14="http://schemas.microsoft.com/office/powerpoint/2010/main" val="19389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  Why did Russian leaders proclaim the doctrine of a “third Rome?</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First Rome betrayed Christianity</a:t>
            </a:r>
          </a:p>
          <a:p>
            <a:r>
              <a:rPr lang="en-US" dirty="0" smtClean="0"/>
              <a:t>Second Rome, Constantinople was sacked by Muslims</a:t>
            </a:r>
          </a:p>
          <a:p>
            <a:r>
              <a:rPr lang="en-US" dirty="0" smtClean="0"/>
              <a:t>Third Rome, Moscow, would be the final protector of the correct “Orthodox” Christianity.</a:t>
            </a:r>
          </a:p>
          <a:p>
            <a:r>
              <a:rPr lang="en-US" dirty="0" smtClean="0"/>
              <a:t>We call this the “</a:t>
            </a:r>
            <a:r>
              <a:rPr lang="en-US" dirty="0" err="1" smtClean="0"/>
              <a:t>Russification</a:t>
            </a:r>
            <a:r>
              <a:rPr lang="en-US" dirty="0" smtClean="0"/>
              <a:t>” of Eastern Orthodoxy.</a:t>
            </a:r>
          </a:p>
          <a:p>
            <a:pPr lvl="1"/>
            <a:r>
              <a:rPr lang="en-US" dirty="0" smtClean="0"/>
              <a:t>(Making it </a:t>
            </a:r>
            <a:r>
              <a:rPr lang="en-US" dirty="0" err="1" smtClean="0"/>
              <a:t>Russianier</a:t>
            </a:r>
            <a:r>
              <a:rPr lang="en-US" dirty="0" smtClean="0"/>
              <a:t>)</a:t>
            </a:r>
          </a:p>
          <a:p>
            <a:r>
              <a:rPr lang="en-US" dirty="0" smtClean="0"/>
              <a:t>p</a:t>
            </a:r>
            <a:r>
              <a:rPr lang="en-US" dirty="0"/>
              <a:t>. </a:t>
            </a:r>
            <a:r>
              <a:rPr lang="en-US" dirty="0" smtClean="0"/>
              <a:t>434</a:t>
            </a:r>
            <a:endParaRPr lang="en-US" dirty="0"/>
          </a:p>
          <a:p>
            <a:endParaRPr lang="en-US" dirty="0"/>
          </a:p>
        </p:txBody>
      </p:sp>
    </p:spTree>
    <p:extLst>
      <p:ext uri="{BB962C8B-B14F-4D97-AF65-F5344CB8AC3E}">
        <p14:creationId xmlns:p14="http://schemas.microsoft.com/office/powerpoint/2010/main" val="1028723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Why did the Russian leader not choose Islam as the official religion?</a:t>
            </a:r>
          </a:p>
          <a:p>
            <a:pPr marL="514350" indent="-514350">
              <a:buFont typeface="+mj-lt"/>
              <a:buAutoNum type="arabicPeriod"/>
            </a:pPr>
            <a:r>
              <a:rPr lang="en-US" dirty="0" smtClean="0"/>
              <a:t>What was the name of the official church of the Byzantine Empire?</a:t>
            </a:r>
          </a:p>
          <a:p>
            <a:pPr marL="514350" indent="-514350">
              <a:buFont typeface="+mj-lt"/>
              <a:buAutoNum type="arabicPeriod"/>
            </a:pPr>
            <a:r>
              <a:rPr lang="en-US" dirty="0" smtClean="0"/>
              <a:t>Which city was sacked by the Muslims in 1453? It was later renamed to Istanbul. </a:t>
            </a:r>
            <a:endParaRPr lang="en-US" dirty="0"/>
          </a:p>
        </p:txBody>
      </p:sp>
    </p:spTree>
    <p:extLst>
      <p:ext uri="{BB962C8B-B14F-4D97-AF65-F5344CB8AC3E}">
        <p14:creationId xmlns:p14="http://schemas.microsoft.com/office/powerpoint/2010/main" val="1360508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Which city is being talked about here:</a:t>
            </a:r>
          </a:p>
          <a:p>
            <a:pPr marL="0" indent="0">
              <a:buNone/>
            </a:pPr>
            <a:r>
              <a:rPr lang="en-US" dirty="0" smtClean="0"/>
              <a:t>“O </a:t>
            </a:r>
            <a:r>
              <a:rPr lang="en-US" dirty="0"/>
              <a:t>city, head of all cities, center of the four corners of the world, pride of the Romans, civilizer of the barbarians....Where is your beauty, O paradise...? Where are the bodies of the Apostle of </a:t>
            </a:r>
            <a:r>
              <a:rPr lang="en-US"/>
              <a:t>my </a:t>
            </a:r>
            <a:r>
              <a:rPr lang="en-US" smtClean="0"/>
              <a:t>Lord?”</a:t>
            </a:r>
            <a:endParaRPr lang="en-US" dirty="0" smtClean="0"/>
          </a:p>
          <a:p>
            <a:pPr marL="0" indent="0">
              <a:buNone/>
            </a:pPr>
            <a:r>
              <a:rPr lang="en-US" dirty="0" smtClean="0"/>
              <a:t>2. Which city became known as the “Third Rome”?</a:t>
            </a:r>
          </a:p>
          <a:p>
            <a:pPr marL="0" indent="0">
              <a:buNone/>
            </a:pPr>
            <a:r>
              <a:rPr lang="en-US" dirty="0" smtClean="0"/>
              <a:t>3. The eastern part of the Roman Empire became known as the ___________ Empire.  </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8585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5310" cy="5943600"/>
          </a:xfrm>
          <a:prstGeom prst="rect">
            <a:avLst/>
          </a:prstGeom>
        </p:spPr>
      </p:pic>
      <p:sp>
        <p:nvSpPr>
          <p:cNvPr id="5" name="TextBox 4"/>
          <p:cNvSpPr txBox="1"/>
          <p:nvPr/>
        </p:nvSpPr>
        <p:spPr>
          <a:xfrm>
            <a:off x="2962830" y="954982"/>
            <a:ext cx="2054399" cy="769441"/>
          </a:xfrm>
          <a:prstGeom prst="rect">
            <a:avLst/>
          </a:prstGeom>
          <a:noFill/>
        </p:spPr>
        <p:txBody>
          <a:bodyPr wrap="square" rtlCol="0">
            <a:spAutoFit/>
          </a:bodyPr>
          <a:lstStyle/>
          <a:p>
            <a:r>
              <a:rPr lang="en-US" sz="4400" dirty="0" err="1"/>
              <a:t>Popey</a:t>
            </a:r>
            <a:endParaRPr lang="en-US" sz="4400" dirty="0"/>
          </a:p>
        </p:txBody>
      </p:sp>
      <p:sp>
        <p:nvSpPr>
          <p:cNvPr id="8" name="Rectangle 7"/>
          <p:cNvSpPr/>
          <p:nvPr/>
        </p:nvSpPr>
        <p:spPr>
          <a:xfrm>
            <a:off x="5729943" y="1522972"/>
            <a:ext cx="1980333" cy="707886"/>
          </a:xfrm>
          <a:prstGeom prst="rect">
            <a:avLst/>
          </a:prstGeom>
        </p:spPr>
        <p:txBody>
          <a:bodyPr wrap="square">
            <a:spAutoFit/>
          </a:bodyPr>
          <a:lstStyle/>
          <a:p>
            <a:r>
              <a:rPr lang="en-US" sz="4000" dirty="0" err="1" smtClean="0"/>
              <a:t>Greecy</a:t>
            </a:r>
            <a:endParaRPr lang="en-US" dirty="0"/>
          </a:p>
        </p:txBody>
      </p:sp>
    </p:spTree>
    <p:extLst>
      <p:ext uri="{BB962C8B-B14F-4D97-AF65-F5344CB8AC3E}">
        <p14:creationId xmlns:p14="http://schemas.microsoft.com/office/powerpoint/2010/main" val="39172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63550"/>
            <a:ext cx="9144000" cy="5930900"/>
          </a:xfrm>
          <a:prstGeom prst="rect">
            <a:avLst/>
          </a:prstGeom>
        </p:spPr>
      </p:pic>
    </p:spTree>
    <p:extLst>
      <p:ext uri="{BB962C8B-B14F-4D97-AF65-F5344CB8AC3E}">
        <p14:creationId xmlns:p14="http://schemas.microsoft.com/office/powerpoint/2010/main" val="85728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9.  What happened to trade in Western Europe after the collapse of the Roman Empire in 476 C.E.</a:t>
            </a:r>
            <a:r>
              <a:rPr lang="en-US" sz="2800" dirty="0" smtClean="0"/>
              <a:t>?</a:t>
            </a:r>
            <a:endParaRPr lang="en-US" sz="2800" dirty="0"/>
          </a:p>
        </p:txBody>
      </p:sp>
      <p:sp>
        <p:nvSpPr>
          <p:cNvPr id="3" name="Content Placeholder 2"/>
          <p:cNvSpPr>
            <a:spLocks noGrp="1"/>
          </p:cNvSpPr>
          <p:nvPr>
            <p:ph idx="1"/>
          </p:nvPr>
        </p:nvSpPr>
        <p:spPr/>
        <p:txBody>
          <a:bodyPr/>
          <a:lstStyle/>
          <a:p>
            <a:r>
              <a:rPr lang="en-US" dirty="0" smtClean="0"/>
              <a:t>Trade dried up – Roman roads deteriorated</a:t>
            </a:r>
            <a:endParaRPr lang="en-US" b="1" dirty="0" smtClean="0"/>
          </a:p>
          <a:p>
            <a:r>
              <a:rPr lang="en-US" dirty="0" smtClean="0"/>
              <a:t>Decline in literacy</a:t>
            </a:r>
          </a:p>
          <a:p>
            <a:r>
              <a:rPr lang="en-US" dirty="0" smtClean="0"/>
              <a:t>Pop drop 25%</a:t>
            </a:r>
          </a:p>
          <a:p>
            <a:pPr lvl="1"/>
            <a:r>
              <a:rPr lang="en-US" dirty="0" smtClean="0"/>
              <a:t>1 million to 10 thousand in the city of Rome </a:t>
            </a:r>
          </a:p>
          <a:p>
            <a:r>
              <a:rPr lang="en-US" dirty="0" smtClean="0"/>
              <a:t>More rural</a:t>
            </a:r>
            <a:endParaRPr lang="en-US" dirty="0"/>
          </a:p>
          <a:p>
            <a:r>
              <a:rPr lang="en-US" dirty="0" smtClean="0"/>
              <a:t>p</a:t>
            </a:r>
            <a:r>
              <a:rPr lang="en-US" dirty="0"/>
              <a:t>. </a:t>
            </a:r>
            <a:r>
              <a:rPr lang="en-US" dirty="0" smtClean="0"/>
              <a:t>435</a:t>
            </a:r>
            <a:endParaRPr lang="en-US" dirty="0"/>
          </a:p>
          <a:p>
            <a:endParaRPr lang="en-US" dirty="0"/>
          </a:p>
        </p:txBody>
      </p:sp>
    </p:spTree>
    <p:extLst>
      <p:ext uri="{BB962C8B-B14F-4D97-AF65-F5344CB8AC3E}">
        <p14:creationId xmlns:p14="http://schemas.microsoft.com/office/powerpoint/2010/main" val="842399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What replaced the Roman order in Western Europe?</a:t>
            </a:r>
            <a:r>
              <a:rPr lang="en-US" dirty="0" smtClean="0">
                <a:effectLst/>
              </a:rPr>
              <a:t> </a:t>
            </a:r>
            <a:endParaRPr lang="en-US" dirty="0"/>
          </a:p>
        </p:txBody>
      </p:sp>
      <p:sp>
        <p:nvSpPr>
          <p:cNvPr id="3" name="Content Placeholder 2"/>
          <p:cNvSpPr>
            <a:spLocks noGrp="1"/>
          </p:cNvSpPr>
          <p:nvPr>
            <p:ph idx="1"/>
          </p:nvPr>
        </p:nvSpPr>
        <p:spPr>
          <a:xfrm>
            <a:off x="628650" y="1825625"/>
            <a:ext cx="5553489" cy="4351338"/>
          </a:xfrm>
        </p:spPr>
        <p:txBody>
          <a:bodyPr>
            <a:normAutofit fontScale="70000" lnSpcReduction="20000"/>
          </a:bodyPr>
          <a:lstStyle/>
          <a:p>
            <a:r>
              <a:rPr lang="en-US" dirty="0" smtClean="0"/>
              <a:t>Regional kingdoms and warlords.</a:t>
            </a:r>
          </a:p>
          <a:p>
            <a:pPr lvl="1"/>
            <a:r>
              <a:rPr lang="en-US" dirty="0" smtClean="0"/>
              <a:t>Kept many Roman laws</a:t>
            </a:r>
          </a:p>
          <a:p>
            <a:r>
              <a:rPr lang="en-US" dirty="0" smtClean="0"/>
              <a:t>Some tried to get something like the Roman Empire again like Charlemagne (Carolingian) </a:t>
            </a:r>
            <a:endParaRPr lang="en-US" dirty="0"/>
          </a:p>
          <a:p>
            <a:r>
              <a:rPr lang="en-US" dirty="0" smtClean="0"/>
              <a:t>The Feudal System took hold in Western Europe</a:t>
            </a:r>
          </a:p>
          <a:p>
            <a:pPr lvl="1"/>
            <a:r>
              <a:rPr lang="en-US" dirty="0" smtClean="0"/>
              <a:t>Vassals (knights) got land from kings if they promised to protect it</a:t>
            </a:r>
          </a:p>
          <a:p>
            <a:pPr lvl="1"/>
            <a:r>
              <a:rPr lang="en-US" dirty="0" smtClean="0"/>
              <a:t>They </a:t>
            </a:r>
            <a:r>
              <a:rPr lang="en-US" dirty="0" err="1" smtClean="0"/>
              <a:t>didn</a:t>
            </a:r>
            <a:r>
              <a:rPr lang="fr-FR" dirty="0" smtClean="0"/>
              <a:t>’</a:t>
            </a:r>
            <a:r>
              <a:rPr lang="en-US" dirty="0" smtClean="0"/>
              <a:t>t want to work the land (they’re knights, not ratchet-headed farmers), so they make a deal with the peasants (serfs)</a:t>
            </a:r>
          </a:p>
          <a:p>
            <a:pPr lvl="1"/>
            <a:r>
              <a:rPr lang="en-US" dirty="0" smtClean="0"/>
              <a:t>Serfs work the land, give the crops to the vassals to sell and use in exchange for the privilege to live on the land</a:t>
            </a:r>
          </a:p>
          <a:p>
            <a:r>
              <a:rPr lang="en-US" dirty="0" smtClean="0"/>
              <a:t>Roman slavery influenced this system.</a:t>
            </a:r>
          </a:p>
          <a:p>
            <a:pPr lvl="1"/>
            <a:r>
              <a:rPr lang="en-US" dirty="0" smtClean="0"/>
              <a:t>Sort of a “trust the slaves” mentality…</a:t>
            </a:r>
          </a:p>
          <a:p>
            <a:r>
              <a:rPr lang="en-US" dirty="0" smtClean="0"/>
              <a:t>pp</a:t>
            </a:r>
            <a:r>
              <a:rPr lang="en-US" dirty="0"/>
              <a:t>. 435-</a:t>
            </a:r>
            <a:r>
              <a:rPr lang="en-US" dirty="0" smtClean="0"/>
              <a:t>438</a:t>
            </a:r>
            <a:endParaRPr lang="en-US" dirty="0"/>
          </a:p>
          <a:p>
            <a:endParaRPr lang="en-US" dirty="0"/>
          </a:p>
        </p:txBody>
      </p:sp>
      <p:pic>
        <p:nvPicPr>
          <p:cNvPr id="4" name="Picture 3"/>
          <p:cNvPicPr>
            <a:picLocks noChangeAspect="1"/>
          </p:cNvPicPr>
          <p:nvPr/>
        </p:nvPicPr>
        <p:blipFill>
          <a:blip r:embed="rId2"/>
          <a:stretch>
            <a:fillRect/>
          </a:stretch>
        </p:blipFill>
        <p:spPr>
          <a:xfrm>
            <a:off x="6129234" y="2723322"/>
            <a:ext cx="2802454" cy="3221657"/>
          </a:xfrm>
          <a:prstGeom prst="rect">
            <a:avLst/>
          </a:prstGeom>
        </p:spPr>
      </p:pic>
    </p:spTree>
    <p:extLst>
      <p:ext uri="{BB962C8B-B14F-4D97-AF65-F5344CB8AC3E}">
        <p14:creationId xmlns:p14="http://schemas.microsoft.com/office/powerpoint/2010/main" val="1992060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 </a:t>
            </a:r>
            <a:r>
              <a:rPr lang="en-US" dirty="0" err="1" smtClean="0"/>
              <a:t>Chalewhaaaa</a:t>
            </a:r>
            <a:r>
              <a:rPr lang="en-US" dirty="0" smtClean="0"/>
              <a:t>?!</a:t>
            </a:r>
            <a:endParaRPr lang="en-US" dirty="0"/>
          </a:p>
        </p:txBody>
      </p:sp>
      <p:sp>
        <p:nvSpPr>
          <p:cNvPr id="3" name="Content Placeholder 2"/>
          <p:cNvSpPr>
            <a:spLocks noGrp="1"/>
          </p:cNvSpPr>
          <p:nvPr>
            <p:ph idx="1"/>
          </p:nvPr>
        </p:nvSpPr>
        <p:spPr/>
        <p:txBody>
          <a:bodyPr/>
          <a:lstStyle/>
          <a:p>
            <a:r>
              <a:rPr lang="en-US" dirty="0" smtClean="0"/>
              <a:t>Charlemagne, first Holy Roman Emperor</a:t>
            </a:r>
          </a:p>
          <a:p>
            <a:pPr lvl="1"/>
            <a:r>
              <a:rPr lang="en-US" dirty="0" smtClean="0"/>
              <a:t>Means Charles the Great</a:t>
            </a:r>
          </a:p>
          <a:p>
            <a:r>
              <a:rPr lang="en-US" dirty="0" smtClean="0"/>
              <a:t>Coroneted (made emperor) on Christmas Day, 800</a:t>
            </a:r>
          </a:p>
          <a:p>
            <a:r>
              <a:rPr lang="en-US" dirty="0" smtClean="0"/>
              <a:t>United parts of France, Germany and Italy</a:t>
            </a:r>
          </a:p>
          <a:p>
            <a:r>
              <a:rPr lang="en-US" dirty="0" err="1" smtClean="0"/>
              <a:t>Errbody</a:t>
            </a:r>
            <a:r>
              <a:rPr lang="en-US" dirty="0" smtClean="0"/>
              <a:t> thought it was the new Roman Empire, but it soon split and such</a:t>
            </a:r>
            <a:endParaRPr lang="en-US" dirty="0"/>
          </a:p>
        </p:txBody>
      </p:sp>
    </p:spTree>
    <p:extLst>
      <p:ext uri="{BB962C8B-B14F-4D97-AF65-F5344CB8AC3E}">
        <p14:creationId xmlns:p14="http://schemas.microsoft.com/office/powerpoint/2010/main" val="1298397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11.  What were some similarities between the Roman Catholic Church and the Buddhist establishment in China</a:t>
            </a:r>
            <a:r>
              <a:rPr lang="en-US" sz="2400" dirty="0" smtClean="0"/>
              <a:t>?</a:t>
            </a:r>
            <a:endParaRPr lang="en-US" sz="2400" dirty="0"/>
          </a:p>
        </p:txBody>
      </p:sp>
      <p:sp>
        <p:nvSpPr>
          <p:cNvPr id="3" name="Content Placeholder 2"/>
          <p:cNvSpPr>
            <a:spLocks noGrp="1"/>
          </p:cNvSpPr>
          <p:nvPr>
            <p:ph idx="1"/>
          </p:nvPr>
        </p:nvSpPr>
        <p:spPr/>
        <p:txBody>
          <a:bodyPr>
            <a:normAutofit/>
          </a:bodyPr>
          <a:lstStyle/>
          <a:p>
            <a:r>
              <a:rPr lang="en-US" dirty="0" smtClean="0"/>
              <a:t>Like China, RCC got wealthy and people said it lost its way.</a:t>
            </a:r>
          </a:p>
          <a:p>
            <a:r>
              <a:rPr lang="en-US" dirty="0" smtClean="0"/>
              <a:t>Citizens follower their rulers into the Church, like Buddhism.</a:t>
            </a:r>
          </a:p>
          <a:p>
            <a:r>
              <a:rPr lang="en-US" dirty="0" smtClean="0"/>
              <a:t>Spread due to stories of miracles like Buddhism.</a:t>
            </a:r>
          </a:p>
          <a:p>
            <a:pPr lvl="1"/>
            <a:r>
              <a:rPr lang="en-US" dirty="0" smtClean="0"/>
              <a:t>Healing, rainfall, fertility, and victory in battle. </a:t>
            </a:r>
          </a:p>
          <a:p>
            <a:r>
              <a:rPr lang="en-US" dirty="0" smtClean="0"/>
              <a:t>p</a:t>
            </a:r>
            <a:r>
              <a:rPr lang="en-US" dirty="0"/>
              <a:t>. </a:t>
            </a:r>
            <a:r>
              <a:rPr lang="en-US" dirty="0" smtClean="0"/>
              <a:t>437</a:t>
            </a:r>
            <a:endParaRPr lang="en-US" dirty="0"/>
          </a:p>
          <a:p>
            <a:endParaRPr lang="en-US" dirty="0"/>
          </a:p>
        </p:txBody>
      </p:sp>
    </p:spTree>
    <p:extLst>
      <p:ext uri="{BB962C8B-B14F-4D97-AF65-F5344CB8AC3E}">
        <p14:creationId xmlns:p14="http://schemas.microsoft.com/office/powerpoint/2010/main" val="1579529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12.  How did the Roman Catholic Church deal with the considerable range of earlier cultural practices, with regard to the conversion of Western Europe to Christianity</a:t>
            </a:r>
            <a:r>
              <a:rPr lang="en-US" sz="2400" dirty="0" smtClean="0"/>
              <a:t>?</a:t>
            </a:r>
            <a:endParaRPr lang="en-US" sz="2400" dirty="0"/>
          </a:p>
        </p:txBody>
      </p:sp>
      <p:sp>
        <p:nvSpPr>
          <p:cNvPr id="3" name="Content Placeholder 2"/>
          <p:cNvSpPr>
            <a:spLocks noGrp="1"/>
          </p:cNvSpPr>
          <p:nvPr>
            <p:ph idx="1"/>
          </p:nvPr>
        </p:nvSpPr>
        <p:spPr/>
        <p:txBody>
          <a:bodyPr>
            <a:normAutofit lnSpcReduction="10000"/>
          </a:bodyPr>
          <a:lstStyle/>
          <a:p>
            <a:r>
              <a:rPr lang="en-US" dirty="0" smtClean="0"/>
              <a:t>They adapted a lot of things to fit in with pagan ideas.</a:t>
            </a:r>
          </a:p>
          <a:p>
            <a:pPr lvl="1"/>
            <a:r>
              <a:rPr lang="en-US" dirty="0" smtClean="0"/>
              <a:t>Amulets and charms got pictures of Jesus and Mary on them.</a:t>
            </a:r>
          </a:p>
          <a:p>
            <a:pPr lvl="1"/>
            <a:r>
              <a:rPr lang="en-US" dirty="0" smtClean="0"/>
              <a:t>Put churches on sacred pagan places to make pagans see the churches as holy.</a:t>
            </a:r>
          </a:p>
          <a:p>
            <a:pPr lvl="1"/>
            <a:r>
              <a:rPr lang="en-US" dirty="0" smtClean="0"/>
              <a:t>December 25</a:t>
            </a:r>
            <a:r>
              <a:rPr lang="en-US" baseline="30000" dirty="0" smtClean="0"/>
              <a:t>th</a:t>
            </a:r>
            <a:r>
              <a:rPr lang="en-US" dirty="0" smtClean="0"/>
              <a:t> was chosen for Christmas to keep pagans from partying on the Winter Solstice in the 300s</a:t>
            </a:r>
          </a:p>
          <a:p>
            <a:r>
              <a:rPr lang="en-US" dirty="0" smtClean="0"/>
              <a:t>The </a:t>
            </a:r>
            <a:r>
              <a:rPr lang="en-US" dirty="0"/>
              <a:t>spreading Christian faith, like the new political framework of European civilization, was a </a:t>
            </a:r>
            <a:r>
              <a:rPr lang="en-US" dirty="0" smtClean="0"/>
              <a:t>hybrid.</a:t>
            </a:r>
            <a:r>
              <a:rPr lang="en-US" b="1" dirty="0" smtClean="0"/>
              <a:t> </a:t>
            </a:r>
          </a:p>
          <a:p>
            <a:r>
              <a:rPr lang="en-US" dirty="0" smtClean="0"/>
              <a:t>pp</a:t>
            </a:r>
            <a:r>
              <a:rPr lang="en-US" dirty="0"/>
              <a:t>. 437-</a:t>
            </a:r>
            <a:r>
              <a:rPr lang="en-US" dirty="0" smtClean="0"/>
              <a:t>438</a:t>
            </a:r>
            <a:endParaRPr lang="en-US" dirty="0"/>
          </a:p>
          <a:p>
            <a:pPr marL="0" indent="0">
              <a:buNone/>
            </a:pPr>
            <a:endParaRPr lang="en-US" dirty="0"/>
          </a:p>
        </p:txBody>
      </p:sp>
    </p:spTree>
    <p:extLst>
      <p:ext uri="{BB962C8B-B14F-4D97-AF65-F5344CB8AC3E}">
        <p14:creationId xmlns:p14="http://schemas.microsoft.com/office/powerpoint/2010/main" val="2103063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Invasions in Europe (Stop after 1000) </a:t>
            </a:r>
            <a:endParaRPr lang="en-US" dirty="0"/>
          </a:p>
        </p:txBody>
      </p:sp>
      <p:pic>
        <p:nvPicPr>
          <p:cNvPr id="4" name="Picture 3"/>
          <p:cNvPicPr>
            <a:picLocks noChangeAspect="1"/>
          </p:cNvPicPr>
          <p:nvPr/>
        </p:nvPicPr>
        <p:blipFill>
          <a:blip r:embed="rId2"/>
          <a:stretch>
            <a:fillRect/>
          </a:stretch>
        </p:blipFill>
        <p:spPr>
          <a:xfrm>
            <a:off x="1292087" y="1690689"/>
            <a:ext cx="6146191" cy="5020171"/>
          </a:xfrm>
          <a:prstGeom prst="rect">
            <a:avLst/>
          </a:prstGeom>
        </p:spPr>
      </p:pic>
    </p:spTree>
    <p:extLst>
      <p:ext uri="{BB962C8B-B14F-4D97-AF65-F5344CB8AC3E}">
        <p14:creationId xmlns:p14="http://schemas.microsoft.com/office/powerpoint/2010/main" val="75516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13.  In what ways did European civilization change after 1000, during the High Middle Ages? </a:t>
            </a:r>
          </a:p>
        </p:txBody>
      </p:sp>
      <p:sp>
        <p:nvSpPr>
          <p:cNvPr id="3" name="Content Placeholder 2"/>
          <p:cNvSpPr>
            <a:spLocks noGrp="1"/>
          </p:cNvSpPr>
          <p:nvPr>
            <p:ph idx="1"/>
          </p:nvPr>
        </p:nvSpPr>
        <p:spPr/>
        <p:txBody>
          <a:bodyPr>
            <a:normAutofit/>
          </a:bodyPr>
          <a:lstStyle/>
          <a:p>
            <a:r>
              <a:rPr lang="en-US" dirty="0" smtClean="0"/>
              <a:t>Pop pop (population increase)</a:t>
            </a:r>
          </a:p>
          <a:p>
            <a:r>
              <a:rPr lang="en-US" dirty="0" smtClean="0"/>
              <a:t>More long-distance trade</a:t>
            </a:r>
          </a:p>
          <a:p>
            <a:pPr lvl="1"/>
            <a:r>
              <a:rPr lang="en-US" dirty="0" smtClean="0"/>
              <a:t>Trading centers like in Champagne region of </a:t>
            </a:r>
            <a:r>
              <a:rPr lang="en-US" dirty="0" err="1" smtClean="0"/>
              <a:t>FrAHNce</a:t>
            </a:r>
            <a:endParaRPr lang="en-US" dirty="0" smtClean="0"/>
          </a:p>
          <a:p>
            <a:r>
              <a:rPr lang="en-US" dirty="0" smtClean="0"/>
              <a:t>Towns grew back strong with merchants, doctors, scholars (urbanization) </a:t>
            </a:r>
          </a:p>
          <a:p>
            <a:r>
              <a:rPr lang="en-US" dirty="0" smtClean="0"/>
              <a:t>Guilds began to form. (local organizations of workers with a goal to promote the profession to the government and the community)</a:t>
            </a:r>
          </a:p>
          <a:p>
            <a:r>
              <a:rPr lang="en-US" dirty="0" smtClean="0"/>
              <a:t>pp</a:t>
            </a:r>
            <a:r>
              <a:rPr lang="en-US" dirty="0"/>
              <a:t>. 438-</a:t>
            </a:r>
            <a:r>
              <a:rPr lang="en-US" dirty="0" smtClean="0"/>
              <a:t>440</a:t>
            </a:r>
            <a:endParaRPr lang="en-US" dirty="0"/>
          </a:p>
          <a:p>
            <a:endParaRPr lang="en-US" dirty="0"/>
          </a:p>
        </p:txBody>
      </p:sp>
    </p:spTree>
    <p:extLst>
      <p:ext uri="{BB962C8B-B14F-4D97-AF65-F5344CB8AC3E}">
        <p14:creationId xmlns:p14="http://schemas.microsoft.com/office/powerpoint/2010/main" val="470793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14.  In what ways were women offered new opportunities between the 11</a:t>
            </a:r>
            <a:r>
              <a:rPr lang="en-US" sz="2800" baseline="30000" dirty="0"/>
              <a:t>th</a:t>
            </a:r>
            <a:r>
              <a:rPr lang="en-US" sz="2800" dirty="0"/>
              <a:t> and 13</a:t>
            </a:r>
            <a:r>
              <a:rPr lang="en-US" sz="2800" baseline="30000" dirty="0"/>
              <a:t>th</a:t>
            </a:r>
            <a:r>
              <a:rPr lang="en-US" sz="2800" dirty="0"/>
              <a:t> centuries</a:t>
            </a:r>
            <a:r>
              <a:rPr lang="en-US" sz="2800" dirty="0" smtClean="0"/>
              <a:t>?</a:t>
            </a:r>
            <a:endParaRPr lang="en-US" sz="2800" dirty="0"/>
          </a:p>
        </p:txBody>
      </p:sp>
      <p:sp>
        <p:nvSpPr>
          <p:cNvPr id="3" name="Content Placeholder 2"/>
          <p:cNvSpPr>
            <a:spLocks noGrp="1"/>
          </p:cNvSpPr>
          <p:nvPr>
            <p:ph idx="1"/>
          </p:nvPr>
        </p:nvSpPr>
        <p:spPr/>
        <p:txBody>
          <a:bodyPr>
            <a:normAutofit/>
          </a:bodyPr>
          <a:lstStyle/>
          <a:p>
            <a:r>
              <a:rPr lang="en-US" dirty="0" smtClean="0"/>
              <a:t>They wove, brewed, milled, mid-</a:t>
            </a:r>
            <a:r>
              <a:rPr lang="en-US" dirty="0" err="1" smtClean="0"/>
              <a:t>wifed</a:t>
            </a:r>
            <a:r>
              <a:rPr lang="en-US" dirty="0" smtClean="0"/>
              <a:t>, laundered clothes, and, of course, prostituted.</a:t>
            </a:r>
          </a:p>
          <a:p>
            <a:r>
              <a:rPr lang="en-US" dirty="0" smtClean="0"/>
              <a:t>And nuns, they could be nuns too. </a:t>
            </a:r>
          </a:p>
          <a:p>
            <a:r>
              <a:rPr lang="en-US" dirty="0" smtClean="0"/>
              <a:t>p</a:t>
            </a:r>
            <a:r>
              <a:rPr lang="en-US" dirty="0"/>
              <a:t>. </a:t>
            </a:r>
            <a:r>
              <a:rPr lang="en-US" dirty="0" smtClean="0"/>
              <a:t>440</a:t>
            </a:r>
            <a:endParaRPr lang="en-US" dirty="0"/>
          </a:p>
          <a:p>
            <a:endParaRPr lang="en-US" dirty="0"/>
          </a:p>
        </p:txBody>
      </p:sp>
    </p:spTree>
    <p:extLst>
      <p:ext uri="{BB962C8B-B14F-4D97-AF65-F5344CB8AC3E}">
        <p14:creationId xmlns:p14="http://schemas.microsoft.com/office/powerpoint/2010/main" val="1296649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15.  What was a reason offered for the change in women’s opportunities by the 15</a:t>
            </a:r>
            <a:r>
              <a:rPr lang="en-US" sz="3200" baseline="30000" dirty="0"/>
              <a:t>th</a:t>
            </a:r>
            <a:r>
              <a:rPr lang="en-US" sz="3200" dirty="0"/>
              <a:t> century</a:t>
            </a:r>
            <a:r>
              <a:rPr lang="en-US" sz="3200" dirty="0" smtClean="0"/>
              <a:t>?</a:t>
            </a:r>
            <a:endParaRPr lang="en-US" sz="3200" dirty="0"/>
          </a:p>
        </p:txBody>
      </p:sp>
      <p:sp>
        <p:nvSpPr>
          <p:cNvPr id="3" name="Content Placeholder 2"/>
          <p:cNvSpPr>
            <a:spLocks noGrp="1"/>
          </p:cNvSpPr>
          <p:nvPr>
            <p:ph idx="1"/>
          </p:nvPr>
        </p:nvSpPr>
        <p:spPr/>
        <p:txBody>
          <a:bodyPr>
            <a:normAutofit/>
          </a:bodyPr>
          <a:lstStyle/>
          <a:p>
            <a:r>
              <a:rPr lang="en-US" dirty="0" smtClean="0"/>
              <a:t>Women’s guilds were gone and they </a:t>
            </a:r>
            <a:r>
              <a:rPr lang="en-US" dirty="0" err="1" smtClean="0"/>
              <a:t>couldn</a:t>
            </a:r>
            <a:r>
              <a:rPr lang="fr-FR" dirty="0" smtClean="0"/>
              <a:t>’</a:t>
            </a:r>
            <a:r>
              <a:rPr lang="en-US" dirty="0" smtClean="0"/>
              <a:t>t join men’s guilds. </a:t>
            </a:r>
          </a:p>
          <a:p>
            <a:r>
              <a:rPr lang="en-US" dirty="0" smtClean="0"/>
              <a:t>Men even ran the brothels! Come on!</a:t>
            </a:r>
          </a:p>
          <a:p>
            <a:r>
              <a:rPr lang="en-US" dirty="0" smtClean="0"/>
              <a:t>Lost a lot of work to technology.</a:t>
            </a:r>
          </a:p>
          <a:p>
            <a:pPr lvl="1"/>
            <a:r>
              <a:rPr lang="en-US" dirty="0" smtClean="0"/>
              <a:t>Animal grain mills</a:t>
            </a:r>
          </a:p>
          <a:p>
            <a:pPr lvl="1"/>
            <a:r>
              <a:rPr lang="en-US" dirty="0" smtClean="0"/>
              <a:t>Large looms too heavy for women</a:t>
            </a:r>
          </a:p>
          <a:p>
            <a:r>
              <a:rPr lang="en-US" dirty="0" smtClean="0"/>
              <a:t>Like China with the silk industry, yes??!?!?!</a:t>
            </a:r>
          </a:p>
          <a:p>
            <a:r>
              <a:rPr lang="en-US" dirty="0" smtClean="0"/>
              <a:t>pp</a:t>
            </a:r>
            <a:r>
              <a:rPr lang="en-US" dirty="0"/>
              <a:t>. 440-</a:t>
            </a:r>
            <a:r>
              <a:rPr lang="en-US" dirty="0" smtClean="0"/>
              <a:t>441</a:t>
            </a:r>
            <a:endParaRPr lang="en-US" dirty="0"/>
          </a:p>
          <a:p>
            <a:endParaRPr lang="en-US" dirty="0"/>
          </a:p>
        </p:txBody>
      </p:sp>
    </p:spTree>
    <p:extLst>
      <p:ext uri="{BB962C8B-B14F-4D97-AF65-F5344CB8AC3E}">
        <p14:creationId xmlns:p14="http://schemas.microsoft.com/office/powerpoint/2010/main" val="121962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  In what respects did Byzantium continue the patterns of the classical Roman Empire?  In what ways did it diverge from those patterns</a:t>
            </a:r>
            <a:r>
              <a:rPr lang="en-US" sz="2400" dirty="0" smtClean="0"/>
              <a:t>?</a:t>
            </a:r>
            <a:endParaRPr lang="en-US" sz="2400" dirty="0"/>
          </a:p>
        </p:txBody>
      </p:sp>
      <p:sp>
        <p:nvSpPr>
          <p:cNvPr id="3" name="Content Placeholder 2"/>
          <p:cNvSpPr>
            <a:spLocks noGrp="1"/>
          </p:cNvSpPr>
          <p:nvPr>
            <p:ph idx="1"/>
          </p:nvPr>
        </p:nvSpPr>
        <p:spPr>
          <a:xfrm>
            <a:off x="457200" y="1600200"/>
            <a:ext cx="8229600" cy="4951391"/>
          </a:xfrm>
        </p:spPr>
        <p:txBody>
          <a:bodyPr>
            <a:normAutofit/>
          </a:bodyPr>
          <a:lstStyle/>
          <a:p>
            <a:r>
              <a:rPr lang="en-US" dirty="0"/>
              <a:t>Continued Patterns p. 427 and p. 432</a:t>
            </a:r>
            <a:r>
              <a:rPr lang="en-US" dirty="0" smtClean="0">
                <a:effectLst/>
              </a:rPr>
              <a:t> </a:t>
            </a:r>
          </a:p>
          <a:p>
            <a:pPr lvl="1"/>
            <a:r>
              <a:rPr lang="en-US" dirty="0" smtClean="0"/>
              <a:t>Byzantium’s roads, military, centralized bureaucracy, laws</a:t>
            </a:r>
          </a:p>
          <a:p>
            <a:pPr lvl="1"/>
            <a:r>
              <a:rPr lang="en-US" dirty="0" smtClean="0"/>
              <a:t>Continued fighting with Persia and later Muslims</a:t>
            </a:r>
            <a:endParaRPr lang="en-US" dirty="0" smtClean="0">
              <a:effectLst/>
            </a:endParaRPr>
          </a:p>
          <a:p>
            <a:r>
              <a:rPr lang="en-US" dirty="0" smtClean="0"/>
              <a:t>Divergences pp</a:t>
            </a:r>
            <a:r>
              <a:rPr lang="en-US" dirty="0"/>
              <a:t>. 428-</a:t>
            </a:r>
            <a:r>
              <a:rPr lang="en-US" dirty="0" smtClean="0"/>
              <a:t>429</a:t>
            </a:r>
            <a:endParaRPr lang="en-US" b="1" dirty="0"/>
          </a:p>
          <a:p>
            <a:pPr lvl="1"/>
            <a:r>
              <a:rPr lang="en-US" dirty="0" smtClean="0"/>
              <a:t>New government system that let individual generals raise their own armies to protect land</a:t>
            </a:r>
          </a:p>
          <a:p>
            <a:pPr lvl="1"/>
            <a:r>
              <a:rPr lang="en-US" dirty="0" smtClean="0"/>
              <a:t>New idea of </a:t>
            </a:r>
            <a:r>
              <a:rPr lang="en-US" dirty="0" err="1" smtClean="0"/>
              <a:t>caesaropapism</a:t>
            </a:r>
            <a:r>
              <a:rPr lang="en-US" dirty="0" smtClean="0"/>
              <a:t> combined the head of the Church and the state.</a:t>
            </a:r>
          </a:p>
        </p:txBody>
      </p:sp>
    </p:spTree>
    <p:extLst>
      <p:ext uri="{BB962C8B-B14F-4D97-AF65-F5344CB8AC3E}">
        <p14:creationId xmlns:p14="http://schemas.microsoft.com/office/powerpoint/2010/main" val="1242302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After the Roman Empire fell, population began to __________. </a:t>
            </a:r>
          </a:p>
          <a:p>
            <a:pPr marL="514350" indent="-514350">
              <a:buFont typeface="+mj-lt"/>
              <a:buAutoNum type="arabicPeriod"/>
            </a:pPr>
            <a:r>
              <a:rPr lang="en-US" dirty="0" smtClean="0"/>
              <a:t>Name one reason why the ‘High Middle Ages’ began. </a:t>
            </a:r>
          </a:p>
          <a:p>
            <a:pPr marL="514350" indent="-514350">
              <a:buFont typeface="+mj-lt"/>
              <a:buAutoNum type="arabicPeriod"/>
            </a:pPr>
            <a:r>
              <a:rPr lang="en-US" dirty="0" smtClean="0"/>
              <a:t>What system began in the Middle Ages in Europe that consisted of peasants being tied to their lords’ land? It was characterized by a system of trading security for crops </a:t>
            </a:r>
            <a:r>
              <a:rPr lang="en-US" smtClean="0"/>
              <a:t>and allegiance. </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120220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Which leader tried to reunite the Roman Empire? He was the first Holy Roman Emperor.</a:t>
            </a:r>
          </a:p>
          <a:p>
            <a:pPr marL="514350" indent="-514350">
              <a:buFont typeface="+mj-lt"/>
              <a:buAutoNum type="arabicPeriod"/>
            </a:pPr>
            <a:r>
              <a:rPr lang="en-US" dirty="0" smtClean="0"/>
              <a:t>List one way the Catholic Church adapted its practices to accommodate the pagans it was trying to convert. </a:t>
            </a:r>
          </a:p>
          <a:p>
            <a:pPr marL="514350" indent="-514350">
              <a:buFont typeface="+mj-lt"/>
              <a:buAutoNum type="arabicPeriod"/>
            </a:pPr>
            <a:r>
              <a:rPr lang="en-US" dirty="0" smtClean="0"/>
              <a:t>List one way women lost power as the High Middle Ages began. </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557600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Western Europe start to expand?</a:t>
            </a:r>
            <a:endParaRPr lang="en-US" dirty="0"/>
          </a:p>
        </p:txBody>
      </p:sp>
      <p:sp>
        <p:nvSpPr>
          <p:cNvPr id="3" name="Content Placeholder 2"/>
          <p:cNvSpPr>
            <a:spLocks noGrp="1"/>
          </p:cNvSpPr>
          <p:nvPr>
            <p:ph idx="1"/>
          </p:nvPr>
        </p:nvSpPr>
        <p:spPr/>
        <p:txBody>
          <a:bodyPr/>
          <a:lstStyle/>
          <a:p>
            <a:r>
              <a:rPr lang="en-US" dirty="0" smtClean="0"/>
              <a:t>Vikings chilled out on them</a:t>
            </a:r>
          </a:p>
          <a:p>
            <a:pPr lvl="1"/>
            <a:r>
              <a:rPr lang="en-US" dirty="0" smtClean="0"/>
              <a:t>Got on boats, discovered America (Newfoundland), Greenland, Iceland</a:t>
            </a:r>
          </a:p>
          <a:p>
            <a:r>
              <a:rPr lang="en-US" dirty="0" err="1" smtClean="0"/>
              <a:t>Byz</a:t>
            </a:r>
            <a:r>
              <a:rPr lang="en-US" dirty="0" smtClean="0"/>
              <a:t> was shrinking due to Muslim and Catholic pressure</a:t>
            </a:r>
            <a:endParaRPr lang="en-US" dirty="0"/>
          </a:p>
        </p:txBody>
      </p:sp>
    </p:spTree>
    <p:extLst>
      <p:ext uri="{BB962C8B-B14F-4D97-AF65-F5344CB8AC3E}">
        <p14:creationId xmlns:p14="http://schemas.microsoft.com/office/powerpoint/2010/main" val="629284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16. What was the impact of the Crusades on European economies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Led to Europe becoming globally aware.</a:t>
            </a:r>
          </a:p>
          <a:p>
            <a:pPr lvl="1"/>
            <a:r>
              <a:rPr lang="en-US" dirty="0" smtClean="0"/>
              <a:t>Missionaries, travelers, merchants traveled as far as India, China and Mongolia by 1300s.</a:t>
            </a:r>
          </a:p>
          <a:p>
            <a:r>
              <a:rPr lang="en-US" dirty="0" smtClean="0"/>
              <a:t>Led them to some limited but prolonged global trade. </a:t>
            </a:r>
          </a:p>
          <a:p>
            <a:r>
              <a:rPr lang="en-US" dirty="0" smtClean="0"/>
              <a:t>p</a:t>
            </a:r>
            <a:r>
              <a:rPr lang="en-US" dirty="0"/>
              <a:t>. </a:t>
            </a:r>
            <a:r>
              <a:rPr lang="en-US" dirty="0" smtClean="0"/>
              <a:t>442</a:t>
            </a:r>
            <a:endParaRPr lang="en-US" dirty="0"/>
          </a:p>
          <a:p>
            <a:endParaRPr lang="en-US" dirty="0"/>
          </a:p>
        </p:txBody>
      </p:sp>
    </p:spTree>
    <p:extLst>
      <p:ext uri="{BB962C8B-B14F-4D97-AF65-F5344CB8AC3E}">
        <p14:creationId xmlns:p14="http://schemas.microsoft.com/office/powerpoint/2010/main" val="33478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16A What’s a crusade, anyway?</a:t>
            </a:r>
            <a:endParaRPr lang="en-US" dirty="0"/>
          </a:p>
        </p:txBody>
      </p:sp>
      <p:sp>
        <p:nvSpPr>
          <p:cNvPr id="3" name="Content Placeholder 2"/>
          <p:cNvSpPr>
            <a:spLocks noGrp="1"/>
          </p:cNvSpPr>
          <p:nvPr>
            <p:ph idx="1"/>
          </p:nvPr>
        </p:nvSpPr>
        <p:spPr/>
        <p:txBody>
          <a:bodyPr>
            <a:normAutofit fontScale="92500" lnSpcReduction="20000"/>
          </a:bodyPr>
          <a:lstStyle/>
          <a:p>
            <a:r>
              <a:rPr lang="en-US" dirty="0"/>
              <a:t>Crusade = war that God told me to fight</a:t>
            </a:r>
          </a:p>
          <a:p>
            <a:r>
              <a:rPr lang="en-US" dirty="0"/>
              <a:t>Pope authorized it and gave indulgences (get out of part of purgatory free cards)to fighters</a:t>
            </a:r>
          </a:p>
          <a:p>
            <a:pPr lvl="1"/>
            <a:r>
              <a:rPr lang="en-US" dirty="0"/>
              <a:t>They could use indulgences for themselves or dead people they </a:t>
            </a:r>
            <a:r>
              <a:rPr lang="en-US" dirty="0" smtClean="0"/>
              <a:t>liked</a:t>
            </a:r>
            <a:endParaRPr lang="en-US" b="1" dirty="0"/>
          </a:p>
          <a:p>
            <a:r>
              <a:rPr lang="en-US" dirty="0" err="1" smtClean="0"/>
              <a:t>Strayer</a:t>
            </a:r>
            <a:r>
              <a:rPr lang="en-US" dirty="0" smtClean="0"/>
              <a:t> </a:t>
            </a:r>
            <a:r>
              <a:rPr lang="en-US" dirty="0" err="1" smtClean="0"/>
              <a:t>asado</a:t>
            </a:r>
            <a:r>
              <a:rPr lang="en-US" dirty="0" smtClean="0"/>
              <a:t> - </a:t>
            </a:r>
            <a:r>
              <a:rPr lang="en-US" b="1" dirty="0" smtClean="0"/>
              <a:t>“</a:t>
            </a:r>
            <a:r>
              <a:rPr lang="en-US" dirty="0" smtClean="0"/>
              <a:t>Crusading </a:t>
            </a:r>
            <a:r>
              <a:rPr lang="en-US" dirty="0"/>
              <a:t>drew upon both Christian piety and the warrior values of the elite, with little sense of contradiction between these impulses</a:t>
            </a:r>
            <a:r>
              <a:rPr lang="en-US" dirty="0" smtClean="0"/>
              <a:t>.</a:t>
            </a:r>
            <a:r>
              <a:rPr lang="en-US" b="1" dirty="0" smtClean="0"/>
              <a:t>”</a:t>
            </a:r>
          </a:p>
          <a:p>
            <a:r>
              <a:rPr lang="en-US" dirty="0" smtClean="0"/>
              <a:t>“The </a:t>
            </a:r>
            <a:r>
              <a:rPr lang="en-US" dirty="0"/>
              <a:t>seizure of Jerusalem in 1099 was accompanied by the slaughter of many Muslims and Jews as the Crusaders made their way, according to perhaps exaggerated reports, through streets littered with corpses and ankle deep in blood to the tomb of Christ</a:t>
            </a:r>
            <a:r>
              <a:rPr lang="en-US" dirty="0" smtClean="0"/>
              <a:t>.” </a:t>
            </a:r>
            <a:endParaRPr lang="en-US" dirty="0"/>
          </a:p>
          <a:p>
            <a:endParaRPr lang="en-US" dirty="0"/>
          </a:p>
        </p:txBody>
      </p:sp>
    </p:spTree>
    <p:extLst>
      <p:ext uri="{BB962C8B-B14F-4D97-AF65-F5344CB8AC3E}">
        <p14:creationId xmlns:p14="http://schemas.microsoft.com/office/powerpoint/2010/main" val="38501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56713"/>
            <a:ext cx="9144000" cy="6144574"/>
          </a:xfrm>
          <a:prstGeom prst="rect">
            <a:avLst/>
          </a:prstGeom>
        </p:spPr>
      </p:pic>
    </p:spTree>
    <p:extLst>
      <p:ext uri="{BB962C8B-B14F-4D97-AF65-F5344CB8AC3E}">
        <p14:creationId xmlns:p14="http://schemas.microsoft.com/office/powerpoint/2010/main" val="698989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17.  What were the most famous Crusades aimed at doing</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They </a:t>
            </a:r>
            <a:r>
              <a:rPr lang="en-US" dirty="0"/>
              <a:t>were aimed at taking back Jerusalem and the holy places associated with the life of Jesus from Islamic control and returning them to Christendom.</a:t>
            </a:r>
            <a:r>
              <a:rPr lang="en-US" b="1" dirty="0"/>
              <a:t> </a:t>
            </a:r>
            <a:endParaRPr lang="en-US" b="1" dirty="0" smtClean="0"/>
          </a:p>
          <a:p>
            <a:r>
              <a:rPr lang="en-US" dirty="0" smtClean="0"/>
              <a:t>Won back four small Christian areas in Israel, Turkey, but lost them pretty quick.</a:t>
            </a:r>
          </a:p>
          <a:p>
            <a:r>
              <a:rPr lang="en-US" dirty="0" smtClean="0"/>
              <a:t>p</a:t>
            </a:r>
            <a:r>
              <a:rPr lang="en-US" dirty="0"/>
              <a:t>. </a:t>
            </a:r>
            <a:r>
              <a:rPr lang="en-US" dirty="0" smtClean="0"/>
              <a:t>443</a:t>
            </a:r>
            <a:endParaRPr lang="en-US" dirty="0"/>
          </a:p>
          <a:p>
            <a:endParaRPr lang="en-US" dirty="0"/>
          </a:p>
        </p:txBody>
      </p:sp>
    </p:spTree>
    <p:extLst>
      <p:ext uri="{BB962C8B-B14F-4D97-AF65-F5344CB8AC3E}">
        <p14:creationId xmlns:p14="http://schemas.microsoft.com/office/powerpoint/2010/main" val="1186759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 Other Crusades for my face?</a:t>
            </a:r>
            <a:endParaRPr lang="en-US" dirty="0"/>
          </a:p>
        </p:txBody>
      </p:sp>
      <p:sp>
        <p:nvSpPr>
          <p:cNvPr id="3" name="Content Placeholder 2"/>
          <p:cNvSpPr>
            <a:spLocks noGrp="1"/>
          </p:cNvSpPr>
          <p:nvPr>
            <p:ph idx="1"/>
          </p:nvPr>
        </p:nvSpPr>
        <p:spPr/>
        <p:txBody>
          <a:bodyPr>
            <a:normAutofit/>
          </a:bodyPr>
          <a:lstStyle/>
          <a:p>
            <a:r>
              <a:rPr lang="en-US" dirty="0" smtClean="0"/>
              <a:t>Spain (Iberian Peninsula)</a:t>
            </a:r>
          </a:p>
          <a:p>
            <a:r>
              <a:rPr lang="en-US" dirty="0" smtClean="0"/>
              <a:t>Constantinople/Istanbul (Turkey)</a:t>
            </a:r>
          </a:p>
          <a:p>
            <a:r>
              <a:rPr lang="en-US" dirty="0" smtClean="0"/>
              <a:t>Against Jews (anti-Semitism)</a:t>
            </a:r>
          </a:p>
          <a:p>
            <a:r>
              <a:rPr lang="en-US" dirty="0" smtClean="0"/>
              <a:t>Russia</a:t>
            </a:r>
          </a:p>
          <a:p>
            <a:r>
              <a:rPr lang="en-US" dirty="0" smtClean="0"/>
              <a:t>Didn’t really change Middle East</a:t>
            </a:r>
          </a:p>
          <a:p>
            <a:pPr lvl="1"/>
            <a:r>
              <a:rPr lang="en-US" dirty="0" smtClean="0"/>
              <a:t>AKA Christians lost the </a:t>
            </a:r>
          </a:p>
          <a:p>
            <a:pPr marL="457200" lvl="1" indent="0">
              <a:buNone/>
            </a:pPr>
            <a:r>
              <a:rPr lang="en-US" dirty="0" smtClean="0"/>
              <a:t>crusades</a:t>
            </a:r>
          </a:p>
        </p:txBody>
      </p:sp>
      <p:pic>
        <p:nvPicPr>
          <p:cNvPr id="4" name="Picture 3"/>
          <p:cNvPicPr>
            <a:picLocks noChangeAspect="1"/>
          </p:cNvPicPr>
          <p:nvPr/>
        </p:nvPicPr>
        <p:blipFill>
          <a:blip r:embed="rId2"/>
          <a:stretch>
            <a:fillRect/>
          </a:stretch>
        </p:blipFill>
        <p:spPr>
          <a:xfrm>
            <a:off x="5214458" y="3747246"/>
            <a:ext cx="3769297" cy="3110753"/>
          </a:xfrm>
          <a:prstGeom prst="rect">
            <a:avLst/>
          </a:prstGeom>
        </p:spPr>
      </p:pic>
    </p:spTree>
    <p:extLst>
      <p:ext uri="{BB962C8B-B14F-4D97-AF65-F5344CB8AC3E}">
        <p14:creationId xmlns:p14="http://schemas.microsoft.com/office/powerpoint/2010/main" val="30702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17B My face hurts from all of that </a:t>
            </a:r>
            <a:r>
              <a:rPr lang="en-US" sz="2800" dirty="0" err="1" smtClean="0"/>
              <a:t>Crusaden</a:t>
            </a:r>
            <a:r>
              <a:rPr lang="en-US" sz="2800" dirty="0" smtClean="0"/>
              <a:t>’. So, how did the Crusades change Western Europe?</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Gave </a:t>
            </a:r>
            <a:r>
              <a:rPr lang="en-US" dirty="0"/>
              <a:t>popes super-control</a:t>
            </a:r>
          </a:p>
          <a:p>
            <a:r>
              <a:rPr lang="en-US" dirty="0"/>
              <a:t>Made cultural barriers stronger</a:t>
            </a:r>
          </a:p>
          <a:p>
            <a:r>
              <a:rPr lang="en-US" dirty="0"/>
              <a:t>Opened Europe’s contact with the larger world</a:t>
            </a:r>
          </a:p>
          <a:p>
            <a:pPr lvl="1"/>
            <a:r>
              <a:rPr lang="en-US" dirty="0"/>
              <a:t>Took scientific, philosophical and mathematical concepts from Arabs, Greeks and India</a:t>
            </a:r>
          </a:p>
          <a:p>
            <a:pPr lvl="1"/>
            <a:r>
              <a:rPr lang="en-US" dirty="0"/>
              <a:t>Found old Greek texts that Arabs had preserved</a:t>
            </a:r>
          </a:p>
          <a:p>
            <a:pPr lvl="1"/>
            <a:r>
              <a:rPr lang="en-US" dirty="0"/>
              <a:t>Got paper, gunpowder, horse use and more from China (</a:t>
            </a:r>
            <a:r>
              <a:rPr lang="en-US" dirty="0" smtClean="0"/>
              <a:t>indirectly-through Arabs)</a:t>
            </a:r>
          </a:p>
          <a:p>
            <a:r>
              <a:rPr lang="en-US" dirty="0" smtClean="0"/>
              <a:t>They learned how to make sugar from Arabs, then started slave plantations in Eastern Europe</a:t>
            </a:r>
          </a:p>
          <a:p>
            <a:pPr lvl="1"/>
            <a:r>
              <a:rPr lang="en-US" dirty="0" smtClean="0"/>
              <a:t>Move those plantations to Western Hemisphere in 1500s</a:t>
            </a:r>
            <a:endParaRPr lang="en-US" dirty="0"/>
          </a:p>
          <a:p>
            <a:r>
              <a:rPr lang="en-US" dirty="0" smtClean="0"/>
              <a:t>Caught Europe up with the rest of the world by 1500s</a:t>
            </a:r>
          </a:p>
          <a:p>
            <a:pPr lvl="1"/>
            <a:r>
              <a:rPr lang="en-US" dirty="0" smtClean="0"/>
              <a:t>(They’ll spend the next 500 years taking over the world)</a:t>
            </a:r>
            <a:endParaRPr lang="en-US" dirty="0"/>
          </a:p>
          <a:p>
            <a:endParaRPr lang="en-US" dirty="0"/>
          </a:p>
        </p:txBody>
      </p:sp>
    </p:spTree>
    <p:extLst>
      <p:ext uri="{BB962C8B-B14F-4D97-AF65-F5344CB8AC3E}">
        <p14:creationId xmlns:p14="http://schemas.microsoft.com/office/powerpoint/2010/main" val="615632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Middle East v. West</a:t>
            </a:r>
            <a:endParaRPr lang="en-US" dirty="0"/>
          </a:p>
        </p:txBody>
      </p:sp>
      <p:sp>
        <p:nvSpPr>
          <p:cNvPr id="3" name="Content Placeholder 2"/>
          <p:cNvSpPr>
            <a:spLocks noGrp="1"/>
          </p:cNvSpPr>
          <p:nvPr>
            <p:ph idx="1"/>
          </p:nvPr>
        </p:nvSpPr>
        <p:spPr/>
        <p:txBody>
          <a:bodyPr/>
          <a:lstStyle/>
          <a:p>
            <a:r>
              <a:rPr lang="en-US" dirty="0" smtClean="0"/>
              <a:t>Greco Persian Wars</a:t>
            </a:r>
          </a:p>
          <a:p>
            <a:pPr lvl="1"/>
            <a:r>
              <a:rPr lang="en-US" dirty="0" smtClean="0"/>
              <a:t>Good, democratic Greeks v. bad, dictatorial Persians</a:t>
            </a:r>
          </a:p>
          <a:p>
            <a:r>
              <a:rPr lang="en-US" dirty="0" smtClean="0"/>
              <a:t>Crusades</a:t>
            </a:r>
          </a:p>
          <a:p>
            <a:pPr lvl="1"/>
            <a:r>
              <a:rPr lang="en-US" dirty="0" smtClean="0"/>
              <a:t>Good Christian whites v. bad Muslims browns</a:t>
            </a:r>
          </a:p>
          <a:p>
            <a:r>
              <a:rPr lang="en-US" dirty="0" smtClean="0"/>
              <a:t>20</a:t>
            </a:r>
            <a:r>
              <a:rPr lang="en-US" baseline="30000" dirty="0" smtClean="0"/>
              <a:t>th</a:t>
            </a:r>
            <a:r>
              <a:rPr lang="en-US" dirty="0" smtClean="0"/>
              <a:t> Century </a:t>
            </a:r>
          </a:p>
          <a:p>
            <a:pPr lvl="1"/>
            <a:r>
              <a:rPr lang="en-US" dirty="0" smtClean="0"/>
              <a:t>Good Christian whites wanting bad Muslim browns’ oil </a:t>
            </a:r>
            <a:endParaRPr lang="en-US" dirty="0"/>
          </a:p>
        </p:txBody>
      </p:sp>
    </p:spTree>
    <p:extLst>
      <p:ext uri="{BB962C8B-B14F-4D97-AF65-F5344CB8AC3E}">
        <p14:creationId xmlns:p14="http://schemas.microsoft.com/office/powerpoint/2010/main" val="35165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 How were the Byzantine Church and Roman Catholic Church different?</a:t>
            </a:r>
            <a:endParaRPr lang="en-US" dirty="0"/>
          </a:p>
        </p:txBody>
      </p:sp>
      <p:sp>
        <p:nvSpPr>
          <p:cNvPr id="3" name="Content Placeholder 2"/>
          <p:cNvSpPr>
            <a:spLocks noGrp="1"/>
          </p:cNvSpPr>
          <p:nvPr>
            <p:ph idx="1"/>
          </p:nvPr>
        </p:nvSpPr>
        <p:spPr/>
        <p:txBody>
          <a:bodyPr/>
          <a:lstStyle/>
          <a:p>
            <a:r>
              <a:rPr lang="en-US" dirty="0" smtClean="0"/>
              <a:t>Byzantine was connected with the government, Catholic was independent </a:t>
            </a:r>
          </a:p>
          <a:p>
            <a:r>
              <a:rPr lang="en-US" dirty="0" smtClean="0"/>
              <a:t>Byzantine was more urban</a:t>
            </a:r>
          </a:p>
          <a:p>
            <a:pPr marL="0" indent="0">
              <a:buNone/>
            </a:pPr>
            <a:endParaRPr lang="en-US" dirty="0"/>
          </a:p>
        </p:txBody>
      </p:sp>
    </p:spTree>
    <p:extLst>
      <p:ext uri="{BB962C8B-B14F-4D97-AF65-F5344CB8AC3E}">
        <p14:creationId xmlns:p14="http://schemas.microsoft.com/office/powerpoint/2010/main" val="1539597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18.  In the long term, the crusading movement by Western Europeans did not bring the Eastern Orthodox and Roman Catholic Christian churches closer together, but the crusading notion was used by the Europeans later to do what</a:t>
            </a:r>
            <a:r>
              <a:rPr lang="en-US" sz="2400" dirty="0" smtClean="0"/>
              <a:t>?</a:t>
            </a:r>
            <a:endParaRPr lang="en-US" sz="2400" dirty="0"/>
          </a:p>
        </p:txBody>
      </p:sp>
      <p:sp>
        <p:nvSpPr>
          <p:cNvPr id="3" name="Content Placeholder 2"/>
          <p:cNvSpPr>
            <a:spLocks noGrp="1"/>
          </p:cNvSpPr>
          <p:nvPr>
            <p:ph idx="1"/>
          </p:nvPr>
        </p:nvSpPr>
        <p:spPr/>
        <p:txBody>
          <a:bodyPr/>
          <a:lstStyle/>
          <a:p>
            <a:r>
              <a:rPr lang="en-US" dirty="0"/>
              <a:t>European empire building, especially in the Americas, continued the crusading notion that “God wills it.” </a:t>
            </a:r>
            <a:endParaRPr lang="en-US" dirty="0" smtClean="0"/>
          </a:p>
          <a:p>
            <a:r>
              <a:rPr lang="en-US" dirty="0" smtClean="0"/>
              <a:t>Leaders can get anything they want if God said it was “</a:t>
            </a:r>
            <a:r>
              <a:rPr lang="en-US" dirty="0" err="1" smtClean="0"/>
              <a:t>aiight</a:t>
            </a:r>
            <a:r>
              <a:rPr lang="en-US" dirty="0" smtClean="0"/>
              <a:t>”.</a:t>
            </a:r>
            <a:endParaRPr lang="en-US" dirty="0"/>
          </a:p>
          <a:p>
            <a:r>
              <a:rPr lang="en-US" dirty="0" smtClean="0"/>
              <a:t>p</a:t>
            </a:r>
            <a:r>
              <a:rPr lang="en-US" dirty="0"/>
              <a:t>. </a:t>
            </a:r>
            <a:r>
              <a:rPr lang="en-US" dirty="0" smtClean="0"/>
              <a:t>445</a:t>
            </a:r>
            <a:endParaRPr lang="en-US" dirty="0"/>
          </a:p>
          <a:p>
            <a:endParaRPr lang="en-US" dirty="0"/>
          </a:p>
        </p:txBody>
      </p:sp>
    </p:spTree>
    <p:extLst>
      <p:ext uri="{BB962C8B-B14F-4D97-AF65-F5344CB8AC3E}">
        <p14:creationId xmlns:p14="http://schemas.microsoft.com/office/powerpoint/2010/main" val="358722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19.  By 1500, Europe had caught up with and, in some areas, surpassed China and the Islamic world.  What were some technological breakthroughs in agriculture and the arts of war/sea? </a:t>
            </a:r>
          </a:p>
        </p:txBody>
      </p:sp>
      <p:sp>
        <p:nvSpPr>
          <p:cNvPr id="3" name="Content Placeholder 2"/>
          <p:cNvSpPr>
            <a:spLocks noGrp="1"/>
          </p:cNvSpPr>
          <p:nvPr>
            <p:ph idx="1"/>
          </p:nvPr>
        </p:nvSpPr>
        <p:spPr/>
        <p:txBody>
          <a:bodyPr>
            <a:normAutofit/>
          </a:bodyPr>
          <a:lstStyle/>
          <a:p>
            <a:r>
              <a:rPr lang="en-US" dirty="0" smtClean="0"/>
              <a:t>Agriculture</a:t>
            </a:r>
            <a:r>
              <a:rPr lang="en-US" dirty="0"/>
              <a:t> </a:t>
            </a:r>
            <a:r>
              <a:rPr lang="en-US" dirty="0" smtClean="0"/>
              <a:t>- Heavy-wheeled plow, horseshoes, horse collar, three-field crop rotation</a:t>
            </a:r>
          </a:p>
          <a:p>
            <a:r>
              <a:rPr lang="en-US" dirty="0" smtClean="0"/>
              <a:t>Arts </a:t>
            </a:r>
            <a:r>
              <a:rPr lang="en-US" dirty="0"/>
              <a:t>of </a:t>
            </a:r>
            <a:r>
              <a:rPr lang="en-US" dirty="0" smtClean="0"/>
              <a:t>War/Sea</a:t>
            </a:r>
            <a:r>
              <a:rPr lang="en-US" dirty="0"/>
              <a:t> </a:t>
            </a:r>
            <a:r>
              <a:rPr lang="en-US" dirty="0" smtClean="0"/>
              <a:t>- Got gunpowder from China, first to use it for cannons.</a:t>
            </a:r>
          </a:p>
          <a:p>
            <a:pPr lvl="1"/>
            <a:r>
              <a:rPr lang="en-US" dirty="0" smtClean="0"/>
              <a:t>Magnetic compass and stern-post rudder (CHN), lateen sail (triangle) (Arabs)</a:t>
            </a:r>
          </a:p>
          <a:p>
            <a:r>
              <a:rPr lang="en-US" dirty="0" smtClean="0"/>
              <a:t>pp</a:t>
            </a:r>
            <a:r>
              <a:rPr lang="en-US" dirty="0"/>
              <a:t>. 446-</a:t>
            </a:r>
            <a:r>
              <a:rPr lang="en-US" dirty="0" smtClean="0"/>
              <a:t>448</a:t>
            </a:r>
            <a:endParaRPr lang="en-US" dirty="0"/>
          </a:p>
          <a:p>
            <a:endParaRPr lang="en-US" dirty="0"/>
          </a:p>
        </p:txBody>
      </p:sp>
      <p:pic>
        <p:nvPicPr>
          <p:cNvPr id="4" name="Picture 3"/>
          <p:cNvPicPr>
            <a:picLocks noChangeAspect="1"/>
          </p:cNvPicPr>
          <p:nvPr/>
        </p:nvPicPr>
        <p:blipFill>
          <a:blip r:embed="rId2"/>
          <a:stretch>
            <a:fillRect/>
          </a:stretch>
        </p:blipFill>
        <p:spPr>
          <a:xfrm>
            <a:off x="4052046" y="3863346"/>
            <a:ext cx="5091953" cy="2994653"/>
          </a:xfrm>
          <a:prstGeom prst="rect">
            <a:avLst/>
          </a:prstGeom>
        </p:spPr>
      </p:pic>
    </p:spTree>
    <p:extLst>
      <p:ext uri="{BB962C8B-B14F-4D97-AF65-F5344CB8AC3E}">
        <p14:creationId xmlns:p14="http://schemas.microsoft.com/office/powerpoint/2010/main" val="1060510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 Characterize European industry in the late Middle Ages. </a:t>
            </a:r>
            <a:endParaRPr lang="en-US" dirty="0"/>
          </a:p>
        </p:txBody>
      </p:sp>
      <p:sp>
        <p:nvSpPr>
          <p:cNvPr id="3" name="Content Placeholder 2"/>
          <p:cNvSpPr>
            <a:spLocks noGrp="1"/>
          </p:cNvSpPr>
          <p:nvPr>
            <p:ph idx="1"/>
          </p:nvPr>
        </p:nvSpPr>
        <p:spPr>
          <a:xfrm>
            <a:off x="628650" y="1825625"/>
            <a:ext cx="4803962" cy="4270375"/>
          </a:xfrm>
        </p:spPr>
        <p:txBody>
          <a:bodyPr/>
          <a:lstStyle/>
          <a:p>
            <a:r>
              <a:rPr lang="en-US" dirty="0" smtClean="0"/>
              <a:t>Windmills and watermills </a:t>
            </a:r>
          </a:p>
          <a:p>
            <a:r>
              <a:rPr lang="en-US" dirty="0" smtClean="0"/>
              <a:t>Complex cranks and gearing mechanisms</a:t>
            </a:r>
          </a:p>
          <a:p>
            <a:r>
              <a:rPr lang="en-US" dirty="0" smtClean="0"/>
              <a:t>Move away from human (slave) power and animal power to wind and water power </a:t>
            </a:r>
          </a:p>
          <a:p>
            <a:r>
              <a:rPr lang="en-US" dirty="0" smtClean="0"/>
              <a:t>Engineering becomes a big deal </a:t>
            </a:r>
            <a:endParaRPr lang="en-US" dirty="0"/>
          </a:p>
        </p:txBody>
      </p:sp>
      <p:pic>
        <p:nvPicPr>
          <p:cNvPr id="4" name="Picture 3"/>
          <p:cNvPicPr>
            <a:picLocks noChangeAspect="1"/>
          </p:cNvPicPr>
          <p:nvPr/>
        </p:nvPicPr>
        <p:blipFill>
          <a:blip r:embed="rId2"/>
          <a:stretch>
            <a:fillRect/>
          </a:stretch>
        </p:blipFill>
        <p:spPr>
          <a:xfrm>
            <a:off x="5689600" y="2452967"/>
            <a:ext cx="3454400" cy="4533900"/>
          </a:xfrm>
          <a:prstGeom prst="rect">
            <a:avLst/>
          </a:prstGeom>
        </p:spPr>
      </p:pic>
    </p:spTree>
    <p:extLst>
      <p:ext uri="{BB962C8B-B14F-4D97-AF65-F5344CB8AC3E}">
        <p14:creationId xmlns:p14="http://schemas.microsoft.com/office/powerpoint/2010/main" val="2037540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20.  Why was Europe unable to achieve the kind of political unity that China experienced?  What impact did this have on the subsequent history of the European multi-centered political system?</a:t>
            </a:r>
            <a:r>
              <a:rPr lang="en-US" sz="2800" b="1" dirty="0"/>
              <a:t> </a:t>
            </a:r>
            <a:endParaRPr lang="en-US" sz="2800" dirty="0"/>
          </a:p>
        </p:txBody>
      </p:sp>
      <p:sp>
        <p:nvSpPr>
          <p:cNvPr id="3" name="Content Placeholder 2"/>
          <p:cNvSpPr>
            <a:spLocks noGrp="1"/>
          </p:cNvSpPr>
          <p:nvPr>
            <p:ph idx="1"/>
          </p:nvPr>
        </p:nvSpPr>
        <p:spPr/>
        <p:txBody>
          <a:bodyPr>
            <a:normAutofit/>
          </a:bodyPr>
          <a:lstStyle/>
          <a:p>
            <a:r>
              <a:rPr lang="en-US" dirty="0"/>
              <a:t>Geographic </a:t>
            </a:r>
            <a:r>
              <a:rPr lang="en-US" dirty="0" smtClean="0"/>
              <a:t>barriers</a:t>
            </a:r>
            <a:endParaRPr lang="en-US" dirty="0"/>
          </a:p>
          <a:p>
            <a:r>
              <a:rPr lang="en-US" dirty="0"/>
              <a:t>E</a:t>
            </a:r>
            <a:r>
              <a:rPr lang="en-US" dirty="0" smtClean="0"/>
              <a:t>thnic </a:t>
            </a:r>
            <a:r>
              <a:rPr lang="en-US" dirty="0"/>
              <a:t>and linguistic </a:t>
            </a:r>
            <a:r>
              <a:rPr lang="en-US" dirty="0" smtClean="0"/>
              <a:t>diversity</a:t>
            </a:r>
            <a:endParaRPr lang="en-US" dirty="0"/>
          </a:p>
          <a:p>
            <a:r>
              <a:rPr lang="en-US" dirty="0" smtClean="0"/>
              <a:t>Shifting power from different states rising and falling</a:t>
            </a:r>
          </a:p>
          <a:p>
            <a:pPr lvl="1"/>
            <a:r>
              <a:rPr lang="en-US" dirty="0" smtClean="0"/>
              <a:t>Not a strong empire like China</a:t>
            </a:r>
          </a:p>
          <a:p>
            <a:pPr lvl="1"/>
            <a:r>
              <a:rPr lang="en-US" dirty="0" smtClean="0"/>
              <a:t>Tons of conflicts among states</a:t>
            </a:r>
          </a:p>
          <a:p>
            <a:r>
              <a:rPr lang="en-US" dirty="0" smtClean="0"/>
              <a:t>p</a:t>
            </a:r>
            <a:r>
              <a:rPr lang="en-US" dirty="0"/>
              <a:t>. </a:t>
            </a:r>
            <a:r>
              <a:rPr lang="en-US" dirty="0" smtClean="0"/>
              <a:t>448</a:t>
            </a:r>
            <a:endParaRPr lang="en-US" dirty="0"/>
          </a:p>
          <a:p>
            <a:endParaRPr lang="en-US" dirty="0"/>
          </a:p>
        </p:txBody>
      </p:sp>
    </p:spTree>
    <p:extLst>
      <p:ext uri="{BB962C8B-B14F-4D97-AF65-F5344CB8AC3E}">
        <p14:creationId xmlns:p14="http://schemas.microsoft.com/office/powerpoint/2010/main" val="1161553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Who lost the Crusades?</a:t>
            </a:r>
          </a:p>
          <a:p>
            <a:pPr marL="514350" indent="-514350">
              <a:buFont typeface="+mj-lt"/>
              <a:buAutoNum type="arabicPeriod"/>
            </a:pPr>
            <a:r>
              <a:rPr lang="en-US" dirty="0" smtClean="0"/>
              <a:t>How were Jews treated by Christians during the Crusades?</a:t>
            </a:r>
          </a:p>
          <a:p>
            <a:pPr marL="514350" indent="-514350">
              <a:buFont typeface="+mj-lt"/>
              <a:buAutoNum type="arabicPeriod"/>
            </a:pPr>
            <a:r>
              <a:rPr lang="en-US" dirty="0"/>
              <a:t>List one invention or technique of Western Europeans that increased crop yield. </a:t>
            </a:r>
          </a:p>
          <a:p>
            <a:pPr marL="0" indent="0">
              <a:buNone/>
            </a:pPr>
            <a:endParaRPr lang="en-US" b="1"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600936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 Quiz B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List one effect the Crusades had on Europe. </a:t>
            </a:r>
            <a:endParaRPr lang="en-US" dirty="0" smtClean="0"/>
          </a:p>
          <a:p>
            <a:pPr marL="514350" indent="-514350">
              <a:buFont typeface="+mj-lt"/>
              <a:buAutoNum type="arabicPeriod"/>
            </a:pPr>
            <a:r>
              <a:rPr lang="en-US" dirty="0" smtClean="0"/>
              <a:t>What people are being discussed by the quote from an Arab geographer below?</a:t>
            </a:r>
          </a:p>
          <a:p>
            <a:pPr marL="971550" lvl="1" indent="-514350">
              <a:buFont typeface="+mj-lt"/>
              <a:buAutoNum type="arabicPeriod"/>
            </a:pPr>
            <a:r>
              <a:rPr lang="en-US" dirty="0" smtClean="0"/>
              <a:t>“their </a:t>
            </a:r>
            <a:r>
              <a:rPr lang="en-US" dirty="0"/>
              <a:t>bodies are large, their manners harsh, their understand- </a:t>
            </a:r>
            <a:r>
              <a:rPr lang="en-US" dirty="0" err="1"/>
              <a:t>ing</a:t>
            </a:r>
            <a:r>
              <a:rPr lang="en-US" dirty="0"/>
              <a:t> dull, and their tongues heavy. . . .Those of them who are farthest to the north are the most subject to stupidity, grossness and brutishness.” </a:t>
            </a:r>
          </a:p>
          <a:p>
            <a:pPr marL="514350" indent="-514350">
              <a:buFont typeface="+mj-lt"/>
              <a:buAutoNum type="arabicPeriod"/>
            </a:pPr>
            <a:r>
              <a:rPr lang="en-US" dirty="0" smtClean="0"/>
              <a:t>List one group other than Muslims who were attacked during the Crusades. </a:t>
            </a:r>
            <a:endParaRPr lang="en-US" dirty="0"/>
          </a:p>
        </p:txBody>
      </p:sp>
    </p:spTree>
    <p:extLst>
      <p:ext uri="{BB962C8B-B14F-4D97-AF65-F5344CB8AC3E}">
        <p14:creationId xmlns:p14="http://schemas.microsoft.com/office/powerpoint/2010/main" val="1120100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18.  In the long term, the crusading movement by Western Europeans did not bring the Eastern Orthodox and Roman Catholic Christian churches closer together, but the crusading notion was used by the Europeans later to do what</a:t>
            </a:r>
            <a:r>
              <a:rPr lang="en-US" sz="2400" dirty="0" smtClean="0"/>
              <a:t>?</a:t>
            </a:r>
            <a:endParaRPr lang="en-US" sz="2400" dirty="0"/>
          </a:p>
        </p:txBody>
      </p:sp>
      <p:sp>
        <p:nvSpPr>
          <p:cNvPr id="3" name="Content Placeholder 2"/>
          <p:cNvSpPr>
            <a:spLocks noGrp="1"/>
          </p:cNvSpPr>
          <p:nvPr>
            <p:ph idx="1"/>
          </p:nvPr>
        </p:nvSpPr>
        <p:spPr/>
        <p:txBody>
          <a:bodyPr/>
          <a:lstStyle/>
          <a:p>
            <a:r>
              <a:rPr lang="en-US" dirty="0"/>
              <a:t>European empire building, especially in the Americas, continued the crusading notion that “God wills it.” </a:t>
            </a:r>
            <a:endParaRPr lang="en-US" dirty="0" smtClean="0"/>
          </a:p>
          <a:p>
            <a:r>
              <a:rPr lang="en-US" dirty="0" smtClean="0"/>
              <a:t>Leaders can get anything they want if God said it was “</a:t>
            </a:r>
            <a:r>
              <a:rPr lang="en-US" dirty="0" err="1" smtClean="0"/>
              <a:t>aiight</a:t>
            </a:r>
            <a:r>
              <a:rPr lang="en-US" dirty="0" smtClean="0"/>
              <a:t>”.</a:t>
            </a:r>
            <a:endParaRPr lang="en-US" dirty="0"/>
          </a:p>
          <a:p>
            <a:r>
              <a:rPr lang="en-US" dirty="0" smtClean="0"/>
              <a:t>p</a:t>
            </a:r>
            <a:r>
              <a:rPr lang="en-US" dirty="0"/>
              <a:t>. </a:t>
            </a:r>
            <a:r>
              <a:rPr lang="en-US" dirty="0" smtClean="0"/>
              <a:t>445</a:t>
            </a:r>
            <a:endParaRPr lang="en-US" dirty="0"/>
          </a:p>
          <a:p>
            <a:endParaRPr lang="en-US" dirty="0"/>
          </a:p>
        </p:txBody>
      </p:sp>
    </p:spTree>
    <p:extLst>
      <p:ext uri="{BB962C8B-B14F-4D97-AF65-F5344CB8AC3E}">
        <p14:creationId xmlns:p14="http://schemas.microsoft.com/office/powerpoint/2010/main" val="288971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19.  By 1500, Europe had caught up with and, in some areas, surpassed China and the Islamic world.  What were some technological breakthroughs in agriculture and the arts of war/sea? </a:t>
            </a:r>
          </a:p>
        </p:txBody>
      </p:sp>
      <p:sp>
        <p:nvSpPr>
          <p:cNvPr id="3" name="Content Placeholder 2"/>
          <p:cNvSpPr>
            <a:spLocks noGrp="1"/>
          </p:cNvSpPr>
          <p:nvPr>
            <p:ph idx="1"/>
          </p:nvPr>
        </p:nvSpPr>
        <p:spPr/>
        <p:txBody>
          <a:bodyPr>
            <a:normAutofit/>
          </a:bodyPr>
          <a:lstStyle/>
          <a:p>
            <a:r>
              <a:rPr lang="en-US" b="1" dirty="0"/>
              <a:t>Agriculture</a:t>
            </a:r>
            <a:r>
              <a:rPr lang="en-US" dirty="0"/>
              <a:t>--</a:t>
            </a:r>
            <a:r>
              <a:rPr lang="en-US" dirty="0" smtClean="0"/>
              <a:t>-Heavy-wheeled plow, horseshoes, horse collar, three-field crop rotation</a:t>
            </a:r>
          </a:p>
          <a:p>
            <a:r>
              <a:rPr lang="en-US" b="1" dirty="0" smtClean="0"/>
              <a:t>Arts </a:t>
            </a:r>
            <a:r>
              <a:rPr lang="en-US" b="1" dirty="0"/>
              <a:t>of War/Sea</a:t>
            </a:r>
            <a:r>
              <a:rPr lang="en-US" dirty="0" smtClean="0"/>
              <a:t>—Got gunpowder from China, first to use it for cannons.</a:t>
            </a:r>
          </a:p>
          <a:p>
            <a:pPr lvl="1"/>
            <a:r>
              <a:rPr lang="en-US" dirty="0" smtClean="0"/>
              <a:t>Magnetic compass and stern-post rudder (CHN), lateen sail (triangle) (Arabs)</a:t>
            </a:r>
          </a:p>
          <a:p>
            <a:r>
              <a:rPr lang="en-US" dirty="0" smtClean="0"/>
              <a:t>pp</a:t>
            </a:r>
            <a:r>
              <a:rPr lang="en-US" dirty="0"/>
              <a:t>. 446-</a:t>
            </a:r>
            <a:r>
              <a:rPr lang="en-US" dirty="0" smtClean="0"/>
              <a:t>448</a:t>
            </a:r>
            <a:endParaRPr lang="en-US" dirty="0"/>
          </a:p>
          <a:p>
            <a:endParaRPr lang="en-US" dirty="0"/>
          </a:p>
        </p:txBody>
      </p:sp>
    </p:spTree>
    <p:extLst>
      <p:ext uri="{BB962C8B-B14F-4D97-AF65-F5344CB8AC3E}">
        <p14:creationId xmlns:p14="http://schemas.microsoft.com/office/powerpoint/2010/main" val="1275743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20.  Why was Europe unable to achieve the kind of political unity that China experienced?  What impact did this have on the subsequent history of the European multi-centered political system?</a:t>
            </a:r>
            <a:r>
              <a:rPr lang="en-US" sz="2800" b="1" dirty="0"/>
              <a:t> </a:t>
            </a:r>
            <a:endParaRPr lang="en-US" sz="2800" dirty="0"/>
          </a:p>
        </p:txBody>
      </p:sp>
      <p:sp>
        <p:nvSpPr>
          <p:cNvPr id="3" name="Content Placeholder 2"/>
          <p:cNvSpPr>
            <a:spLocks noGrp="1"/>
          </p:cNvSpPr>
          <p:nvPr>
            <p:ph idx="1"/>
          </p:nvPr>
        </p:nvSpPr>
        <p:spPr/>
        <p:txBody>
          <a:bodyPr>
            <a:normAutofit/>
          </a:bodyPr>
          <a:lstStyle/>
          <a:p>
            <a:r>
              <a:rPr lang="en-US" dirty="0"/>
              <a:t>Geographic </a:t>
            </a:r>
            <a:r>
              <a:rPr lang="en-US" dirty="0" smtClean="0"/>
              <a:t>barriers</a:t>
            </a:r>
            <a:endParaRPr lang="en-US" dirty="0"/>
          </a:p>
          <a:p>
            <a:r>
              <a:rPr lang="en-US" dirty="0"/>
              <a:t>E</a:t>
            </a:r>
            <a:r>
              <a:rPr lang="en-US" dirty="0" smtClean="0"/>
              <a:t>thnic </a:t>
            </a:r>
            <a:r>
              <a:rPr lang="en-US" dirty="0"/>
              <a:t>and linguistic </a:t>
            </a:r>
            <a:r>
              <a:rPr lang="en-US" dirty="0" smtClean="0"/>
              <a:t>diversity</a:t>
            </a:r>
            <a:endParaRPr lang="en-US" dirty="0"/>
          </a:p>
          <a:p>
            <a:r>
              <a:rPr lang="en-US" dirty="0" smtClean="0"/>
              <a:t>Shifting power from different states rising and falling</a:t>
            </a:r>
          </a:p>
          <a:p>
            <a:pPr lvl="1"/>
            <a:r>
              <a:rPr lang="en-US" dirty="0" smtClean="0"/>
              <a:t>Not a strong empire like China</a:t>
            </a:r>
          </a:p>
          <a:p>
            <a:pPr lvl="1"/>
            <a:r>
              <a:rPr lang="en-US" dirty="0" smtClean="0"/>
              <a:t>Tons of conflicts among states</a:t>
            </a:r>
          </a:p>
          <a:p>
            <a:r>
              <a:rPr lang="en-US" dirty="0" smtClean="0"/>
              <a:t>p</a:t>
            </a:r>
            <a:r>
              <a:rPr lang="en-US" dirty="0"/>
              <a:t>. </a:t>
            </a:r>
            <a:r>
              <a:rPr lang="en-US" dirty="0" smtClean="0"/>
              <a:t>448</a:t>
            </a:r>
            <a:endParaRPr lang="en-US" dirty="0"/>
          </a:p>
          <a:p>
            <a:endParaRPr lang="en-US" dirty="0"/>
          </a:p>
        </p:txBody>
      </p:sp>
    </p:spTree>
    <p:extLst>
      <p:ext uri="{BB962C8B-B14F-4D97-AF65-F5344CB8AC3E}">
        <p14:creationId xmlns:p14="http://schemas.microsoft.com/office/powerpoint/2010/main" val="942810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21.  How did the struggle among the elites elevate the European urban-based merchant class?  How does this compare with China</a:t>
            </a:r>
            <a:r>
              <a:rPr lang="en-US" sz="3200" dirty="0" smtClean="0"/>
              <a:t>?</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In Europe, since kings, warrior aristocrats and the Church were always fighting, merchants got a lot of power without a lot of fight.</a:t>
            </a:r>
          </a:p>
          <a:p>
            <a:pPr lvl="1"/>
            <a:r>
              <a:rPr lang="en-US" dirty="0" smtClean="0"/>
              <a:t>Made laws and appointed officials in cities w/o kings even knowing it</a:t>
            </a:r>
          </a:p>
          <a:p>
            <a:pPr lvl="1"/>
            <a:r>
              <a:rPr lang="en-US" dirty="0" smtClean="0"/>
              <a:t>This independence led the merchants to get richer and more powerful and it a reason capitalism comes around in the 1700s</a:t>
            </a:r>
          </a:p>
          <a:p>
            <a:r>
              <a:rPr lang="en-US" dirty="0" smtClean="0"/>
              <a:t>In China, landowners and officials were much more important than merchants.</a:t>
            </a:r>
          </a:p>
          <a:p>
            <a:pPr lvl="1"/>
            <a:r>
              <a:rPr lang="en-US" dirty="0" smtClean="0"/>
              <a:t>The government controlled the salt and iron industries</a:t>
            </a:r>
          </a:p>
          <a:p>
            <a:pPr lvl="1"/>
            <a:r>
              <a:rPr lang="en-US" dirty="0" smtClean="0"/>
              <a:t>Also limited most things the merchants did</a:t>
            </a:r>
          </a:p>
          <a:p>
            <a:r>
              <a:rPr lang="en-US" dirty="0" smtClean="0"/>
              <a:t>p</a:t>
            </a:r>
            <a:r>
              <a:rPr lang="en-US" dirty="0"/>
              <a:t>. </a:t>
            </a:r>
            <a:r>
              <a:rPr lang="en-US" dirty="0" smtClean="0"/>
              <a:t>449</a:t>
            </a:r>
            <a:endParaRPr lang="en-US" dirty="0"/>
          </a:p>
          <a:p>
            <a:endParaRPr lang="en-US" dirty="0"/>
          </a:p>
        </p:txBody>
      </p:sp>
    </p:spTree>
    <p:extLst>
      <p:ext uri="{BB962C8B-B14F-4D97-AF65-F5344CB8AC3E}">
        <p14:creationId xmlns:p14="http://schemas.microsoft.com/office/powerpoint/2010/main" val="1684129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1B What was the Byzantine Empire (Greece, Balkans, Anatolia)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Began when Constantine founded Constantinople and split Rome</a:t>
            </a:r>
          </a:p>
          <a:p>
            <a:r>
              <a:rPr lang="en-US" dirty="0" smtClean="0"/>
              <a:t>Stayed together even after Rome (West) fell in 400s</a:t>
            </a:r>
          </a:p>
          <a:p>
            <a:r>
              <a:rPr lang="en-US" dirty="0" smtClean="0"/>
              <a:t>Map in book p.428</a:t>
            </a:r>
          </a:p>
          <a:p>
            <a:r>
              <a:rPr lang="en-US" dirty="0" smtClean="0"/>
              <a:t>Advantages over west</a:t>
            </a:r>
          </a:p>
          <a:p>
            <a:pPr lvl="1"/>
            <a:r>
              <a:rPr lang="en-US" dirty="0" smtClean="0"/>
              <a:t>Richer, more urban</a:t>
            </a:r>
          </a:p>
          <a:p>
            <a:pPr lvl="1"/>
            <a:r>
              <a:rPr lang="en-US" dirty="0" smtClean="0"/>
              <a:t>Access to Black and Mediterranean Seas</a:t>
            </a:r>
          </a:p>
          <a:p>
            <a:pPr lvl="1"/>
            <a:r>
              <a:rPr lang="en-US" dirty="0" smtClean="0"/>
              <a:t>Better army</a:t>
            </a:r>
          </a:p>
          <a:p>
            <a:pPr lvl="1"/>
            <a:r>
              <a:rPr lang="en-US" dirty="0" smtClean="0"/>
              <a:t>Smaller and therefore easier to rule</a:t>
            </a:r>
          </a:p>
          <a:p>
            <a:pPr lvl="1"/>
            <a:r>
              <a:rPr lang="en-US" dirty="0" smtClean="0"/>
              <a:t>Tight political authority</a:t>
            </a:r>
          </a:p>
          <a:p>
            <a:pPr lvl="1"/>
            <a:r>
              <a:rPr lang="en-US" dirty="0" smtClean="0"/>
              <a:t>Emperor was rep for God</a:t>
            </a:r>
          </a:p>
          <a:p>
            <a:pPr lvl="1"/>
            <a:r>
              <a:rPr lang="en-US" dirty="0" smtClean="0"/>
              <a:t>All about collecting taxes and keeping order (not conquest)</a:t>
            </a:r>
            <a:endParaRPr lang="en-US" dirty="0"/>
          </a:p>
        </p:txBody>
      </p:sp>
    </p:spTree>
    <p:extLst>
      <p:ext uri="{BB962C8B-B14F-4D97-AF65-F5344CB8AC3E}">
        <p14:creationId xmlns:p14="http://schemas.microsoft.com/office/powerpoint/2010/main" val="978383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 How were cites different in Europe and China after 1100 CE?</a:t>
            </a:r>
            <a:endParaRPr lang="en-US" dirty="0"/>
          </a:p>
        </p:txBody>
      </p:sp>
      <p:sp>
        <p:nvSpPr>
          <p:cNvPr id="3" name="Content Placeholder 2"/>
          <p:cNvSpPr>
            <a:spLocks noGrp="1"/>
          </p:cNvSpPr>
          <p:nvPr>
            <p:ph idx="1"/>
          </p:nvPr>
        </p:nvSpPr>
        <p:spPr/>
        <p:txBody>
          <a:bodyPr/>
          <a:lstStyle/>
          <a:p>
            <a:r>
              <a:rPr lang="en-US" dirty="0" smtClean="0"/>
              <a:t>China – cities were larger, but were controlled by the state</a:t>
            </a:r>
          </a:p>
          <a:p>
            <a:pPr lvl="1"/>
            <a:r>
              <a:rPr lang="en-US" dirty="0" smtClean="0"/>
              <a:t>State liked landowners more than merchants</a:t>
            </a:r>
          </a:p>
          <a:p>
            <a:r>
              <a:rPr lang="en-US" dirty="0" smtClean="0"/>
              <a:t>Europe – smaller, but really independent </a:t>
            </a:r>
          </a:p>
          <a:p>
            <a:pPr lvl="1"/>
            <a:r>
              <a:rPr lang="en-US" dirty="0" smtClean="0"/>
              <a:t>Venice and Milan (ITL)</a:t>
            </a:r>
          </a:p>
          <a:p>
            <a:pPr lvl="1"/>
            <a:r>
              <a:rPr lang="en-US" dirty="0" smtClean="0"/>
              <a:t>State liked merchants and landowners equally </a:t>
            </a:r>
            <a:endParaRPr lang="en-US" dirty="0"/>
          </a:p>
        </p:txBody>
      </p:sp>
    </p:spTree>
    <p:extLst>
      <p:ext uri="{BB962C8B-B14F-4D97-AF65-F5344CB8AC3E}">
        <p14:creationId xmlns:p14="http://schemas.microsoft.com/office/powerpoint/2010/main" val="1327265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22.  </a:t>
            </a:r>
            <a:r>
              <a:rPr lang="en-US" sz="2800" dirty="0" smtClean="0"/>
              <a:t>Characterize the growth of the intellectual community in late Middle Ages Europe.</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Scholarly studies began in the Catholic Church. </a:t>
            </a:r>
          </a:p>
          <a:p>
            <a:pPr lvl="1"/>
            <a:r>
              <a:rPr lang="en-US" dirty="0" smtClean="0"/>
              <a:t>Monks and churches run the first universities. </a:t>
            </a:r>
          </a:p>
          <a:p>
            <a:r>
              <a:rPr lang="en-US" dirty="0" smtClean="0"/>
              <a:t>Scholars began to use Greek (Aristotle) reason and Arab science to understand the world as a complement to religion </a:t>
            </a:r>
          </a:p>
          <a:p>
            <a:r>
              <a:rPr lang="en-US" dirty="0" smtClean="0"/>
              <a:t>Arabs found Aristotle’s books and others</a:t>
            </a:r>
          </a:p>
          <a:p>
            <a:pPr lvl="1"/>
            <a:r>
              <a:rPr lang="en-US" dirty="0" smtClean="0"/>
              <a:t>Shared with Europe</a:t>
            </a:r>
          </a:p>
          <a:p>
            <a:pPr lvl="1"/>
            <a:r>
              <a:rPr lang="en-US" dirty="0" smtClean="0"/>
              <a:t>Aristotle’s view of logic and reason was foundation of the universities</a:t>
            </a:r>
          </a:p>
          <a:p>
            <a:r>
              <a:rPr lang="en-US" dirty="0" smtClean="0"/>
              <a:t>The humanities (literature, philosophy and history) and natural science become the foundation for modern education </a:t>
            </a:r>
          </a:p>
          <a:p>
            <a:r>
              <a:rPr lang="en-US" dirty="0" smtClean="0"/>
              <a:t>p</a:t>
            </a:r>
            <a:r>
              <a:rPr lang="en-US" dirty="0"/>
              <a:t>. </a:t>
            </a:r>
            <a:r>
              <a:rPr lang="en-US" dirty="0" smtClean="0"/>
              <a:t>451</a:t>
            </a:r>
            <a:endParaRPr lang="en-US" dirty="0"/>
          </a:p>
          <a:p>
            <a:endParaRPr lang="en-US" dirty="0"/>
          </a:p>
        </p:txBody>
      </p:sp>
    </p:spTree>
    <p:extLst>
      <p:ext uri="{BB962C8B-B14F-4D97-AF65-F5344CB8AC3E}">
        <p14:creationId xmlns:p14="http://schemas.microsoft.com/office/powerpoint/2010/main" val="1445087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22A How did the Byzantines and the Muslims handle all that </a:t>
            </a:r>
            <a:r>
              <a:rPr lang="en-US" dirty="0" err="1" smtClean="0"/>
              <a:t>Aristolteism</a:t>
            </a:r>
            <a:r>
              <a:rPr lang="en-US" dirty="0" smtClean="0"/>
              <a:t>?</a:t>
            </a:r>
            <a:endParaRPr lang="en-US" dirty="0"/>
          </a:p>
        </p:txBody>
      </p:sp>
      <p:sp>
        <p:nvSpPr>
          <p:cNvPr id="3" name="Content Placeholder 2"/>
          <p:cNvSpPr>
            <a:spLocks noGrp="1"/>
          </p:cNvSpPr>
          <p:nvPr>
            <p:ph idx="1"/>
          </p:nvPr>
        </p:nvSpPr>
        <p:spPr/>
        <p:txBody>
          <a:bodyPr/>
          <a:lstStyle/>
          <a:p>
            <a:r>
              <a:rPr lang="en-US" dirty="0" smtClean="0"/>
              <a:t>Byzantium focused mainly on antiquity works of humanities, not philosophies</a:t>
            </a:r>
          </a:p>
          <a:p>
            <a:pPr lvl="1"/>
            <a:r>
              <a:rPr lang="en-US" dirty="0" err="1" smtClean="0"/>
              <a:t>Didn</a:t>
            </a:r>
            <a:r>
              <a:rPr lang="fr-FR" dirty="0" smtClean="0"/>
              <a:t>’</a:t>
            </a:r>
            <a:r>
              <a:rPr lang="en-US" dirty="0" smtClean="0"/>
              <a:t>t really trust the pagan ancient Greeks</a:t>
            </a:r>
          </a:p>
          <a:p>
            <a:r>
              <a:rPr lang="en-US" dirty="0" smtClean="0"/>
              <a:t>Muslims were really into it, but it challenged their faith and as they grew more powerful, they dropped Greek philosophy all together</a:t>
            </a:r>
          </a:p>
          <a:p>
            <a:pPr lvl="1"/>
            <a:r>
              <a:rPr lang="en-US" dirty="0" smtClean="0"/>
              <a:t>But not before getting a lot of medical and scientific achievements because of it</a:t>
            </a:r>
            <a:endParaRPr lang="en-US" dirty="0"/>
          </a:p>
        </p:txBody>
      </p:sp>
    </p:spTree>
    <p:extLst>
      <p:ext uri="{BB962C8B-B14F-4D97-AF65-F5344CB8AC3E}">
        <p14:creationId xmlns:p14="http://schemas.microsoft.com/office/powerpoint/2010/main" val="1698191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How is Middle Ages Europe still a thing today?</a:t>
            </a:r>
            <a:endParaRPr lang="en-US" dirty="0"/>
          </a:p>
        </p:txBody>
      </p:sp>
      <p:sp>
        <p:nvSpPr>
          <p:cNvPr id="3" name="Content Placeholder 2"/>
          <p:cNvSpPr>
            <a:spLocks noGrp="1"/>
          </p:cNvSpPr>
          <p:nvPr>
            <p:ph idx="1"/>
          </p:nvPr>
        </p:nvSpPr>
        <p:spPr/>
        <p:txBody>
          <a:bodyPr/>
          <a:lstStyle/>
          <a:p>
            <a:r>
              <a:rPr lang="en-US" dirty="0" smtClean="0"/>
              <a:t>Crusades leads to exploration/missionaries</a:t>
            </a:r>
          </a:p>
          <a:p>
            <a:r>
              <a:rPr lang="en-US" dirty="0" smtClean="0"/>
              <a:t>Love of merchants leads to exploration</a:t>
            </a:r>
          </a:p>
          <a:p>
            <a:r>
              <a:rPr lang="en-US" dirty="0" smtClean="0"/>
              <a:t>Competition/militarism of countries leads to WWI</a:t>
            </a:r>
          </a:p>
          <a:p>
            <a:r>
              <a:rPr lang="en-US" dirty="0" err="1" smtClean="0"/>
              <a:t>Cath</a:t>
            </a:r>
            <a:r>
              <a:rPr lang="en-US" dirty="0" smtClean="0"/>
              <a:t>/</a:t>
            </a:r>
            <a:r>
              <a:rPr lang="en-US" dirty="0" err="1" smtClean="0"/>
              <a:t>Byz</a:t>
            </a:r>
            <a:r>
              <a:rPr lang="en-US" dirty="0" smtClean="0"/>
              <a:t> drama </a:t>
            </a:r>
          </a:p>
          <a:p>
            <a:r>
              <a:rPr lang="en-US" dirty="0" smtClean="0"/>
              <a:t>Science and faith </a:t>
            </a:r>
          </a:p>
        </p:txBody>
      </p:sp>
    </p:spTree>
    <p:extLst>
      <p:ext uri="{BB962C8B-B14F-4D97-AF65-F5344CB8AC3E}">
        <p14:creationId xmlns:p14="http://schemas.microsoft.com/office/powerpoint/2010/main" val="1447191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of Clovis (Intro)</a:t>
            </a:r>
            <a:endParaRPr lang="en-US" dirty="0"/>
          </a:p>
        </p:txBody>
      </p:sp>
      <p:sp>
        <p:nvSpPr>
          <p:cNvPr id="3" name="Content Placeholder 2"/>
          <p:cNvSpPr>
            <a:spLocks noGrp="1"/>
          </p:cNvSpPr>
          <p:nvPr>
            <p:ph idx="1"/>
          </p:nvPr>
        </p:nvSpPr>
        <p:spPr/>
        <p:txBody>
          <a:bodyPr/>
          <a:lstStyle/>
          <a:p>
            <a:r>
              <a:rPr lang="en-US" dirty="0" smtClean="0"/>
              <a:t>Franks (become French) – strong empire under king, Clovis</a:t>
            </a:r>
          </a:p>
          <a:p>
            <a:pPr lvl="1"/>
            <a:r>
              <a:rPr lang="en-US" dirty="0" smtClean="0"/>
              <a:t>Spread Roman Catholicism that was based on the Trinity, not Arianism (Jesus is below God) </a:t>
            </a:r>
          </a:p>
          <a:p>
            <a:pPr lvl="1"/>
            <a:r>
              <a:rPr lang="en-US" dirty="0" smtClean="0"/>
              <a:t>Took over Frankish paganism </a:t>
            </a:r>
            <a:endParaRPr lang="en-US" dirty="0"/>
          </a:p>
        </p:txBody>
      </p:sp>
    </p:spTree>
    <p:extLst>
      <p:ext uri="{BB962C8B-B14F-4D97-AF65-F5344CB8AC3E}">
        <p14:creationId xmlns:p14="http://schemas.microsoft.com/office/powerpoint/2010/main" val="343450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Franks </a:t>
            </a:r>
            <a:endParaRPr lang="en-US" dirty="0"/>
          </a:p>
        </p:txBody>
      </p:sp>
      <p:sp>
        <p:nvSpPr>
          <p:cNvPr id="3" name="Content Placeholder 2"/>
          <p:cNvSpPr>
            <a:spLocks noGrp="1"/>
          </p:cNvSpPr>
          <p:nvPr>
            <p:ph idx="1"/>
          </p:nvPr>
        </p:nvSpPr>
        <p:spPr/>
        <p:txBody>
          <a:bodyPr/>
          <a:lstStyle/>
          <a:p>
            <a:r>
              <a:rPr lang="en-US" dirty="0" smtClean="0"/>
              <a:t>Clovis was polytheistic </a:t>
            </a:r>
          </a:p>
          <a:p>
            <a:r>
              <a:rPr lang="en-US" dirty="0" smtClean="0"/>
              <a:t>Wife was Christian</a:t>
            </a:r>
          </a:p>
          <a:p>
            <a:r>
              <a:rPr lang="en-US" dirty="0" smtClean="0"/>
              <a:t>Son dies after baptism</a:t>
            </a:r>
          </a:p>
          <a:p>
            <a:pPr lvl="1"/>
            <a:r>
              <a:rPr lang="en-US" dirty="0" smtClean="0"/>
              <a:t>Wife is cool with this</a:t>
            </a:r>
          </a:p>
          <a:p>
            <a:pPr lvl="1"/>
            <a:r>
              <a:rPr lang="en-US" dirty="0" smtClean="0"/>
              <a:t>Clovis is angry</a:t>
            </a:r>
          </a:p>
          <a:p>
            <a:r>
              <a:rPr lang="en-US" dirty="0" smtClean="0"/>
              <a:t>Clovis finally converts when Germans are about to finish off his army </a:t>
            </a:r>
          </a:p>
          <a:p>
            <a:pPr lvl="1"/>
            <a:r>
              <a:rPr lang="en-US" dirty="0" smtClean="0"/>
              <a:t>Germans retreat</a:t>
            </a:r>
          </a:p>
          <a:p>
            <a:r>
              <a:rPr lang="en-US" dirty="0" smtClean="0"/>
              <a:t>3000 of his army was baptized too </a:t>
            </a:r>
            <a:endParaRPr lang="en-US" dirty="0"/>
          </a:p>
        </p:txBody>
      </p:sp>
    </p:spTree>
    <p:extLst>
      <p:ext uri="{BB962C8B-B14F-4D97-AF65-F5344CB8AC3E}">
        <p14:creationId xmlns:p14="http://schemas.microsoft.com/office/powerpoint/2010/main" val="2089473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on Dealing with “Pagans” (intro) </a:t>
            </a:r>
            <a:endParaRPr lang="en-US" dirty="0"/>
          </a:p>
        </p:txBody>
      </p:sp>
      <p:sp>
        <p:nvSpPr>
          <p:cNvPr id="3" name="Content Placeholder 2"/>
          <p:cNvSpPr>
            <a:spLocks noGrp="1"/>
          </p:cNvSpPr>
          <p:nvPr>
            <p:ph idx="1"/>
          </p:nvPr>
        </p:nvSpPr>
        <p:spPr/>
        <p:txBody>
          <a:bodyPr/>
          <a:lstStyle/>
          <a:p>
            <a:r>
              <a:rPr lang="en-US" dirty="0" smtClean="0"/>
              <a:t>Pagan = non-Christians</a:t>
            </a:r>
          </a:p>
          <a:p>
            <a:r>
              <a:rPr lang="en-US" dirty="0" smtClean="0"/>
              <a:t>Pope told English bishop to compromise with Anglo-Saxons (where the word English comes from)</a:t>
            </a:r>
          </a:p>
          <a:p>
            <a:r>
              <a:rPr lang="en-US" dirty="0" smtClean="0"/>
              <a:t>Written by a famous monk/historian, The Venerable Bede</a:t>
            </a:r>
          </a:p>
          <a:p>
            <a:endParaRPr lang="en-US" dirty="0" smtClean="0"/>
          </a:p>
        </p:txBody>
      </p:sp>
    </p:spTree>
    <p:extLst>
      <p:ext uri="{BB962C8B-B14F-4D97-AF65-F5344CB8AC3E}">
        <p14:creationId xmlns:p14="http://schemas.microsoft.com/office/powerpoint/2010/main" val="2121678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to the English Church </a:t>
            </a:r>
            <a:endParaRPr lang="en-US" dirty="0"/>
          </a:p>
        </p:txBody>
      </p:sp>
      <p:sp>
        <p:nvSpPr>
          <p:cNvPr id="3" name="Content Placeholder 2"/>
          <p:cNvSpPr>
            <a:spLocks noGrp="1"/>
          </p:cNvSpPr>
          <p:nvPr>
            <p:ph idx="1"/>
          </p:nvPr>
        </p:nvSpPr>
        <p:spPr/>
        <p:txBody>
          <a:bodyPr/>
          <a:lstStyle/>
          <a:p>
            <a:r>
              <a:rPr lang="en-US" dirty="0" smtClean="0"/>
              <a:t>Don’t destroy the temples of the old gods, just turn them into churches</a:t>
            </a:r>
          </a:p>
          <a:p>
            <a:pPr lvl="1"/>
            <a:r>
              <a:rPr lang="en-US" dirty="0" smtClean="0"/>
              <a:t>“it is requisite that they be converted from the worship of devils to the service of the true God.”</a:t>
            </a:r>
          </a:p>
          <a:p>
            <a:pPr lvl="1"/>
            <a:r>
              <a:rPr lang="en-US" dirty="0" smtClean="0"/>
              <a:t>The people will be cool with this</a:t>
            </a:r>
          </a:p>
          <a:p>
            <a:r>
              <a:rPr lang="en-US" dirty="0" smtClean="0"/>
              <a:t>Turn animal sacrifice to the Devil into a feast for God</a:t>
            </a:r>
          </a:p>
          <a:p>
            <a:pPr lvl="1"/>
            <a:r>
              <a:rPr lang="en-US" dirty="0" smtClean="0"/>
              <a:t>Baby-step them into being Christians </a:t>
            </a:r>
            <a:endParaRPr lang="en-US" dirty="0"/>
          </a:p>
        </p:txBody>
      </p:sp>
    </p:spTree>
    <p:extLst>
      <p:ext uri="{BB962C8B-B14F-4D97-AF65-F5344CB8AC3E}">
        <p14:creationId xmlns:p14="http://schemas.microsoft.com/office/powerpoint/2010/main" val="81347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and the Saxons (intro)</a:t>
            </a:r>
            <a:endParaRPr lang="en-US" dirty="0"/>
          </a:p>
        </p:txBody>
      </p:sp>
      <p:sp>
        <p:nvSpPr>
          <p:cNvPr id="3" name="Content Placeholder 2"/>
          <p:cNvSpPr>
            <a:spLocks noGrp="1"/>
          </p:cNvSpPr>
          <p:nvPr>
            <p:ph idx="1"/>
          </p:nvPr>
        </p:nvSpPr>
        <p:spPr/>
        <p:txBody>
          <a:bodyPr/>
          <a:lstStyle/>
          <a:p>
            <a:r>
              <a:rPr lang="en-US" dirty="0" smtClean="0"/>
              <a:t>Charlemagne was a Frankish (French) king who became HR Emperor </a:t>
            </a:r>
          </a:p>
          <a:p>
            <a:r>
              <a:rPr lang="en-US" dirty="0" smtClean="0"/>
              <a:t>Made everyone Christian when he conquered them</a:t>
            </a:r>
          </a:p>
          <a:p>
            <a:pPr lvl="1"/>
            <a:r>
              <a:rPr lang="en-US" dirty="0" smtClean="0"/>
              <a:t>Saxons (Germans) resisted </a:t>
            </a:r>
          </a:p>
          <a:p>
            <a:r>
              <a:rPr lang="en-US" dirty="0" smtClean="0"/>
              <a:t>Capitulary = set of rules and punishments </a:t>
            </a:r>
            <a:endParaRPr lang="en-US" dirty="0"/>
          </a:p>
        </p:txBody>
      </p:sp>
    </p:spTree>
    <p:extLst>
      <p:ext uri="{BB962C8B-B14F-4D97-AF65-F5344CB8AC3E}">
        <p14:creationId xmlns:p14="http://schemas.microsoft.com/office/powerpoint/2010/main" val="1404706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Capitulary on Saxony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Churches should be nicer than the pagan temples</a:t>
            </a:r>
          </a:p>
          <a:p>
            <a:r>
              <a:rPr lang="en-US" dirty="0" smtClean="0"/>
              <a:t>If you steal from a church or burn it down, you will die for it </a:t>
            </a:r>
          </a:p>
          <a:p>
            <a:r>
              <a:rPr lang="en-US" dirty="0" smtClean="0"/>
              <a:t>Break Lent? Die</a:t>
            </a:r>
          </a:p>
          <a:p>
            <a:r>
              <a:rPr lang="en-US" dirty="0" smtClean="0"/>
              <a:t>Kill a bishop or priest? Die</a:t>
            </a:r>
          </a:p>
          <a:p>
            <a:r>
              <a:rPr lang="en-US" dirty="0" smtClean="0"/>
              <a:t>Cannibalism? You are a witch and you die</a:t>
            </a:r>
          </a:p>
          <a:p>
            <a:r>
              <a:rPr lang="en-US" dirty="0" smtClean="0"/>
              <a:t>Burn a corpse? Die</a:t>
            </a:r>
          </a:p>
          <a:p>
            <a:r>
              <a:rPr lang="en-US" dirty="0" smtClean="0"/>
              <a:t>Conspire against the Church? Die </a:t>
            </a:r>
          </a:p>
          <a:p>
            <a:r>
              <a:rPr lang="en-US" dirty="0" smtClean="0"/>
              <a:t>Must give tithe </a:t>
            </a:r>
          </a:p>
          <a:p>
            <a:r>
              <a:rPr lang="en-US" dirty="0" smtClean="0"/>
              <a:t>Don’t work on Sunday</a:t>
            </a:r>
          </a:p>
          <a:p>
            <a:r>
              <a:rPr lang="en-US" dirty="0" smtClean="0"/>
              <a:t>Baptize all infants within a year </a:t>
            </a:r>
          </a:p>
          <a:p>
            <a:r>
              <a:rPr lang="en-US" dirty="0" smtClean="0"/>
              <a:t>If you do pagan rituals, you have to pay a fine based on what class you are. </a:t>
            </a:r>
            <a:endParaRPr lang="en-US" dirty="0"/>
          </a:p>
        </p:txBody>
      </p:sp>
    </p:spTree>
    <p:extLst>
      <p:ext uri="{BB962C8B-B14F-4D97-AF65-F5344CB8AC3E}">
        <p14:creationId xmlns:p14="http://schemas.microsoft.com/office/powerpoint/2010/main" val="162123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Justinian: The Only Byzantine Guy You </a:t>
            </a:r>
            <a:r>
              <a:rPr lang="en-US" dirty="0" err="1" smtClean="0"/>
              <a:t>Gotta</a:t>
            </a:r>
            <a:r>
              <a:rPr lang="en-US" dirty="0" smtClean="0"/>
              <a:t> Know</a:t>
            </a:r>
            <a:endParaRPr lang="en-US" dirty="0"/>
          </a:p>
        </p:txBody>
      </p:sp>
      <p:sp>
        <p:nvSpPr>
          <p:cNvPr id="3" name="Content Placeholder 2"/>
          <p:cNvSpPr>
            <a:spLocks noGrp="1"/>
          </p:cNvSpPr>
          <p:nvPr>
            <p:ph idx="1"/>
          </p:nvPr>
        </p:nvSpPr>
        <p:spPr/>
        <p:txBody>
          <a:bodyPr/>
          <a:lstStyle/>
          <a:p>
            <a:r>
              <a:rPr lang="en-US" dirty="0" smtClean="0"/>
              <a:t>Byzantine Emperor</a:t>
            </a:r>
          </a:p>
          <a:p>
            <a:r>
              <a:rPr lang="en-US" dirty="0" smtClean="0"/>
              <a:t>Tried to reunite the entire Roman Empire (Mediterranean) (like Constantine) </a:t>
            </a:r>
          </a:p>
          <a:p>
            <a:r>
              <a:rPr lang="en-US" dirty="0" smtClean="0"/>
              <a:t>Failed</a:t>
            </a:r>
          </a:p>
          <a:p>
            <a:r>
              <a:rPr lang="en-US" dirty="0" smtClean="0"/>
              <a:t>Codified laws into</a:t>
            </a:r>
            <a:r>
              <a:rPr lang="is-IS" dirty="0" smtClean="0"/>
              <a:t>…wait for it...Justinian Code </a:t>
            </a:r>
            <a:endParaRPr lang="en-US" dirty="0"/>
          </a:p>
        </p:txBody>
      </p:sp>
    </p:spTree>
    <p:extLst>
      <p:ext uri="{BB962C8B-B14F-4D97-AF65-F5344CB8AC3E}">
        <p14:creationId xmlns:p14="http://schemas.microsoft.com/office/powerpoint/2010/main" val="318175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Persistance</a:t>
            </a:r>
            <a:r>
              <a:rPr lang="en-US" dirty="0" smtClean="0"/>
              <a:t> of Tradition (intro)</a:t>
            </a:r>
            <a:endParaRPr lang="en-US" dirty="0"/>
          </a:p>
        </p:txBody>
      </p:sp>
      <p:sp>
        <p:nvSpPr>
          <p:cNvPr id="3" name="Content Placeholder 2"/>
          <p:cNvSpPr>
            <a:spLocks noGrp="1"/>
          </p:cNvSpPr>
          <p:nvPr>
            <p:ph idx="1"/>
          </p:nvPr>
        </p:nvSpPr>
        <p:spPr/>
        <p:txBody>
          <a:bodyPr/>
          <a:lstStyle/>
          <a:p>
            <a:r>
              <a:rPr lang="en-US" dirty="0" smtClean="0"/>
              <a:t>Germanic people kept a lot of their old pagan traditions even after converting </a:t>
            </a:r>
            <a:endParaRPr lang="en-US" dirty="0"/>
          </a:p>
        </p:txBody>
      </p:sp>
    </p:spTree>
    <p:extLst>
      <p:ext uri="{BB962C8B-B14F-4D97-AF65-F5344CB8AC3E}">
        <p14:creationId xmlns:p14="http://schemas.microsoft.com/office/powerpoint/2010/main" val="869023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of Boniface </a:t>
            </a:r>
            <a:endParaRPr lang="en-US" dirty="0"/>
          </a:p>
        </p:txBody>
      </p:sp>
      <p:sp>
        <p:nvSpPr>
          <p:cNvPr id="3" name="Content Placeholder 2"/>
          <p:cNvSpPr>
            <a:spLocks noGrp="1"/>
          </p:cNvSpPr>
          <p:nvPr>
            <p:ph idx="1"/>
          </p:nvPr>
        </p:nvSpPr>
        <p:spPr/>
        <p:txBody>
          <a:bodyPr/>
          <a:lstStyle/>
          <a:p>
            <a:r>
              <a:rPr lang="en-US" dirty="0" smtClean="0"/>
              <a:t>Some Catholic converts secretly or openly kept old traditions</a:t>
            </a:r>
          </a:p>
          <a:p>
            <a:pPr lvl="1"/>
            <a:r>
              <a:rPr lang="en-US" dirty="0" smtClean="0"/>
              <a:t>Entrails inspection, magic tricks, spells </a:t>
            </a:r>
          </a:p>
          <a:p>
            <a:r>
              <a:rPr lang="en-US" dirty="0" smtClean="0"/>
              <a:t>Boniface cut a tree the pagans worshipped and God burst it into four equal parts </a:t>
            </a:r>
          </a:p>
          <a:p>
            <a:pPr lvl="1"/>
            <a:r>
              <a:rPr lang="en-US" dirty="0" smtClean="0"/>
              <a:t>Pagans converted because of this</a:t>
            </a:r>
          </a:p>
          <a:p>
            <a:pPr lvl="1"/>
            <a:r>
              <a:rPr lang="en-US" dirty="0" smtClean="0"/>
              <a:t>Built a place of prayer out of the lumber </a:t>
            </a:r>
            <a:endParaRPr lang="en-US" dirty="0"/>
          </a:p>
        </p:txBody>
      </p:sp>
    </p:spTree>
    <p:extLst>
      <p:ext uri="{BB962C8B-B14F-4D97-AF65-F5344CB8AC3E}">
        <p14:creationId xmlns:p14="http://schemas.microsoft.com/office/powerpoint/2010/main" val="639345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Leechbook</a:t>
            </a:r>
            <a:endParaRPr lang="en-US" dirty="0"/>
          </a:p>
        </p:txBody>
      </p:sp>
      <p:sp>
        <p:nvSpPr>
          <p:cNvPr id="3" name="Content Placeholder 2"/>
          <p:cNvSpPr>
            <a:spLocks noGrp="1"/>
          </p:cNvSpPr>
          <p:nvPr>
            <p:ph idx="1"/>
          </p:nvPr>
        </p:nvSpPr>
        <p:spPr/>
        <p:txBody>
          <a:bodyPr/>
          <a:lstStyle/>
          <a:p>
            <a:r>
              <a:rPr lang="en-US" dirty="0" smtClean="0"/>
              <a:t>Put a bunch of herbs in a cup and pray over it to keep away elves and ‘</a:t>
            </a:r>
            <a:r>
              <a:rPr lang="en-US" dirty="0" err="1" smtClean="0"/>
              <a:t>nightgoers</a:t>
            </a:r>
            <a:r>
              <a:rPr lang="en-US" dirty="0" smtClean="0"/>
              <a:t>’ and people who have intercourse with the Devil</a:t>
            </a:r>
          </a:p>
          <a:p>
            <a:r>
              <a:rPr lang="en-US" dirty="0" smtClean="0"/>
              <a:t>Elf disease? Use a bunch of stuff and pray and sing over it and you’ll be fine</a:t>
            </a:r>
          </a:p>
          <a:p>
            <a:r>
              <a:rPr lang="en-US" dirty="0" smtClean="0"/>
              <a:t>Possessed by the Devil? Crazy? Bunch of stuff and prayers/singing and you’ll be fine</a:t>
            </a:r>
          </a:p>
          <a:p>
            <a:r>
              <a:rPr lang="en-US" dirty="0" smtClean="0"/>
              <a:t>Same for temptation by the Devil</a:t>
            </a:r>
            <a:endParaRPr lang="en-US" dirty="0"/>
          </a:p>
        </p:txBody>
      </p:sp>
    </p:spTree>
    <p:extLst>
      <p:ext uri="{BB962C8B-B14F-4D97-AF65-F5344CB8AC3E}">
        <p14:creationId xmlns:p14="http://schemas.microsoft.com/office/powerpoint/2010/main" val="1612073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Sutras in China (intro) </a:t>
            </a:r>
            <a:endParaRPr lang="en-US" dirty="0"/>
          </a:p>
        </p:txBody>
      </p:sp>
      <p:sp>
        <p:nvSpPr>
          <p:cNvPr id="3" name="Content Placeholder 2"/>
          <p:cNvSpPr>
            <a:spLocks noGrp="1"/>
          </p:cNvSpPr>
          <p:nvPr>
            <p:ph idx="1"/>
          </p:nvPr>
        </p:nvSpPr>
        <p:spPr/>
        <p:txBody>
          <a:bodyPr/>
          <a:lstStyle/>
          <a:p>
            <a:r>
              <a:rPr lang="en-US" dirty="0" smtClean="0"/>
              <a:t>A Tang emperor was cool with outsider religions in </a:t>
            </a:r>
            <a:r>
              <a:rPr lang="en-US" dirty="0" err="1" smtClean="0"/>
              <a:t>Chang’an</a:t>
            </a:r>
            <a:endParaRPr lang="en-US" dirty="0" smtClean="0"/>
          </a:p>
          <a:p>
            <a:r>
              <a:rPr lang="en-US" dirty="0" smtClean="0"/>
              <a:t>Christianity </a:t>
            </a:r>
            <a:r>
              <a:rPr lang="en-US" dirty="0" err="1" smtClean="0"/>
              <a:t>doesn</a:t>
            </a:r>
            <a:r>
              <a:rPr lang="uk-UA" dirty="0" smtClean="0"/>
              <a:t>’</a:t>
            </a:r>
            <a:r>
              <a:rPr lang="en-US" dirty="0" smtClean="0"/>
              <a:t>t flourish in China, but it stays around for a while</a:t>
            </a:r>
          </a:p>
          <a:p>
            <a:r>
              <a:rPr lang="en-US" dirty="0" smtClean="0"/>
              <a:t>Sutra means holy text </a:t>
            </a:r>
          </a:p>
          <a:p>
            <a:r>
              <a:rPr lang="en-US" dirty="0" smtClean="0"/>
              <a:t>In western China </a:t>
            </a:r>
          </a:p>
          <a:p>
            <a:r>
              <a:rPr lang="en-US" dirty="0" smtClean="0"/>
              <a:t>Combined Christianity with Daoism and Buddhism </a:t>
            </a:r>
          </a:p>
          <a:p>
            <a:pPr lvl="1"/>
            <a:r>
              <a:rPr lang="en-US" dirty="0" smtClean="0"/>
              <a:t>Cloud with lotus flower and cross </a:t>
            </a:r>
            <a:endParaRPr lang="en-US" dirty="0"/>
          </a:p>
        </p:txBody>
      </p:sp>
    </p:spTree>
    <p:extLst>
      <p:ext uri="{BB962C8B-B14F-4D97-AF65-F5344CB8AC3E}">
        <p14:creationId xmlns:p14="http://schemas.microsoft.com/office/powerpoint/2010/main" val="1467623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Jesus Sutras </a:t>
            </a:r>
            <a:endParaRPr lang="en-US" dirty="0"/>
          </a:p>
        </p:txBody>
      </p:sp>
      <p:sp>
        <p:nvSpPr>
          <p:cNvPr id="3" name="Content Placeholder 2"/>
          <p:cNvSpPr>
            <a:spLocks noGrp="1"/>
          </p:cNvSpPr>
          <p:nvPr>
            <p:ph idx="1"/>
          </p:nvPr>
        </p:nvSpPr>
        <p:spPr/>
        <p:txBody>
          <a:bodyPr/>
          <a:lstStyle/>
          <a:p>
            <a:r>
              <a:rPr lang="en-US" dirty="0" smtClean="0"/>
              <a:t>Coming of Christianity to China </a:t>
            </a:r>
          </a:p>
          <a:p>
            <a:pPr lvl="1"/>
            <a:r>
              <a:rPr lang="en-US" dirty="0" smtClean="0"/>
              <a:t>Emperor was chill </a:t>
            </a:r>
          </a:p>
          <a:p>
            <a:pPr lvl="1"/>
            <a:r>
              <a:rPr lang="en-US" dirty="0" smtClean="0"/>
              <a:t>Christian monastery was built </a:t>
            </a:r>
          </a:p>
          <a:p>
            <a:pPr lvl="1"/>
            <a:r>
              <a:rPr lang="en-US" dirty="0" smtClean="0"/>
              <a:t>100 temples built</a:t>
            </a:r>
          </a:p>
          <a:p>
            <a:r>
              <a:rPr lang="en-US" dirty="0" smtClean="0"/>
              <a:t>Story of Jesus </a:t>
            </a:r>
          </a:p>
          <a:p>
            <a:pPr lvl="1"/>
            <a:r>
              <a:rPr lang="en-US" dirty="0" smtClean="0"/>
              <a:t>Cool wind to Mo Yen </a:t>
            </a:r>
          </a:p>
          <a:p>
            <a:pPr lvl="1"/>
            <a:r>
              <a:rPr lang="en-US" dirty="0" smtClean="0"/>
              <a:t>New star </a:t>
            </a:r>
          </a:p>
          <a:p>
            <a:pPr lvl="1"/>
            <a:r>
              <a:rPr lang="en-US" dirty="0" smtClean="0"/>
              <a:t>Jesus found </a:t>
            </a:r>
            <a:r>
              <a:rPr lang="en-US" dirty="0" err="1" smtClean="0"/>
              <a:t>ppl</a:t>
            </a:r>
            <a:r>
              <a:rPr lang="en-US" dirty="0" smtClean="0"/>
              <a:t> with bad karma </a:t>
            </a:r>
          </a:p>
          <a:p>
            <a:pPr lvl="1"/>
            <a:r>
              <a:rPr lang="en-US" dirty="0" smtClean="0"/>
              <a:t>The scribes who drank liquor and ate meat and served other gods </a:t>
            </a:r>
          </a:p>
          <a:p>
            <a:pPr lvl="1"/>
            <a:endParaRPr lang="en-US" dirty="0"/>
          </a:p>
        </p:txBody>
      </p:sp>
    </p:spTree>
    <p:extLst>
      <p:ext uri="{BB962C8B-B14F-4D97-AF65-F5344CB8AC3E}">
        <p14:creationId xmlns:p14="http://schemas.microsoft.com/office/powerpoint/2010/main" val="359079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Jesus Sutras </a:t>
            </a:r>
            <a:endParaRPr lang="en-US" dirty="0"/>
          </a:p>
        </p:txBody>
      </p:sp>
      <p:sp>
        <p:nvSpPr>
          <p:cNvPr id="3" name="Content Placeholder 2"/>
          <p:cNvSpPr>
            <a:spLocks noGrp="1"/>
          </p:cNvSpPr>
          <p:nvPr>
            <p:ph idx="1"/>
          </p:nvPr>
        </p:nvSpPr>
        <p:spPr/>
        <p:txBody>
          <a:bodyPr>
            <a:normAutofit lnSpcReduction="10000"/>
          </a:bodyPr>
          <a:lstStyle/>
          <a:p>
            <a:r>
              <a:rPr lang="en-US" dirty="0" smtClean="0"/>
              <a:t>Four Laws of Dharma </a:t>
            </a:r>
          </a:p>
          <a:p>
            <a:pPr lvl="1"/>
            <a:r>
              <a:rPr lang="en-US" dirty="0" smtClean="0"/>
              <a:t>No desire – desire cuts us off from peace </a:t>
            </a:r>
          </a:p>
          <a:p>
            <a:pPr lvl="1"/>
            <a:r>
              <a:rPr lang="en-US" dirty="0" smtClean="0"/>
              <a:t>No action – don’t focus on unimportant things</a:t>
            </a:r>
          </a:p>
          <a:p>
            <a:pPr lvl="1"/>
            <a:r>
              <a:rPr lang="en-US" dirty="0" smtClean="0"/>
              <a:t>No virtue – don’t try to be famous for doing good deeds</a:t>
            </a:r>
          </a:p>
          <a:p>
            <a:pPr lvl="1"/>
            <a:r>
              <a:rPr lang="en-US" dirty="0" smtClean="0"/>
              <a:t>No truth – don’t judge</a:t>
            </a:r>
          </a:p>
          <a:p>
            <a:r>
              <a:rPr lang="en-US" dirty="0" smtClean="0"/>
              <a:t>God, Humankind and the Sutras </a:t>
            </a:r>
          </a:p>
          <a:p>
            <a:pPr lvl="1"/>
            <a:r>
              <a:rPr lang="en-US" dirty="0" smtClean="0"/>
              <a:t>God is like a wind that blows over everything </a:t>
            </a:r>
          </a:p>
          <a:p>
            <a:pPr lvl="1"/>
            <a:r>
              <a:rPr lang="en-US" dirty="0" smtClean="0"/>
              <a:t>God created everything, even Buddha </a:t>
            </a:r>
          </a:p>
          <a:p>
            <a:pPr lvl="1"/>
            <a:r>
              <a:rPr lang="en-US" dirty="0" smtClean="0"/>
              <a:t>Plant good seeds in this life for the afterlife </a:t>
            </a:r>
          </a:p>
          <a:p>
            <a:pPr lvl="1"/>
            <a:r>
              <a:rPr lang="en-US" dirty="0" smtClean="0"/>
              <a:t>You are a boat, God is the wind and heaven is </a:t>
            </a:r>
            <a:r>
              <a:rPr lang="en-US" smtClean="0"/>
              <a:t>the destination </a:t>
            </a:r>
            <a:endParaRPr lang="en-US"/>
          </a:p>
        </p:txBody>
      </p:sp>
    </p:spTree>
    <p:extLst>
      <p:ext uri="{BB962C8B-B14F-4D97-AF65-F5344CB8AC3E}">
        <p14:creationId xmlns:p14="http://schemas.microsoft.com/office/powerpoint/2010/main" val="61548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What happened to the Byzantine </a:t>
            </a:r>
            <a:r>
              <a:rPr lang="en-US" dirty="0" smtClean="0"/>
              <a:t>Empire?</a:t>
            </a:r>
            <a:endParaRPr lang="en-US" dirty="0"/>
          </a:p>
        </p:txBody>
      </p:sp>
      <p:sp>
        <p:nvSpPr>
          <p:cNvPr id="3" name="Content Placeholder 2"/>
          <p:cNvSpPr>
            <a:spLocks noGrp="1"/>
          </p:cNvSpPr>
          <p:nvPr>
            <p:ph idx="1"/>
          </p:nvPr>
        </p:nvSpPr>
        <p:spPr/>
        <p:txBody>
          <a:bodyPr/>
          <a:lstStyle/>
          <a:p>
            <a:r>
              <a:rPr lang="en-US" dirty="0" smtClean="0"/>
              <a:t>Shrank after the Great Schism because it was invaded by Catholic Crusaders and Turkic Muslims</a:t>
            </a:r>
          </a:p>
          <a:p>
            <a:r>
              <a:rPr lang="en-US" dirty="0" smtClean="0"/>
              <a:t>1453 – Constantinople finally fell to the Ottoman Empire</a:t>
            </a:r>
          </a:p>
          <a:p>
            <a:pPr lvl="1"/>
            <a:r>
              <a:rPr lang="en-US" dirty="0" smtClean="0"/>
              <a:t>‘sword of Islam’</a:t>
            </a:r>
          </a:p>
          <a:p>
            <a:pPr lvl="1"/>
            <a:r>
              <a:rPr lang="en-US" dirty="0" smtClean="0"/>
              <a:t>Renamed Istanbul</a:t>
            </a:r>
          </a:p>
          <a:p>
            <a:pPr lvl="1"/>
            <a:r>
              <a:rPr lang="en-US" dirty="0" smtClean="0"/>
              <a:t>Major turning </a:t>
            </a:r>
          </a:p>
          <a:p>
            <a:pPr marL="457200" lvl="1" indent="0">
              <a:buNone/>
            </a:pPr>
            <a:r>
              <a:rPr lang="en-US" dirty="0" smtClean="0"/>
              <a:t>point in history </a:t>
            </a:r>
          </a:p>
          <a:p>
            <a:r>
              <a:rPr lang="en-US" dirty="0" smtClean="0"/>
              <a:t>p</a:t>
            </a:r>
            <a:r>
              <a:rPr lang="en-US" dirty="0"/>
              <a:t>. </a:t>
            </a:r>
            <a:r>
              <a:rPr lang="en-US" dirty="0" smtClean="0"/>
              <a:t>429</a:t>
            </a:r>
            <a:endParaRPr lang="en-US" dirty="0"/>
          </a:p>
          <a:p>
            <a:endParaRPr lang="en-US" dirty="0"/>
          </a:p>
        </p:txBody>
      </p:sp>
      <p:pic>
        <p:nvPicPr>
          <p:cNvPr id="4" name="Picture 3"/>
          <p:cNvPicPr>
            <a:picLocks noChangeAspect="1"/>
          </p:cNvPicPr>
          <p:nvPr/>
        </p:nvPicPr>
        <p:blipFill>
          <a:blip r:embed="rId2"/>
          <a:stretch>
            <a:fillRect/>
          </a:stretch>
        </p:blipFill>
        <p:spPr>
          <a:xfrm>
            <a:off x="3700130" y="3340926"/>
            <a:ext cx="5443870" cy="2970973"/>
          </a:xfrm>
          <a:prstGeom prst="rect">
            <a:avLst/>
          </a:prstGeom>
        </p:spPr>
      </p:pic>
    </p:spTree>
    <p:extLst>
      <p:ext uri="{BB962C8B-B14F-4D97-AF65-F5344CB8AC3E}">
        <p14:creationId xmlns:p14="http://schemas.microsoft.com/office/powerpoint/2010/main" val="410174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Constantinople is now Istanbul </a:t>
            </a:r>
            <a:endParaRPr lang="en-US" dirty="0"/>
          </a:p>
        </p:txBody>
      </p:sp>
      <p:pic>
        <p:nvPicPr>
          <p:cNvPr id="4" name="Content Placeholder 3"/>
          <p:cNvPicPr>
            <a:picLocks noGrp="1" noChangeAspect="1"/>
          </p:cNvPicPr>
          <p:nvPr>
            <p:ph idx="1"/>
          </p:nvPr>
        </p:nvPicPr>
        <p:blipFill>
          <a:blip r:embed="rId2"/>
          <a:stretch>
            <a:fillRect/>
          </a:stretch>
        </p:blipFill>
        <p:spPr>
          <a:xfrm>
            <a:off x="807267" y="2360428"/>
            <a:ext cx="7858268" cy="2553937"/>
          </a:xfrm>
          <a:prstGeom prst="rect">
            <a:avLst/>
          </a:prstGeom>
        </p:spPr>
      </p:pic>
    </p:spTree>
    <p:extLst>
      <p:ext uri="{BB962C8B-B14F-4D97-AF65-F5344CB8AC3E}">
        <p14:creationId xmlns:p14="http://schemas.microsoft.com/office/powerpoint/2010/main" val="200426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3.  How did Eastern Orthodox Christianity differ from Roman Catholicism</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20000"/>
          </a:bodyPr>
          <a:lstStyle/>
          <a:p>
            <a:pPr lvl="0"/>
            <a:r>
              <a:rPr lang="en-US" dirty="0" smtClean="0"/>
              <a:t>Catholic Church was mostly independent from political authority.</a:t>
            </a:r>
          </a:p>
          <a:p>
            <a:pPr lvl="1"/>
            <a:r>
              <a:rPr lang="en-US" dirty="0" err="1" smtClean="0"/>
              <a:t>Byz</a:t>
            </a:r>
            <a:r>
              <a:rPr lang="en-US" dirty="0" smtClean="0"/>
              <a:t> emperor was “The Caesar”, the pope and head of state</a:t>
            </a:r>
          </a:p>
          <a:p>
            <a:pPr lvl="1"/>
            <a:r>
              <a:rPr lang="en-US" dirty="0" smtClean="0"/>
              <a:t>Church became part of the government and The Caesar could do with it what he wished.</a:t>
            </a:r>
          </a:p>
          <a:p>
            <a:pPr lvl="1"/>
            <a:r>
              <a:rPr lang="en-US" dirty="0" smtClean="0"/>
              <a:t>In the West, the Church was only a church</a:t>
            </a:r>
          </a:p>
          <a:p>
            <a:pPr lvl="2"/>
            <a:r>
              <a:rPr lang="en-US" dirty="0" smtClean="0"/>
              <a:t>The government was a bunch of </a:t>
            </a:r>
            <a:r>
              <a:rPr lang="en-US" dirty="0" err="1" smtClean="0"/>
              <a:t>dippin</a:t>
            </a:r>
            <a:r>
              <a:rPr lang="en-US" dirty="0" smtClean="0"/>
              <a:t>’ dots (Feudal System)</a:t>
            </a:r>
          </a:p>
          <a:p>
            <a:pPr lvl="0"/>
            <a:r>
              <a:rPr lang="en-US" dirty="0" smtClean="0"/>
              <a:t>In </a:t>
            </a:r>
            <a:r>
              <a:rPr lang="en-US" dirty="0"/>
              <a:t>the Eastern Orthodox Church, Greek became the language of religious practice instead of the Latin used in the Roman Catholic Church.</a:t>
            </a:r>
          </a:p>
          <a:p>
            <a:pPr lvl="0"/>
            <a:r>
              <a:rPr lang="en-US" dirty="0"/>
              <a:t>More so than in the West, Byzantine thinkers sought to formulate Christian doctrine in terms of Greek </a:t>
            </a:r>
            <a:r>
              <a:rPr lang="en-US" dirty="0" smtClean="0"/>
              <a:t>philosophical/science </a:t>
            </a:r>
            <a:r>
              <a:rPr lang="en-US" dirty="0"/>
              <a:t>concepts</a:t>
            </a:r>
            <a:r>
              <a:rPr lang="en-US" dirty="0" smtClean="0"/>
              <a:t>.</a:t>
            </a:r>
          </a:p>
          <a:p>
            <a:pPr lvl="1"/>
            <a:r>
              <a:rPr lang="en-US" dirty="0" smtClean="0"/>
              <a:t>West saw science as evil</a:t>
            </a:r>
            <a:endParaRPr lang="en-US" dirty="0"/>
          </a:p>
        </p:txBody>
      </p:sp>
    </p:spTree>
    <p:extLst>
      <p:ext uri="{BB962C8B-B14F-4D97-AF65-F5344CB8AC3E}">
        <p14:creationId xmlns:p14="http://schemas.microsoft.com/office/powerpoint/2010/main" val="37572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80F3E52-ACB4-7F4E-9F17-4E8E65A42BB8}" vid="{B042BA01-0E74-FA48-BFEF-D95FD9302814}"/>
    </a:ext>
  </a:extLst>
</a:theme>
</file>

<file path=docProps/app.xml><?xml version="1.0" encoding="utf-8"?>
<Properties xmlns="http://schemas.openxmlformats.org/officeDocument/2006/extended-properties" xmlns:vt="http://schemas.openxmlformats.org/officeDocument/2006/docPropsVTypes">
  <Template>Default Theme</Template>
  <TotalTime>2800</TotalTime>
  <Words>3683</Words>
  <Application>Microsoft Macintosh PowerPoint</Application>
  <PresentationFormat>On-screen Show (4:3)</PresentationFormat>
  <Paragraphs>390</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Calibri</vt:lpstr>
      <vt:lpstr>Calibri Light</vt:lpstr>
      <vt:lpstr>Arial</vt:lpstr>
      <vt:lpstr>Theme1</vt:lpstr>
      <vt:lpstr> Roman Roots and Great Schism </vt:lpstr>
      <vt:lpstr>PowerPoint Presentation</vt:lpstr>
      <vt:lpstr>1.  In what respects did Byzantium continue the patterns of the classical Roman Empire?  In what ways did it diverge from those patterns?</vt:lpstr>
      <vt:lpstr>1A How were the Byzantine Church and Roman Catholic Church different?</vt:lpstr>
      <vt:lpstr>1B What was the Byzantine Empire (Greece, Balkans, Anatolia)</vt:lpstr>
      <vt:lpstr>Justinian: The Only Byzantine Guy You Gotta Know</vt:lpstr>
      <vt:lpstr>2.  What happened to the Byzantine Empire?</vt:lpstr>
      <vt:lpstr>Constantinople is now Istanbul </vt:lpstr>
      <vt:lpstr>3.  How did Eastern Orthodox Christianity differ from Roman Catholicism?</vt:lpstr>
      <vt:lpstr>3.  How did Eastern Orthodox Christianity differ from Roman Catholicism?</vt:lpstr>
      <vt:lpstr>4A What led to the 1054 Schism?</vt:lpstr>
      <vt:lpstr>PowerPoint Presentation</vt:lpstr>
      <vt:lpstr>PowerPoint Presentation</vt:lpstr>
      <vt:lpstr>4.  In what political, economic, and cultural ways was the Byzantine Empire linked to a wider world?</vt:lpstr>
      <vt:lpstr>6.  Why did Prince Vladimir reject Islam and adopt Eastern Orthodox Christianity? </vt:lpstr>
      <vt:lpstr>Kievian Rus </vt:lpstr>
      <vt:lpstr>8.  Why did Russian leaders proclaim the doctrine of a “third Rome?”</vt:lpstr>
      <vt:lpstr>10.1 Quiz A </vt:lpstr>
      <vt:lpstr>10.1 Quiz B </vt:lpstr>
      <vt:lpstr>PowerPoint Presentation</vt:lpstr>
      <vt:lpstr>9.  What happened to trade in Western Europe after the collapse of the Roman Empire in 476 C.E.?</vt:lpstr>
      <vt:lpstr>10.  What replaced the Roman order in Western Europe? </vt:lpstr>
      <vt:lpstr>10A Chalewhaaaa?!</vt:lpstr>
      <vt:lpstr>11.  What were some similarities between the Roman Catholic Church and the Buddhist establishment in China?</vt:lpstr>
      <vt:lpstr>12.  How did the Roman Catholic Church deal with the considerable range of earlier cultural practices, with regard to the conversion of Western Europe to Christianity?</vt:lpstr>
      <vt:lpstr>Invasions in Europe (Stop after 1000) </vt:lpstr>
      <vt:lpstr>13.  In what ways did European civilization change after 1000, during the High Middle Ages? </vt:lpstr>
      <vt:lpstr>14.  In what ways were women offered new opportunities between the 11th and 13th centuries?</vt:lpstr>
      <vt:lpstr>15.  What was a reason offered for the change in women’s opportunities by the 15th century?</vt:lpstr>
      <vt:lpstr>10.2 Quiz A </vt:lpstr>
      <vt:lpstr>10.2 Quiz B </vt:lpstr>
      <vt:lpstr>Why does Western Europe start to expand?</vt:lpstr>
      <vt:lpstr>16. What was the impact of the Crusades on European economies?</vt:lpstr>
      <vt:lpstr>16A What’s a crusade, anyway?</vt:lpstr>
      <vt:lpstr>PowerPoint Presentation</vt:lpstr>
      <vt:lpstr>17.  What were the most famous Crusades aimed at doing?</vt:lpstr>
      <vt:lpstr>17A Other Crusades for my face?</vt:lpstr>
      <vt:lpstr>17B My face hurts from all of that Crusaden’. So, how did the Crusades change Western Europe?</vt:lpstr>
      <vt:lpstr>History of Middle East v. West</vt:lpstr>
      <vt:lpstr>18.  In the long term, the crusading movement by Western Europeans did not bring the Eastern Orthodox and Roman Catholic Christian churches closer together, but the crusading notion was used by the Europeans later to do what?</vt:lpstr>
      <vt:lpstr>19.  By 1500, Europe had caught up with and, in some areas, surpassed China and the Islamic world.  What were some technological breakthroughs in agriculture and the arts of war/sea? </vt:lpstr>
      <vt:lpstr>19a. Characterize European industry in the late Middle Ages. </vt:lpstr>
      <vt:lpstr>20.  Why was Europe unable to achieve the kind of political unity that China experienced?  What impact did this have on the subsequent history of the European multi-centered political system? </vt:lpstr>
      <vt:lpstr>10.3 Quiz A </vt:lpstr>
      <vt:lpstr>10.3 Quiz B </vt:lpstr>
      <vt:lpstr>18.  In the long term, the crusading movement by Western Europeans did not bring the Eastern Orthodox and Roman Catholic Christian churches closer together, but the crusading notion was used by the Europeans later to do what?</vt:lpstr>
      <vt:lpstr>19.  By 1500, Europe had caught up with and, in some areas, surpassed China and the Islamic world.  What were some technological breakthroughs in agriculture and the arts of war/sea? </vt:lpstr>
      <vt:lpstr>20.  Why was Europe unable to achieve the kind of political unity that China experienced?  What impact did this have on the subsequent history of the European multi-centered political system? </vt:lpstr>
      <vt:lpstr>21.  How did the struggle among the elites elevate the European urban-based merchant class?  How does this compare with China?</vt:lpstr>
      <vt:lpstr>21a. How were cites different in Europe and China after 1100 CE?</vt:lpstr>
      <vt:lpstr>22.  Characterize the growth of the intellectual community in late Middle Ages Europe.</vt:lpstr>
      <vt:lpstr>22A How did the Byzantines and the Muslims handle all that Aristolteism?</vt:lpstr>
      <vt:lpstr>23 How is Middle Ages Europe still a thing today?</vt:lpstr>
      <vt:lpstr>Conversion of Clovis (Intro)</vt:lpstr>
      <vt:lpstr>History of the Franks </vt:lpstr>
      <vt:lpstr>Advice on Dealing with “Pagans” (intro) </vt:lpstr>
      <vt:lpstr>Advice to the English Church </vt:lpstr>
      <vt:lpstr>Charlemagne and the Saxons (intro)</vt:lpstr>
      <vt:lpstr>Capitulary on Saxony </vt:lpstr>
      <vt:lpstr>The Persistance of Tradition (intro)</vt:lpstr>
      <vt:lpstr>Life of Boniface </vt:lpstr>
      <vt:lpstr>The Leechbook</vt:lpstr>
      <vt:lpstr>Jesus Sutras in China (intro) </vt:lpstr>
      <vt:lpstr>The Jesus Sutras </vt:lpstr>
      <vt:lpstr>The Jesus Sutras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Roman Roots and Great Schizm </dc:title>
  <dc:creator>Brock, Herbie</dc:creator>
  <cp:lastModifiedBy>Brock, Herbie</cp:lastModifiedBy>
  <cp:revision>15</cp:revision>
  <dcterms:created xsi:type="dcterms:W3CDTF">2015-11-08T18:24:24Z</dcterms:created>
  <dcterms:modified xsi:type="dcterms:W3CDTF">2015-11-19T19:26:16Z</dcterms:modified>
</cp:coreProperties>
</file>