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4" r:id="rId2"/>
    <p:sldId id="345" r:id="rId3"/>
    <p:sldId id="346" r:id="rId4"/>
    <p:sldId id="347" r:id="rId5"/>
    <p:sldId id="350" r:id="rId6"/>
    <p:sldId id="351" r:id="rId7"/>
    <p:sldId id="354" r:id="rId8"/>
    <p:sldId id="263" r:id="rId9"/>
    <p:sldId id="264" r:id="rId10"/>
    <p:sldId id="265" r:id="rId11"/>
    <p:sldId id="309" r:id="rId12"/>
    <p:sldId id="310" r:id="rId13"/>
    <p:sldId id="311" r:id="rId14"/>
    <p:sldId id="328" r:id="rId15"/>
    <p:sldId id="313" r:id="rId16"/>
    <p:sldId id="315" r:id="rId17"/>
    <p:sldId id="318" r:id="rId18"/>
    <p:sldId id="320" r:id="rId19"/>
    <p:sldId id="333" r:id="rId20"/>
    <p:sldId id="321" r:id="rId21"/>
    <p:sldId id="334" r:id="rId22"/>
    <p:sldId id="335" r:id="rId23"/>
    <p:sldId id="336" r:id="rId24"/>
    <p:sldId id="337" r:id="rId25"/>
    <p:sldId id="338" r:id="rId26"/>
    <p:sldId id="339" r:id="rId27"/>
    <p:sldId id="343" r:id="rId28"/>
    <p:sldId id="355" r:id="rId29"/>
    <p:sldId id="341" r:id="rId30"/>
    <p:sldId id="272" r:id="rId31"/>
    <p:sldId id="27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4B7851-7B8F-4CBA-9602-800FBF2DC6E3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DB9B10-0169-4298-939E-23E3FEB24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506B-E547-45E3-820E-89FC3CA96EF7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4646-B7BE-4255-BE45-C839C2C4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4DF3-AF76-4DE3-A794-011B38702E16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E924-0F62-4741-B778-986E9B71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87A0-E115-4D40-B7DD-7FD016EFDFBD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7CB6-2E90-48E6-9DE4-2F8FE326F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2C6B-3311-43D7-AEDD-0108038AF3CC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B3B4-20B3-43AB-9D01-D81023CFD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FC9E-E68B-4A56-AE09-EC7043908C76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DFD3-1E2F-430E-A8BD-8E7087F21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509D-8179-4AE1-BD53-09F4416FC2E2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0524-5AD0-41BC-95AD-135597631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73CB-9FF6-48B1-9343-C02B68AB3889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575C-C550-47D2-A1D4-37961AF03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2D39-01AA-4F63-BCFF-0B4A9F216B94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F50D-A8BD-45CE-A36C-E0AE2956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6D2B-C5FC-464F-91F6-90A458D4AE0B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413D-DB6F-43A4-82BF-31AA5C0D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24F6-0FD7-4178-8D7C-2C64D1398729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C758-3265-4F99-AD82-4977B3B0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00E2-BED6-4128-BCA7-285F4149EDC3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C824-D3AB-46A5-97DB-9CA6FC240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15BC5-07C3-483B-AB79-27F681147A27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D7B095-32D2-4285-B99B-00584B69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Global Trade: A study in Cultural Diffusion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Unit 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Magellan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8200"/>
            <a:ext cx="4572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Arial" charset="0"/>
              </a:rPr>
              <a:t>Ferdinand Magellan, 1519, sought water way to Pacific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latin typeface="Arial" charset="0"/>
                <a:cs typeface="Arial" charset="0"/>
              </a:rPr>
              <a:t>found in 1520; named Straight of Magellan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Arial" charset="0"/>
              </a:rPr>
              <a:t>Crew first Europeans to circumnavigate the world; Magellan died on journey  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47800"/>
            <a:ext cx="4357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Guns, Horses, and Disease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Spanish conquistadors pillaged Native Americans for gold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Forced labor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Forced Christianity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Conquered Aztec and Inca empires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Europeans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mtClean="0"/>
              <a:t>superior weapons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mtClean="0"/>
              <a:t>Horses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mtClean="0"/>
              <a:t>Disease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Native Americans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mtClean="0"/>
              <a:t>no natural immunities for European diseases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mtClean="0"/>
              <a:t>90% died from disease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mtClean="0"/>
              <a:t> small pox, syphilis, influenza, and measles  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640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200400"/>
            <a:ext cx="5432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0"/>
            <a:ext cx="527526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0"/>
            <a:ext cx="441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Hernan Cortes and Mocteczuma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Hernan Cortes looking for gold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smtClean="0"/>
              <a:t>1519 landed in Mexico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200" smtClean="0"/>
              <a:t>Found gold and Mayans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Cortes</a:t>
            </a:r>
            <a:r>
              <a:rPr lang="ja-JP" altLang="en-US" smtClean="0"/>
              <a:t>’</a:t>
            </a:r>
            <a:r>
              <a:rPr lang="en-US" smtClean="0"/>
              <a:t>s arrival forced Moctezuma (Aztec chief) to sign over capitol city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Disease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mtClean="0"/>
              <a:t>most effective weapon </a:t>
            </a: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76400"/>
            <a:ext cx="4648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119438"/>
            <a:ext cx="51816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65532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Malinche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Malinche, became Cortez’s interpreter and mistress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Was won in the war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Learned Spanish from missionary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Considered mother of Mexico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First ever Mestizo (European/Native mix) son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Celebrated as the Mother of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31750"/>
            <a:ext cx="86106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Francisco Pizarro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114800" cy="5715000"/>
          </a:xfrm>
        </p:spPr>
        <p:txBody>
          <a:bodyPr/>
          <a:lstStyle/>
          <a:p>
            <a:pPr eaLnBrk="1" hangingPunct="1"/>
            <a:r>
              <a:rPr lang="en-US" smtClean="0"/>
              <a:t>Pizarro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Peru in 1532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Incan empire divided in civil war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Captured and killed Incan emperor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Defeated Incans</a:t>
            </a:r>
          </a:p>
          <a:p>
            <a:pPr eaLnBrk="1" hangingPunct="1"/>
            <a:r>
              <a:rPr lang="en-US" smtClean="0"/>
              <a:t>Just like the Spanish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superior weaponry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deadly diseases 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300" y="1600200"/>
            <a:ext cx="43307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Consequences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sz="4400" smtClean="0"/>
              <a:t>Millions of native people and advanced cultures exterminated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4000" smtClean="0"/>
              <a:t>Those left turned to Christianity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4000" smtClean="0"/>
              <a:t>Mix of Spanish and native culture</a:t>
            </a:r>
          </a:p>
          <a:p>
            <a:pPr eaLnBrk="1" hangingPunct="1"/>
            <a:r>
              <a:rPr lang="en-US" sz="4400" smtClean="0"/>
              <a:t>Gold and silver mines funded European exploration in Pacific and Africa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4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What is a Latin American?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The English brought their families to the New World, so they didn’t blend with the natives.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The Spanish came as single explorer dudes.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They “dated” the natives.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This made a new Latin American or Mestizo (Spanish/Native mix) culture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Most Latin Americans today are to a certain degree Mestizo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1828800"/>
          </a:xfrm>
        </p:spPr>
        <p:txBody>
          <a:bodyPr/>
          <a:lstStyle/>
          <a:p>
            <a:pPr eaLnBrk="1" hangingPunct="1"/>
            <a:r>
              <a:rPr lang="en-US" smtClean="0"/>
              <a:t>Motivation for Exploration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pPr eaLnBrk="1" hangingPunct="1"/>
            <a:r>
              <a:rPr lang="en-US" smtClean="0"/>
              <a:t>Marco Polo – 1200s, traveled to China</a:t>
            </a:r>
          </a:p>
          <a:p>
            <a:pPr lvl="1" eaLnBrk="1" hangingPunct="1"/>
            <a:r>
              <a:rPr lang="en-US" smtClean="0"/>
              <a:t>Writings inspired more explorers</a:t>
            </a:r>
          </a:p>
          <a:p>
            <a:pPr eaLnBrk="1" hangingPunct="1"/>
            <a:r>
              <a:rPr lang="en-US" smtClean="0"/>
              <a:t>Three reasons for exploration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God (spread Christianity)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Glory (Become famous)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Gold (Make money)</a:t>
            </a:r>
          </a:p>
          <a:p>
            <a:pPr eaLnBrk="1" hangingPunct="1"/>
            <a:r>
              <a:rPr lang="en-US" smtClean="0"/>
              <a:t>Technology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Astrolabe and cartography from Muslims</a:t>
            </a:r>
          </a:p>
        </p:txBody>
      </p:sp>
      <p:pic>
        <p:nvPicPr>
          <p:cNvPr id="15363" name="Picture 5" descr="P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33600"/>
            <a:ext cx="4724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32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African Slave Trade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2000"/>
            <a:ext cx="9144000" cy="2133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1600s- slaves most valuable commodity in Africa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started by Portuguese traders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other nations follow  </a:t>
            </a:r>
          </a:p>
          <a:p>
            <a:pPr eaLnBrk="1" hangingPunct="1"/>
            <a:endParaRPr lang="en-US" sz="2800" smtClean="0">
              <a:latin typeface="Arial" charset="0"/>
            </a:endParaRPr>
          </a:p>
        </p:txBody>
      </p:sp>
      <p:pic>
        <p:nvPicPr>
          <p:cNvPr id="7680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400300"/>
            <a:ext cx="5943600" cy="44577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/>
      <p:bldP spid="7680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191000" cy="12192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African Slave Trade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Plantations in Americas needed cheap labor</a:t>
            </a:r>
          </a:p>
          <a:p>
            <a:pPr eaLnBrk="1" hangingPunct="1"/>
            <a:r>
              <a:rPr lang="en-US" smtClean="0">
                <a:latin typeface="Arial" charset="0"/>
              </a:rPr>
              <a:t>African rulers traded slaves for European goods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>
                <a:latin typeface="Arial" charset="0"/>
                <a:cs typeface="Arial" charset="0"/>
              </a:rPr>
              <a:t>Considered property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>
                <a:latin typeface="Arial" charset="0"/>
                <a:cs typeface="Arial" charset="0"/>
              </a:rPr>
              <a:t>No rights  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0"/>
            <a:ext cx="4876800" cy="3389313"/>
          </a:xfrm>
        </p:spPr>
      </p:pic>
      <p:pic>
        <p:nvPicPr>
          <p:cNvPr id="35844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56175" y="2895600"/>
            <a:ext cx="3136900" cy="39624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191000" cy="12954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Africa</a:t>
            </a:r>
            <a:r>
              <a:rPr lang="ja-JP" altLang="en-US" sz="4000" smtClean="0">
                <a:latin typeface="Arial" charset="0"/>
              </a:rPr>
              <a:t>’</a:t>
            </a:r>
            <a:r>
              <a:rPr lang="en-US" altLang="ja-JP" sz="4000" smtClean="0">
                <a:latin typeface="Arial" charset="0"/>
              </a:rPr>
              <a:t>s Resistance</a:t>
            </a:r>
            <a:endParaRPr lang="en-US" sz="4000" smtClean="0">
              <a:latin typeface="Arial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457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Arial" charset="0"/>
              </a:rPr>
              <a:t>Some African leaders resisted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Arial" charset="0"/>
              </a:rPr>
              <a:t>Affonso I, ruler of the Kongo, resisted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Arial" charset="0"/>
              </a:rPr>
              <a:t>African leaders attempted to ban the trade</a:t>
            </a:r>
            <a:endParaRPr lang="en-US" sz="2800" smtClean="0">
              <a:latin typeface="Arial" charset="0"/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62538" y="0"/>
            <a:ext cx="4081462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Triangular Trade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Triangle Trade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latin typeface="Arial" charset="0"/>
                <a:cs typeface="Arial" charset="0"/>
              </a:rPr>
              <a:t>network of trade linking Europe, Africa, Americas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First leg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latin typeface="Arial" charset="0"/>
                <a:cs typeface="Arial" charset="0"/>
              </a:rPr>
              <a:t>Europe to Africa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latin typeface="Arial" charset="0"/>
                <a:cs typeface="Arial" charset="0"/>
              </a:rPr>
              <a:t>guns, cloth, money for slaves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Second leg, Middle Passage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latin typeface="Arial" charset="0"/>
                <a:cs typeface="Arial" charset="0"/>
              </a:rPr>
              <a:t>Africa to Americas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latin typeface="Arial" charset="0"/>
                <a:cs typeface="Arial" charset="0"/>
              </a:rPr>
              <a:t>slaves for raw goods, sugar, cotton, firs, molasses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Third leg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latin typeface="Arial" charset="0"/>
                <a:cs typeface="Arial" charset="0"/>
              </a:rPr>
              <a:t>Americas to Europe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latin typeface="Arial" charset="0"/>
                <a:cs typeface="Arial" charset="0"/>
              </a:rPr>
              <a:t>raw goods to manufacturers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Port cities prospered and new cities built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6738"/>
            <a:ext cx="9144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2209800" cy="42672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The Middle Passage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Captive African slaves crossed hundreds of miles to African coast</a:t>
            </a:r>
          </a:p>
          <a:p>
            <a:pPr eaLnBrk="1" hangingPunct="1"/>
            <a:r>
              <a:rPr lang="en-US" smtClean="0">
                <a:latin typeface="Arial" charset="0"/>
              </a:rPr>
              <a:t>Held in warehouses in coastal ports to await transport to the Americas</a:t>
            </a:r>
          </a:p>
          <a:p>
            <a:pPr eaLnBrk="1" hangingPunct="1"/>
            <a:r>
              <a:rPr lang="en-US" smtClean="0">
                <a:latin typeface="Arial" charset="0"/>
              </a:rPr>
              <a:t>1 in 8 died in the middle passage</a:t>
            </a: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3257550"/>
            <a:ext cx="4800600" cy="36004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97376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2057400"/>
            <a:ext cx="42751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0" y="1143000"/>
            <a:ext cx="2971800" cy="4068763"/>
          </a:xfrm>
        </p:spPr>
        <p:txBody>
          <a:bodyPr/>
          <a:lstStyle/>
          <a:p>
            <a:r>
              <a:rPr lang="en-US" smtClean="0"/>
              <a:t>Sugar Plantations Imported the Most Slaves</a:t>
            </a:r>
          </a:p>
        </p:txBody>
      </p:sp>
      <p:pic>
        <p:nvPicPr>
          <p:cNvPr id="45060" name="il_fi" descr="SlaveryTable00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381000"/>
            <a:ext cx="6324600" cy="6324600"/>
          </a:xfrm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Impact of the Atlantic Slave Trade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Colonies and cities in Europe gained enormous wealth </a:t>
            </a:r>
          </a:p>
          <a:p>
            <a:pPr eaLnBrk="1" hangingPunct="1"/>
            <a:r>
              <a:rPr lang="en-US" sz="4000" smtClean="0">
                <a:latin typeface="Arial" charset="0"/>
              </a:rPr>
              <a:t>African communities, families, and individuals destroyed</a:t>
            </a:r>
          </a:p>
          <a:p>
            <a:pPr eaLnBrk="1" hangingPunct="1"/>
            <a:r>
              <a:rPr lang="en-US" sz="4000" smtClean="0">
                <a:latin typeface="Arial" charset="0"/>
              </a:rPr>
              <a:t>Around 10 million enslaved</a:t>
            </a:r>
          </a:p>
          <a:p>
            <a:pPr eaLnBrk="1" hangingPunct="1"/>
            <a:r>
              <a:rPr lang="en-US" sz="4000" smtClean="0">
                <a:latin typeface="Arial" charset="0"/>
              </a:rPr>
              <a:t>Around 2 million died in the middle passage</a:t>
            </a:r>
          </a:p>
          <a:p>
            <a:pPr eaLnBrk="1" hangingPunct="1">
              <a:buFontTx/>
              <a:buNone/>
            </a:pPr>
            <a:r>
              <a:rPr lang="en-US" sz="4000" smtClean="0">
                <a:latin typeface="Arial" charset="0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Portugal is First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Prince Henry the Navigator of Portugal sponsored sea exploration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Looking for sea route to Asia to find spices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/>
              <a:t>Preserve food and flavoring 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Found gold in southern tip of Africa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1488 Bartholomeu Dias rounded tip of Africa, “Cape of Good Hope” </a:t>
            </a:r>
          </a:p>
          <a:p>
            <a:pPr eaLnBrk="1" hangingPunct="1">
              <a:lnSpc>
                <a:spcPct val="90000"/>
              </a:lnSpc>
            </a:pPr>
            <a:endParaRPr lang="en-US" sz="40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Europeans in Asia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First was Portugal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000" smtClean="0"/>
              <a:t>Gained control of trade in India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smtClean="0"/>
              <a:t>Dutch took power in India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000" smtClean="0"/>
              <a:t>Dutch East India Company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000" smtClean="0"/>
              <a:t>Then they began trading in China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000" smtClean="0"/>
              <a:t>Lose influence to England and France</a:t>
            </a:r>
          </a:p>
          <a:p>
            <a:pPr eaLnBrk="1" hangingPunct="1">
              <a:lnSpc>
                <a:spcPct val="80000"/>
              </a:lnSpc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4800" smtClean="0"/>
              <a:t>Spain in Asia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Spain- 1500s, took Philippines</a:t>
            </a:r>
          </a:p>
          <a:p>
            <a:pPr eaLnBrk="1" hangingPunct="1"/>
            <a:r>
              <a:rPr lang="en-US" sz="4000" smtClean="0">
                <a:latin typeface="Arial" charset="0"/>
              </a:rPr>
              <a:t>Made people convert</a:t>
            </a:r>
          </a:p>
          <a:p>
            <a:pPr eaLnBrk="1" hangingPunct="1"/>
            <a:r>
              <a:rPr lang="en-US" sz="4000" smtClean="0">
                <a:latin typeface="Arial" charset="0"/>
              </a:rPr>
              <a:t>Many Filipino people today are Catholic</a:t>
            </a:r>
          </a:p>
          <a:p>
            <a:pPr eaLnBrk="1" hangingPunct="1"/>
            <a:r>
              <a:rPr lang="en-US" sz="4000" smtClean="0">
                <a:latin typeface="Arial" charset="0"/>
              </a:rPr>
              <a:t>Funded trade in Asia with silver from colonies in Mexico and Peru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0"/>
            <a:ext cx="2133600" cy="2438400"/>
          </a:xfrm>
        </p:spPr>
        <p:txBody>
          <a:bodyPr/>
          <a:lstStyle/>
          <a:p>
            <a:pPr eaLnBrk="1" hangingPunct="1"/>
            <a:r>
              <a:rPr lang="en-US" smtClean="0"/>
              <a:t>Vasco da Gamma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3434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Sailed around cape  to India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600" smtClean="0"/>
              <a:t>Lost half of ships and crew; hunger, thirst, scurvy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600" smtClean="0"/>
              <a:t>1000% profit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After Gamma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600" smtClean="0"/>
              <a:t>Portugal returned, destroyed Muslim trade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600" smtClean="0"/>
              <a:t>Trade empire, world power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373438"/>
            <a:ext cx="4267200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7163" y="152400"/>
            <a:ext cx="263683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Explorers: Columbus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4191000" cy="5562600"/>
          </a:xfrm>
        </p:spPr>
        <p:txBody>
          <a:bodyPr/>
          <a:lstStyle/>
          <a:p>
            <a:pPr eaLnBrk="1" hangingPunct="1"/>
            <a:r>
              <a:rPr lang="en-US" sz="3600" smtClean="0"/>
              <a:t>From Italy but Spain paid for him to explore</a:t>
            </a:r>
          </a:p>
          <a:p>
            <a:pPr eaLnBrk="1" hangingPunct="1"/>
            <a:r>
              <a:rPr lang="en-US" sz="3600" smtClean="0"/>
              <a:t>Aware the Earth was round; didn't</a:t>
            </a:r>
            <a:r>
              <a:rPr lang="en-US" altLang="ja-JP" sz="3600" smtClean="0"/>
              <a:t> know Americas were there</a:t>
            </a:r>
          </a:p>
          <a:p>
            <a:pPr eaLnBrk="1" hangingPunct="1"/>
            <a:endParaRPr lang="en-US" sz="3600" smtClean="0"/>
          </a:p>
        </p:txBody>
      </p:sp>
      <p:pic>
        <p:nvPicPr>
          <p:cNvPr id="7168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990600"/>
            <a:ext cx="4351338" cy="54102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  <p:bldP spid="71682" grpId="0" build="p"/>
      <p:bldP spid="71682" grpId="1" build="p"/>
      <p:bldP spid="71682" grpId="2" build="p"/>
      <p:bldP spid="71682" grpId="3" build="p"/>
      <p:bldP spid="71682" grpId="4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Explorers: Columbus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85800"/>
            <a:ext cx="9144000" cy="2590800"/>
          </a:xfrm>
        </p:spPr>
        <p:txBody>
          <a:bodyPr/>
          <a:lstStyle/>
          <a:p>
            <a:pPr eaLnBrk="1" hangingPunct="1"/>
            <a:r>
              <a:rPr lang="en-US" sz="2800" smtClean="0"/>
              <a:t>1492</a:t>
            </a:r>
          </a:p>
          <a:p>
            <a:pPr eaLnBrk="1" hangingPunct="1"/>
            <a:r>
              <a:rPr lang="en-US" sz="2800" smtClean="0"/>
              <a:t>Thinking he was in India called native people of Caribbean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Indians</a:t>
            </a:r>
            <a:r>
              <a:rPr lang="ja-JP" altLang="en-US" sz="2800" smtClean="0"/>
              <a:t>”</a:t>
            </a:r>
            <a:endParaRPr lang="en-US" altLang="ja-JP" sz="2800" smtClean="0"/>
          </a:p>
          <a:p>
            <a:pPr lvl="1" eaLnBrk="1" hangingPunct="1"/>
            <a:r>
              <a:rPr lang="en-US" sz="2400" smtClean="0"/>
              <a:t>Dark skin</a:t>
            </a:r>
          </a:p>
          <a:p>
            <a:pPr lvl="1" eaLnBrk="1" hangingPunct="1"/>
            <a:r>
              <a:rPr lang="en-US" sz="2400" smtClean="0"/>
              <a:t>Other language</a:t>
            </a:r>
          </a:p>
          <a:p>
            <a:pPr lvl="1" eaLnBrk="1" hangingPunct="1"/>
            <a:r>
              <a:rPr lang="en-US" sz="2400" smtClean="0"/>
              <a:t>Why do we still call these people Indians?</a:t>
            </a:r>
          </a:p>
          <a:p>
            <a:pPr eaLnBrk="1" hangingPunct="1"/>
            <a:r>
              <a:rPr lang="en-US" smtClean="0"/>
              <a:t>Columbian Exchange – new plants and animals to America from Europe and vice versa</a:t>
            </a:r>
          </a:p>
          <a:p>
            <a:pPr lvl="1" eaLnBrk="1" hangingPunct="1"/>
            <a:r>
              <a:rPr lang="en-US" smtClean="0"/>
              <a:t>From America – Tomatoes, potatoes, tobaccoes</a:t>
            </a:r>
          </a:p>
          <a:p>
            <a:pPr lvl="1" eaLnBrk="1" hangingPunct="1"/>
            <a:r>
              <a:rPr lang="en-US" smtClean="0"/>
              <a:t>From Europe – Horses, disease, slaves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columbu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47925"/>
            <a:ext cx="63055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columbuswan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338" y="0"/>
            <a:ext cx="3776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6482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Arial" charset="0"/>
              </a:rPr>
              <a:t>Line of Demarcation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smtClean="0">
                <a:latin typeface="Arial" charset="0"/>
                <a:cs typeface="Arial" charset="0"/>
              </a:rPr>
              <a:t>created by Pope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smtClean="0">
                <a:latin typeface="Arial" charset="0"/>
                <a:cs typeface="Arial" charset="0"/>
              </a:rPr>
              <a:t>Divided world between Spain, west of line, and Portugal, east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Arial" charset="0"/>
              </a:rPr>
              <a:t>Treaty of Tordesillas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smtClean="0">
                <a:latin typeface="Arial" charset="0"/>
                <a:cs typeface="Arial" charset="0"/>
              </a:rPr>
              <a:t>1494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200" smtClean="0">
                <a:latin typeface="Arial" charset="0"/>
                <a:cs typeface="Arial" charset="0"/>
              </a:rPr>
              <a:t>Spain and Portugal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latin typeface="Arial" charset="0"/>
                <a:cs typeface="Arial" charset="0"/>
              </a:rPr>
              <a:t>What language do most Brazilians speak today?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838200"/>
            <a:ext cx="4810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0"/>
            <a:ext cx="5181600" cy="762000"/>
          </a:xfrm>
        </p:spPr>
        <p:txBody>
          <a:bodyPr/>
          <a:lstStyle/>
          <a:p>
            <a:pPr eaLnBrk="1" hangingPunct="1"/>
            <a:r>
              <a:rPr lang="en-US" smtClean="0"/>
              <a:t>Cabot and Vespucci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724400" cy="6858000"/>
          </a:xfrm>
        </p:spPr>
        <p:txBody>
          <a:bodyPr/>
          <a:lstStyle/>
          <a:p>
            <a:pPr eaLnBrk="1" hangingPunct="1"/>
            <a:r>
              <a:rPr lang="en-US" smtClean="0"/>
              <a:t>John Cabot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200" smtClean="0"/>
              <a:t>Venetian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200" smtClean="0"/>
              <a:t>Explored New England for England </a:t>
            </a:r>
          </a:p>
          <a:p>
            <a:pPr eaLnBrk="1" hangingPunct="1"/>
            <a:r>
              <a:rPr lang="en-US" smtClean="0"/>
              <a:t>Amerigo Vespucci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200" smtClean="0"/>
              <a:t>Italian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200" smtClean="0"/>
              <a:t>Explored Brazil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200" smtClean="0"/>
              <a:t>German cartographer used Amerigo’s account to create a map; labeled region “America”       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1905000"/>
            <a:ext cx="450532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99FF6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AFFB8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FF66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CAFFB8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732</Words>
  <Application>Microsoft Office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Wingdings</vt:lpstr>
      <vt:lpstr>ＭＳ Ｐゴシック</vt:lpstr>
      <vt:lpstr>Office Theme</vt:lpstr>
      <vt:lpstr>Global Trade: A study in Cultural Diffusion</vt:lpstr>
      <vt:lpstr>Motivation for Exploration</vt:lpstr>
      <vt:lpstr>Portugal is First</vt:lpstr>
      <vt:lpstr>Vasco da Gamma</vt:lpstr>
      <vt:lpstr>Explorers: Columbus</vt:lpstr>
      <vt:lpstr>Explorers: Columbus</vt:lpstr>
      <vt:lpstr>Slide 7</vt:lpstr>
      <vt:lpstr>Slide 8</vt:lpstr>
      <vt:lpstr>Cabot and Vespucci</vt:lpstr>
      <vt:lpstr>Magellan </vt:lpstr>
      <vt:lpstr>Guns, Horses, and Disease</vt:lpstr>
      <vt:lpstr>Slide 12</vt:lpstr>
      <vt:lpstr>Hernan Cortes and Mocteczuma</vt:lpstr>
      <vt:lpstr>Slide 14</vt:lpstr>
      <vt:lpstr>Malinche</vt:lpstr>
      <vt:lpstr>Slide 16</vt:lpstr>
      <vt:lpstr>Francisco Pizarro</vt:lpstr>
      <vt:lpstr>Consequences </vt:lpstr>
      <vt:lpstr>What is a Latin American?</vt:lpstr>
      <vt:lpstr>Slide 20</vt:lpstr>
      <vt:lpstr>African Slave Trade</vt:lpstr>
      <vt:lpstr>African Slave Trade</vt:lpstr>
      <vt:lpstr>Africa’s Resistance</vt:lpstr>
      <vt:lpstr>Triangular Trade</vt:lpstr>
      <vt:lpstr>Slide 25</vt:lpstr>
      <vt:lpstr>The Middle Passage</vt:lpstr>
      <vt:lpstr>Slide 27</vt:lpstr>
      <vt:lpstr>Sugar Plantations Imported the Most Slaves</vt:lpstr>
      <vt:lpstr>Impact of the Atlantic Slave Trade</vt:lpstr>
      <vt:lpstr>Europeans in Asia</vt:lpstr>
      <vt:lpstr>Spain in Asia</vt:lpstr>
    </vt:vector>
  </TitlesOfParts>
  <Company>Rockcastle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Trade</dc:title>
  <dc:creator>Robinson, Holly</dc:creator>
  <cp:lastModifiedBy>Hubert</cp:lastModifiedBy>
  <cp:revision>36</cp:revision>
  <dcterms:created xsi:type="dcterms:W3CDTF">2012-07-13T01:07:59Z</dcterms:created>
  <dcterms:modified xsi:type="dcterms:W3CDTF">2012-09-02T18:01:13Z</dcterms:modified>
</cp:coreProperties>
</file>