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6" r:id="rId4"/>
    <p:sldId id="258" r:id="rId5"/>
    <p:sldId id="259" r:id="rId6"/>
    <p:sldId id="260" r:id="rId7"/>
    <p:sldId id="261" r:id="rId8"/>
    <p:sldId id="262" r:id="rId9"/>
    <p:sldId id="263" r:id="rId10"/>
    <p:sldId id="264"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60" d="100"/>
          <a:sy n="60" d="100"/>
        </p:scale>
        <p:origin x="-80" y="-4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printerSettings" Target="printerSettings/printerSettings1.bin"/><Relationship Id="rId67" Type="http://schemas.openxmlformats.org/officeDocument/2006/relationships/presProps" Target="presProps.xml"/><Relationship Id="rId68" Type="http://schemas.openxmlformats.org/officeDocument/2006/relationships/viewProps" Target="viewProps.xml"/><Relationship Id="rId69" Type="http://schemas.openxmlformats.org/officeDocument/2006/relationships/theme" Target="theme/theme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D66115-9276-BE48-9BD1-3A4CE60FF89B}" type="datetimeFigureOut">
              <a:rPr lang="en-US" smtClean="0"/>
              <a:t>10/14/15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5ADC8-726D-7447-AB76-B68C34622018}" type="slidenum">
              <a:rPr lang="en-US" smtClean="0"/>
              <a:t>‹#›</a:t>
            </a:fld>
            <a:endParaRPr lang="en-US"/>
          </a:p>
        </p:txBody>
      </p:sp>
    </p:spTree>
    <p:extLst>
      <p:ext uri="{BB962C8B-B14F-4D97-AF65-F5344CB8AC3E}">
        <p14:creationId xmlns:p14="http://schemas.microsoft.com/office/powerpoint/2010/main" val="1291805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D66115-9276-BE48-9BD1-3A4CE60FF89B}" type="datetimeFigureOut">
              <a:rPr lang="en-US" smtClean="0"/>
              <a:t>10/14/15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5ADC8-726D-7447-AB76-B68C34622018}" type="slidenum">
              <a:rPr lang="en-US" smtClean="0"/>
              <a:t>‹#›</a:t>
            </a:fld>
            <a:endParaRPr lang="en-US"/>
          </a:p>
        </p:txBody>
      </p:sp>
    </p:spTree>
    <p:extLst>
      <p:ext uri="{BB962C8B-B14F-4D97-AF65-F5344CB8AC3E}">
        <p14:creationId xmlns:p14="http://schemas.microsoft.com/office/powerpoint/2010/main" val="948891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D66115-9276-BE48-9BD1-3A4CE60FF89B}" type="datetimeFigureOut">
              <a:rPr lang="en-US" smtClean="0"/>
              <a:t>10/14/15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5ADC8-726D-7447-AB76-B68C34622018}" type="slidenum">
              <a:rPr lang="en-US" smtClean="0"/>
              <a:t>‹#›</a:t>
            </a:fld>
            <a:endParaRPr lang="en-US"/>
          </a:p>
        </p:txBody>
      </p:sp>
    </p:spTree>
    <p:extLst>
      <p:ext uri="{BB962C8B-B14F-4D97-AF65-F5344CB8AC3E}">
        <p14:creationId xmlns:p14="http://schemas.microsoft.com/office/powerpoint/2010/main" val="2185748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D66115-9276-BE48-9BD1-3A4CE60FF89B}" type="datetimeFigureOut">
              <a:rPr lang="en-US" smtClean="0"/>
              <a:t>10/14/15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5ADC8-726D-7447-AB76-B68C34622018}" type="slidenum">
              <a:rPr lang="en-US" smtClean="0"/>
              <a:t>‹#›</a:t>
            </a:fld>
            <a:endParaRPr lang="en-US"/>
          </a:p>
        </p:txBody>
      </p:sp>
    </p:spTree>
    <p:extLst>
      <p:ext uri="{BB962C8B-B14F-4D97-AF65-F5344CB8AC3E}">
        <p14:creationId xmlns:p14="http://schemas.microsoft.com/office/powerpoint/2010/main" val="3759720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D66115-9276-BE48-9BD1-3A4CE60FF89B}" type="datetimeFigureOut">
              <a:rPr lang="en-US" smtClean="0"/>
              <a:t>10/14/15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85ADC8-726D-7447-AB76-B68C34622018}" type="slidenum">
              <a:rPr lang="en-US" smtClean="0"/>
              <a:t>‹#›</a:t>
            </a:fld>
            <a:endParaRPr lang="en-US"/>
          </a:p>
        </p:txBody>
      </p:sp>
    </p:spTree>
    <p:extLst>
      <p:ext uri="{BB962C8B-B14F-4D97-AF65-F5344CB8AC3E}">
        <p14:creationId xmlns:p14="http://schemas.microsoft.com/office/powerpoint/2010/main" val="777677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D66115-9276-BE48-9BD1-3A4CE60FF89B}" type="datetimeFigureOut">
              <a:rPr lang="en-US" smtClean="0"/>
              <a:t>10/14/15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85ADC8-726D-7447-AB76-B68C34622018}" type="slidenum">
              <a:rPr lang="en-US" smtClean="0"/>
              <a:t>‹#›</a:t>
            </a:fld>
            <a:endParaRPr lang="en-US"/>
          </a:p>
        </p:txBody>
      </p:sp>
    </p:spTree>
    <p:extLst>
      <p:ext uri="{BB962C8B-B14F-4D97-AF65-F5344CB8AC3E}">
        <p14:creationId xmlns:p14="http://schemas.microsoft.com/office/powerpoint/2010/main" val="731613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D66115-9276-BE48-9BD1-3A4CE60FF89B}" type="datetimeFigureOut">
              <a:rPr lang="en-US" smtClean="0"/>
              <a:t>10/14/15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85ADC8-726D-7447-AB76-B68C34622018}" type="slidenum">
              <a:rPr lang="en-US" smtClean="0"/>
              <a:t>‹#›</a:t>
            </a:fld>
            <a:endParaRPr lang="en-US"/>
          </a:p>
        </p:txBody>
      </p:sp>
    </p:spTree>
    <p:extLst>
      <p:ext uri="{BB962C8B-B14F-4D97-AF65-F5344CB8AC3E}">
        <p14:creationId xmlns:p14="http://schemas.microsoft.com/office/powerpoint/2010/main" val="2976675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D66115-9276-BE48-9BD1-3A4CE60FF89B}" type="datetimeFigureOut">
              <a:rPr lang="en-US" smtClean="0"/>
              <a:t>10/14/15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85ADC8-726D-7447-AB76-B68C34622018}" type="slidenum">
              <a:rPr lang="en-US" smtClean="0"/>
              <a:t>‹#›</a:t>
            </a:fld>
            <a:endParaRPr lang="en-US"/>
          </a:p>
        </p:txBody>
      </p:sp>
    </p:spTree>
    <p:extLst>
      <p:ext uri="{BB962C8B-B14F-4D97-AF65-F5344CB8AC3E}">
        <p14:creationId xmlns:p14="http://schemas.microsoft.com/office/powerpoint/2010/main" val="197441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D66115-9276-BE48-9BD1-3A4CE60FF89B}" type="datetimeFigureOut">
              <a:rPr lang="en-US" smtClean="0"/>
              <a:t>10/14/15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85ADC8-726D-7447-AB76-B68C34622018}" type="slidenum">
              <a:rPr lang="en-US" smtClean="0"/>
              <a:t>‹#›</a:t>
            </a:fld>
            <a:endParaRPr lang="en-US"/>
          </a:p>
        </p:txBody>
      </p:sp>
    </p:spTree>
    <p:extLst>
      <p:ext uri="{BB962C8B-B14F-4D97-AF65-F5344CB8AC3E}">
        <p14:creationId xmlns:p14="http://schemas.microsoft.com/office/powerpoint/2010/main" val="66575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D66115-9276-BE48-9BD1-3A4CE60FF89B}" type="datetimeFigureOut">
              <a:rPr lang="en-US" smtClean="0"/>
              <a:t>10/14/15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85ADC8-726D-7447-AB76-B68C34622018}" type="slidenum">
              <a:rPr lang="en-US" smtClean="0"/>
              <a:t>‹#›</a:t>
            </a:fld>
            <a:endParaRPr lang="en-US"/>
          </a:p>
        </p:txBody>
      </p:sp>
    </p:spTree>
    <p:extLst>
      <p:ext uri="{BB962C8B-B14F-4D97-AF65-F5344CB8AC3E}">
        <p14:creationId xmlns:p14="http://schemas.microsoft.com/office/powerpoint/2010/main" val="3263173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D66115-9276-BE48-9BD1-3A4CE60FF89B}" type="datetimeFigureOut">
              <a:rPr lang="en-US" smtClean="0"/>
              <a:t>10/14/15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85ADC8-726D-7447-AB76-B68C34622018}" type="slidenum">
              <a:rPr lang="en-US" smtClean="0"/>
              <a:t>‹#›</a:t>
            </a:fld>
            <a:endParaRPr lang="en-US"/>
          </a:p>
        </p:txBody>
      </p:sp>
    </p:spTree>
    <p:extLst>
      <p:ext uri="{BB962C8B-B14F-4D97-AF65-F5344CB8AC3E}">
        <p14:creationId xmlns:p14="http://schemas.microsoft.com/office/powerpoint/2010/main" val="28938707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66115-9276-BE48-9BD1-3A4CE60FF89B}" type="datetimeFigureOut">
              <a:rPr lang="en-US" smtClean="0"/>
              <a:t>10/14/15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85ADC8-726D-7447-AB76-B68C34622018}" type="slidenum">
              <a:rPr lang="en-US" smtClean="0"/>
              <a:t>‹#›</a:t>
            </a:fld>
            <a:endParaRPr lang="en-US"/>
          </a:p>
        </p:txBody>
      </p:sp>
    </p:spTree>
    <p:extLst>
      <p:ext uri="{BB962C8B-B14F-4D97-AF65-F5344CB8AC3E}">
        <p14:creationId xmlns:p14="http://schemas.microsoft.com/office/powerpoint/2010/main" val="3914149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5.1 Civil Liberties Intro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43884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 Quiz a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How many times is the word ‘equality’ mentioned in the Constitution?</a:t>
            </a:r>
          </a:p>
          <a:p>
            <a:pPr marL="514350" indent="-514350">
              <a:buFont typeface="+mj-lt"/>
              <a:buAutoNum type="arabicPeriod"/>
            </a:pPr>
            <a:r>
              <a:rPr lang="en-US" dirty="0" smtClean="0"/>
              <a:t>Which is easier to discriminate based on?</a:t>
            </a:r>
          </a:p>
          <a:p>
            <a:pPr marL="914400" lvl="1" indent="-514350">
              <a:buFont typeface="+mj-lt"/>
              <a:buAutoNum type="arabicPeriod"/>
            </a:pPr>
            <a:r>
              <a:rPr lang="en-US" dirty="0" smtClean="0"/>
              <a:t>Race, gender or age</a:t>
            </a:r>
          </a:p>
          <a:p>
            <a:pPr marL="514350" indent="-514350">
              <a:buFont typeface="+mj-lt"/>
              <a:buAutoNum type="arabicPeriod"/>
            </a:pPr>
            <a:r>
              <a:rPr lang="en-US" dirty="0" smtClean="0"/>
              <a:t>What clause in the 14</a:t>
            </a:r>
            <a:r>
              <a:rPr lang="en-US" baseline="30000" dirty="0" smtClean="0"/>
              <a:t>th</a:t>
            </a:r>
            <a:r>
              <a:rPr lang="en-US" dirty="0" smtClean="0"/>
              <a:t> Amendment guarantees that all citizens are to be treated equally by the government?</a:t>
            </a:r>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2780537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 Quiz b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Which is the only amendment that directly mentions equality of all citizens in the Constitution?</a:t>
            </a:r>
          </a:p>
          <a:p>
            <a:pPr marL="514350" indent="-514350">
              <a:buFont typeface="+mj-lt"/>
              <a:buAutoNum type="arabicPeriod"/>
            </a:pPr>
            <a:r>
              <a:rPr lang="en-US" dirty="0" smtClean="0"/>
              <a:t>Which is harder to discriminate based on?</a:t>
            </a:r>
          </a:p>
          <a:p>
            <a:pPr marL="914400" lvl="1" indent="-514350">
              <a:buFont typeface="+mj-lt"/>
              <a:buAutoNum type="arabicPeriod"/>
            </a:pPr>
            <a:r>
              <a:rPr lang="en-US" dirty="0" smtClean="0"/>
              <a:t>Race, gender or age</a:t>
            </a:r>
          </a:p>
          <a:p>
            <a:pPr marL="514350" indent="-514350">
              <a:buFont typeface="+mj-lt"/>
              <a:buAutoNum type="arabicPeriod"/>
            </a:pPr>
            <a:r>
              <a:rPr lang="en-US" dirty="0" smtClean="0"/>
              <a:t>After losing her seat on a bus, Rosa Parks and the NAACP led a ______________ of the Montgomery </a:t>
            </a:r>
            <a:r>
              <a:rPr lang="en-US" smtClean="0"/>
              <a:t>bus system. </a:t>
            </a: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3265859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5.2 African American Civil Rights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0185408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Scott v. </a:t>
            </a:r>
            <a:r>
              <a:rPr lang="en-US" dirty="0" err="1" smtClean="0"/>
              <a:t>Sandford</a:t>
            </a:r>
            <a:endParaRPr lang="en-US" dirty="0"/>
          </a:p>
        </p:txBody>
      </p:sp>
      <p:sp>
        <p:nvSpPr>
          <p:cNvPr id="3" name="Content Placeholder 2"/>
          <p:cNvSpPr>
            <a:spLocks noGrp="1"/>
          </p:cNvSpPr>
          <p:nvPr>
            <p:ph idx="1"/>
          </p:nvPr>
        </p:nvSpPr>
        <p:spPr/>
        <p:txBody>
          <a:bodyPr/>
          <a:lstStyle/>
          <a:p>
            <a:r>
              <a:rPr lang="en-US" dirty="0" smtClean="0"/>
              <a:t>Dred Scott – slave who sued for his freedom</a:t>
            </a:r>
          </a:p>
          <a:p>
            <a:pPr lvl="1"/>
            <a:r>
              <a:rPr lang="en-US" dirty="0" smtClean="0"/>
              <a:t>Claimed equal protection and due process (5</a:t>
            </a:r>
            <a:r>
              <a:rPr lang="en-US" baseline="30000" dirty="0" smtClean="0"/>
              <a:t>th</a:t>
            </a:r>
            <a:r>
              <a:rPr lang="en-US" dirty="0" smtClean="0"/>
              <a:t>)</a:t>
            </a:r>
          </a:p>
          <a:p>
            <a:r>
              <a:rPr lang="en-US" dirty="0" smtClean="0"/>
              <a:t>SCOTUS said he </a:t>
            </a:r>
            <a:r>
              <a:rPr lang="en-US" dirty="0" err="1" smtClean="0"/>
              <a:t>doesn</a:t>
            </a:r>
            <a:r>
              <a:rPr lang="fr-FR" dirty="0" smtClean="0"/>
              <a:t>’</a:t>
            </a:r>
            <a:r>
              <a:rPr lang="en-US" dirty="0" smtClean="0"/>
              <a:t>t have rights b/c he is chattel (property)</a:t>
            </a:r>
          </a:p>
          <a:p>
            <a:pPr lvl="1"/>
            <a:r>
              <a:rPr lang="en-US" dirty="0" smtClean="0"/>
              <a:t>To take away slaves from owners, SCOTUS would be taking away their right to property </a:t>
            </a:r>
            <a:endParaRPr lang="en-US" dirty="0"/>
          </a:p>
        </p:txBody>
      </p:sp>
    </p:spTree>
    <p:extLst>
      <p:ext uri="{BB962C8B-B14F-4D97-AF65-F5344CB8AC3E}">
        <p14:creationId xmlns:p14="http://schemas.microsoft.com/office/powerpoint/2010/main" val="95169669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the Civil War</a:t>
            </a:r>
            <a:endParaRPr lang="en-US" dirty="0"/>
          </a:p>
        </p:txBody>
      </p:sp>
      <p:sp>
        <p:nvSpPr>
          <p:cNvPr id="3" name="Content Placeholder 2"/>
          <p:cNvSpPr>
            <a:spLocks noGrp="1"/>
          </p:cNvSpPr>
          <p:nvPr>
            <p:ph idx="1"/>
          </p:nvPr>
        </p:nvSpPr>
        <p:spPr/>
        <p:txBody>
          <a:bodyPr/>
          <a:lstStyle/>
          <a:p>
            <a:r>
              <a:rPr lang="en-US" dirty="0" smtClean="0"/>
              <a:t>First, the federal </a:t>
            </a:r>
            <a:r>
              <a:rPr lang="en-US" dirty="0" err="1" smtClean="0"/>
              <a:t>gov</a:t>
            </a:r>
            <a:r>
              <a:rPr lang="en-US" dirty="0" smtClean="0"/>
              <a:t> ruled the south as a conquered territory </a:t>
            </a:r>
          </a:p>
          <a:p>
            <a:pPr lvl="1"/>
            <a:r>
              <a:rPr lang="en-US" dirty="0" smtClean="0"/>
              <a:t>Strict rules against mistreatment of blacks</a:t>
            </a:r>
          </a:p>
          <a:p>
            <a:r>
              <a:rPr lang="en-US" dirty="0" smtClean="0"/>
              <a:t>10 years later, The Jim Crow Era begins</a:t>
            </a:r>
          </a:p>
          <a:p>
            <a:pPr lvl="1"/>
            <a:r>
              <a:rPr lang="en-US" dirty="0" smtClean="0"/>
              <a:t>Laws that segregate and take rights from blacks </a:t>
            </a:r>
          </a:p>
          <a:p>
            <a:r>
              <a:rPr lang="en-US" dirty="0" smtClean="0"/>
              <a:t>KKK arises as an anti black group</a:t>
            </a:r>
          </a:p>
          <a:p>
            <a:pPr lvl="1"/>
            <a:r>
              <a:rPr lang="en-US" dirty="0" smtClean="0"/>
              <a:t>Saw policies of the fed </a:t>
            </a:r>
            <a:r>
              <a:rPr lang="en-US" dirty="0" err="1" smtClean="0"/>
              <a:t>gov</a:t>
            </a:r>
            <a:r>
              <a:rPr lang="en-US" dirty="0" smtClean="0"/>
              <a:t> as it overreaching </a:t>
            </a:r>
            <a:endParaRPr lang="en-US" dirty="0"/>
          </a:p>
        </p:txBody>
      </p:sp>
    </p:spTree>
    <p:extLst>
      <p:ext uri="{BB962C8B-B14F-4D97-AF65-F5344CB8AC3E}">
        <p14:creationId xmlns:p14="http://schemas.microsoft.com/office/powerpoint/2010/main" val="72035011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Plessy</a:t>
            </a:r>
            <a:r>
              <a:rPr lang="en-US" dirty="0" smtClean="0"/>
              <a:t> v. Ferguson (Separate but Equal) </a:t>
            </a:r>
            <a:endParaRPr lang="en-US" dirty="0"/>
          </a:p>
        </p:txBody>
      </p:sp>
      <p:sp>
        <p:nvSpPr>
          <p:cNvPr id="3" name="Content Placeholder 2"/>
          <p:cNvSpPr>
            <a:spLocks noGrp="1"/>
          </p:cNvSpPr>
          <p:nvPr>
            <p:ph idx="1"/>
          </p:nvPr>
        </p:nvSpPr>
        <p:spPr/>
        <p:txBody>
          <a:bodyPr/>
          <a:lstStyle/>
          <a:p>
            <a:r>
              <a:rPr lang="en-US" dirty="0" err="1" smtClean="0"/>
              <a:t>Plessy</a:t>
            </a:r>
            <a:r>
              <a:rPr lang="en-US" dirty="0" smtClean="0"/>
              <a:t> (black guy) v. Ferguson (train owner)</a:t>
            </a:r>
          </a:p>
          <a:p>
            <a:pPr lvl="1"/>
            <a:r>
              <a:rPr lang="en-US" dirty="0" err="1" smtClean="0"/>
              <a:t>Plessy</a:t>
            </a:r>
            <a:r>
              <a:rPr lang="en-US" dirty="0" smtClean="0"/>
              <a:t> arrested for not leaving a white train car</a:t>
            </a:r>
          </a:p>
          <a:p>
            <a:pPr lvl="1"/>
            <a:r>
              <a:rPr lang="en-US" dirty="0" smtClean="0"/>
              <a:t>SCOTUS said the 14</a:t>
            </a:r>
            <a:r>
              <a:rPr lang="en-US" baseline="30000" dirty="0" smtClean="0"/>
              <a:t>th</a:t>
            </a:r>
            <a:r>
              <a:rPr lang="en-US" dirty="0" smtClean="0"/>
              <a:t> was ok with this</a:t>
            </a:r>
          </a:p>
          <a:p>
            <a:pPr lvl="1"/>
            <a:r>
              <a:rPr lang="en-US" dirty="0" smtClean="0"/>
              <a:t>Races can be separate and still equal</a:t>
            </a:r>
          </a:p>
          <a:p>
            <a:pPr lvl="1"/>
            <a:r>
              <a:rPr lang="en-US" dirty="0" smtClean="0"/>
              <a:t>Crock of crap</a:t>
            </a:r>
          </a:p>
          <a:p>
            <a:r>
              <a:rPr lang="en-US" dirty="0" smtClean="0"/>
              <a:t>Racist crappy people use </a:t>
            </a:r>
            <a:r>
              <a:rPr lang="en-US" dirty="0" err="1" smtClean="0"/>
              <a:t>Plessy</a:t>
            </a:r>
            <a:r>
              <a:rPr lang="en-US" dirty="0" smtClean="0"/>
              <a:t> to justify segregation</a:t>
            </a:r>
          </a:p>
          <a:p>
            <a:pPr lvl="1"/>
            <a:r>
              <a:rPr lang="en-US" dirty="0" smtClean="0"/>
              <a:t>This is a crock of </a:t>
            </a:r>
            <a:r>
              <a:rPr lang="en-US" dirty="0" err="1" smtClean="0"/>
              <a:t>crapola</a:t>
            </a:r>
            <a:endParaRPr lang="en-US" dirty="0"/>
          </a:p>
        </p:txBody>
      </p:sp>
    </p:spTree>
    <p:extLst>
      <p:ext uri="{BB962C8B-B14F-4D97-AF65-F5344CB8AC3E}">
        <p14:creationId xmlns:p14="http://schemas.microsoft.com/office/powerpoint/2010/main" val="96127218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NAACP		</a:t>
            </a:r>
            <a:endParaRPr lang="en-US" dirty="0"/>
          </a:p>
        </p:txBody>
      </p:sp>
      <p:sp>
        <p:nvSpPr>
          <p:cNvPr id="3" name="Content Placeholder 2"/>
          <p:cNvSpPr>
            <a:spLocks noGrp="1"/>
          </p:cNvSpPr>
          <p:nvPr>
            <p:ph idx="1"/>
          </p:nvPr>
        </p:nvSpPr>
        <p:spPr/>
        <p:txBody>
          <a:bodyPr/>
          <a:lstStyle/>
          <a:p>
            <a:r>
              <a:rPr lang="en-US" dirty="0" smtClean="0"/>
              <a:t>National Association for the Advancement of Colored People </a:t>
            </a:r>
          </a:p>
          <a:p>
            <a:pPr lvl="1"/>
            <a:r>
              <a:rPr lang="en-US" dirty="0" smtClean="0"/>
              <a:t>Early 1900s</a:t>
            </a:r>
          </a:p>
          <a:p>
            <a:pPr lvl="1"/>
            <a:r>
              <a:rPr lang="en-US" dirty="0" smtClean="0"/>
              <a:t>Black and white supporters </a:t>
            </a:r>
            <a:endParaRPr lang="en-US" dirty="0"/>
          </a:p>
        </p:txBody>
      </p:sp>
    </p:spTree>
    <p:extLst>
      <p:ext uri="{BB962C8B-B14F-4D97-AF65-F5344CB8AC3E}">
        <p14:creationId xmlns:p14="http://schemas.microsoft.com/office/powerpoint/2010/main" val="85417912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Brown v. Board of Education of Topeka Kansas (Brown v. Board)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Segregated, but black and white schools were pretty equal</a:t>
            </a:r>
          </a:p>
          <a:p>
            <a:r>
              <a:rPr lang="en-US" dirty="0" smtClean="0"/>
              <a:t>NAACP chose it b/c it would challenge separate but equal (</a:t>
            </a:r>
            <a:r>
              <a:rPr lang="en-US" dirty="0" err="1" smtClean="0"/>
              <a:t>Plessy</a:t>
            </a:r>
            <a:r>
              <a:rPr lang="en-US" dirty="0" smtClean="0"/>
              <a:t>)</a:t>
            </a:r>
          </a:p>
          <a:p>
            <a:pPr lvl="1"/>
            <a:r>
              <a:rPr lang="en-US" dirty="0" smtClean="0"/>
              <a:t>Argued on the side of the 14</a:t>
            </a:r>
            <a:r>
              <a:rPr lang="en-US" baseline="30000" dirty="0" smtClean="0"/>
              <a:t>th</a:t>
            </a:r>
            <a:r>
              <a:rPr lang="en-US" dirty="0" smtClean="0"/>
              <a:t> (equal protection) </a:t>
            </a:r>
          </a:p>
          <a:p>
            <a:r>
              <a:rPr lang="en-US" dirty="0" smtClean="0"/>
              <a:t>SCOTUS FINALLY DID SOMETHING RIGHT FOR A CHANGE!!!</a:t>
            </a:r>
          </a:p>
          <a:p>
            <a:pPr lvl="1"/>
            <a:r>
              <a:rPr lang="en-US" dirty="0" smtClean="0"/>
              <a:t>Overturned </a:t>
            </a:r>
            <a:r>
              <a:rPr lang="en-US" dirty="0" err="1" smtClean="0"/>
              <a:t>Plessy</a:t>
            </a:r>
            <a:r>
              <a:rPr lang="en-US" dirty="0" smtClean="0"/>
              <a:t>. Said separate is not equal </a:t>
            </a:r>
          </a:p>
          <a:p>
            <a:r>
              <a:rPr lang="en-US" dirty="0" smtClean="0"/>
              <a:t>Leads to quick school desegregation pushed by the federal </a:t>
            </a:r>
            <a:r>
              <a:rPr lang="en-US" dirty="0" err="1" smtClean="0"/>
              <a:t>gov</a:t>
            </a:r>
            <a:endParaRPr lang="en-US" dirty="0" smtClean="0"/>
          </a:p>
          <a:p>
            <a:r>
              <a:rPr lang="en-US" dirty="0" smtClean="0"/>
              <a:t>Remember, </a:t>
            </a:r>
            <a:r>
              <a:rPr lang="en-US" dirty="0" err="1" smtClean="0"/>
              <a:t>Plessy</a:t>
            </a:r>
            <a:r>
              <a:rPr lang="en-US" dirty="0" smtClean="0"/>
              <a:t> and Brown are linked. </a:t>
            </a:r>
          </a:p>
          <a:p>
            <a:endParaRPr lang="en-US" dirty="0"/>
          </a:p>
        </p:txBody>
      </p:sp>
    </p:spTree>
    <p:extLst>
      <p:ext uri="{BB962C8B-B14F-4D97-AF65-F5344CB8AC3E}">
        <p14:creationId xmlns:p14="http://schemas.microsoft.com/office/powerpoint/2010/main" val="380439756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677334"/>
            <a:ext cx="9099098" cy="5689600"/>
          </a:xfrm>
          <a:prstGeom prst="rect">
            <a:avLst/>
          </a:prstGeom>
        </p:spPr>
      </p:pic>
    </p:spTree>
    <p:extLst>
      <p:ext uri="{BB962C8B-B14F-4D97-AF65-F5344CB8AC3E}">
        <p14:creationId xmlns:p14="http://schemas.microsoft.com/office/powerpoint/2010/main" val="16539926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Bussing</a:t>
            </a:r>
            <a:endParaRPr lang="en-US" dirty="0"/>
          </a:p>
        </p:txBody>
      </p:sp>
      <p:sp>
        <p:nvSpPr>
          <p:cNvPr id="3" name="Content Placeholder 2"/>
          <p:cNvSpPr>
            <a:spLocks noGrp="1"/>
          </p:cNvSpPr>
          <p:nvPr>
            <p:ph idx="1"/>
          </p:nvPr>
        </p:nvSpPr>
        <p:spPr/>
        <p:txBody>
          <a:bodyPr/>
          <a:lstStyle/>
          <a:p>
            <a:r>
              <a:rPr lang="en-US" dirty="0" smtClean="0"/>
              <a:t>Fed </a:t>
            </a:r>
            <a:r>
              <a:rPr lang="en-US" dirty="0" err="1" smtClean="0"/>
              <a:t>gov</a:t>
            </a:r>
            <a:r>
              <a:rPr lang="en-US" dirty="0" smtClean="0"/>
              <a:t> had some schools ‘bus’ students a long way to make schools integrated</a:t>
            </a:r>
          </a:p>
          <a:p>
            <a:endParaRPr lang="en-US" dirty="0"/>
          </a:p>
        </p:txBody>
      </p:sp>
    </p:spTree>
    <p:extLst>
      <p:ext uri="{BB962C8B-B14F-4D97-AF65-F5344CB8AC3E}">
        <p14:creationId xmlns:p14="http://schemas.microsoft.com/office/powerpoint/2010/main" val="31484459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a:t>
            </a:r>
            <a:endParaRPr lang="en-US" dirty="0"/>
          </a:p>
        </p:txBody>
      </p:sp>
      <p:sp>
        <p:nvSpPr>
          <p:cNvPr id="3" name="Content Placeholder 2"/>
          <p:cNvSpPr>
            <a:spLocks noGrp="1"/>
          </p:cNvSpPr>
          <p:nvPr>
            <p:ph idx="1"/>
          </p:nvPr>
        </p:nvSpPr>
        <p:spPr/>
        <p:txBody>
          <a:bodyPr>
            <a:normAutofit lnSpcReduction="10000"/>
          </a:bodyPr>
          <a:lstStyle/>
          <a:p>
            <a:r>
              <a:rPr lang="en-US" dirty="0" smtClean="0"/>
              <a:t>Rosa Parks – refused to give up her seat on the front of the bus to a white man in Montgomery, Alabama (shocker)</a:t>
            </a:r>
          </a:p>
          <a:p>
            <a:pPr lvl="1"/>
            <a:r>
              <a:rPr lang="en-US" dirty="0" smtClean="0"/>
              <a:t>Arrested </a:t>
            </a:r>
          </a:p>
          <a:p>
            <a:r>
              <a:rPr lang="en-US" dirty="0" smtClean="0"/>
              <a:t>Blacks and supporters of Parks boycotted the busses</a:t>
            </a:r>
          </a:p>
          <a:p>
            <a:pPr lvl="1"/>
            <a:r>
              <a:rPr lang="en-US" dirty="0" smtClean="0"/>
              <a:t>Some even rode mules to work  </a:t>
            </a:r>
          </a:p>
          <a:p>
            <a:r>
              <a:rPr lang="en-US" dirty="0" smtClean="0"/>
              <a:t>SCOTUS ruled that this segregation violated the 14</a:t>
            </a:r>
            <a:r>
              <a:rPr lang="en-US" baseline="30000" dirty="0" smtClean="0"/>
              <a:t>th</a:t>
            </a:r>
            <a:r>
              <a:rPr lang="en-US" dirty="0" smtClean="0"/>
              <a:t> </a:t>
            </a:r>
            <a:endParaRPr lang="en-US" dirty="0"/>
          </a:p>
        </p:txBody>
      </p:sp>
    </p:spTree>
    <p:extLst>
      <p:ext uri="{BB962C8B-B14F-4D97-AF65-F5344CB8AC3E}">
        <p14:creationId xmlns:p14="http://schemas.microsoft.com/office/powerpoint/2010/main" val="3740212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Rights Act of 1964 (CRA 64)</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SCOTUS (Brown) was the spark for civil rights policy and public awareness</a:t>
            </a:r>
          </a:p>
          <a:p>
            <a:r>
              <a:rPr lang="en-US" dirty="0" smtClean="0"/>
              <a:t>CRA 64</a:t>
            </a:r>
          </a:p>
          <a:p>
            <a:pPr lvl="1"/>
            <a:r>
              <a:rPr lang="en-US" dirty="0" smtClean="0"/>
              <a:t>Discrimination was illegal in places of public accommodation</a:t>
            </a:r>
          </a:p>
          <a:p>
            <a:pPr lvl="2"/>
            <a:r>
              <a:rPr lang="en-US" dirty="0" smtClean="0"/>
              <a:t>Anywhere anyone can shop/eat</a:t>
            </a:r>
          </a:p>
          <a:p>
            <a:pPr lvl="1"/>
            <a:r>
              <a:rPr lang="en-US" dirty="0" smtClean="0"/>
              <a:t>Banned discrimination for employment</a:t>
            </a:r>
          </a:p>
          <a:p>
            <a:pPr lvl="2"/>
            <a:r>
              <a:rPr lang="en-US" dirty="0" smtClean="0"/>
              <a:t>Created the EEOC (Equal Employment Opportunity Commission) </a:t>
            </a:r>
          </a:p>
          <a:p>
            <a:pPr lvl="1"/>
            <a:r>
              <a:rPr lang="en-US" dirty="0" smtClean="0"/>
              <a:t>Let fed </a:t>
            </a:r>
            <a:r>
              <a:rPr lang="en-US" dirty="0" err="1" smtClean="0"/>
              <a:t>gov</a:t>
            </a:r>
            <a:r>
              <a:rPr lang="en-US" dirty="0" smtClean="0"/>
              <a:t> </a:t>
            </a:r>
            <a:r>
              <a:rPr lang="en-US" dirty="0" err="1" smtClean="0"/>
              <a:t>withold</a:t>
            </a:r>
            <a:r>
              <a:rPr lang="en-US" dirty="0" smtClean="0"/>
              <a:t> grants to states that discriminate</a:t>
            </a:r>
          </a:p>
          <a:p>
            <a:r>
              <a:rPr lang="en-US" smtClean="0"/>
              <a:t>They </a:t>
            </a:r>
            <a:r>
              <a:rPr lang="en-US" dirty="0" smtClean="0"/>
              <a:t>can do this because of the…</a:t>
            </a:r>
          </a:p>
          <a:p>
            <a:r>
              <a:rPr lang="en-US" dirty="0" smtClean="0"/>
              <a:t>Everybody….</a:t>
            </a:r>
          </a:p>
          <a:p>
            <a:r>
              <a:rPr lang="en-US" dirty="0" smtClean="0"/>
              <a:t>COMMERCE CLAUSE!</a:t>
            </a:r>
          </a:p>
          <a:p>
            <a:pPr lvl="1"/>
            <a:endParaRPr lang="en-US" dirty="0"/>
          </a:p>
        </p:txBody>
      </p:sp>
    </p:spTree>
    <p:extLst>
      <p:ext uri="{BB962C8B-B14F-4D97-AF65-F5344CB8AC3E}">
        <p14:creationId xmlns:p14="http://schemas.microsoft.com/office/powerpoint/2010/main" val="64949282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5.2 Quiz a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endParaRPr lang="en-US" dirty="0" smtClean="0"/>
          </a:p>
          <a:p>
            <a:pPr marL="514350" indent="-514350">
              <a:buFont typeface="+mj-lt"/>
              <a:buAutoNum type="arabicPeriod"/>
            </a:pPr>
            <a:endParaRPr lang="en-US" dirty="0"/>
          </a:p>
        </p:txBody>
      </p:sp>
      <p:sp>
        <p:nvSpPr>
          <p:cNvPr id="4"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514350" indent="-514350">
              <a:buFont typeface="+mj-lt"/>
              <a:buAutoNum type="arabicPeriod"/>
            </a:pPr>
            <a:r>
              <a:rPr lang="en-US" dirty="0" smtClean="0"/>
              <a:t>Why </a:t>
            </a:r>
            <a:r>
              <a:rPr lang="en-US" dirty="0" err="1" smtClean="0"/>
              <a:t>couldn</a:t>
            </a:r>
            <a:r>
              <a:rPr lang="fr-FR" dirty="0" smtClean="0"/>
              <a:t>’</a:t>
            </a:r>
            <a:r>
              <a:rPr lang="en-US" dirty="0" smtClean="0"/>
              <a:t>t Dred Scott sue for his freedom?</a:t>
            </a:r>
          </a:p>
          <a:p>
            <a:pPr marL="514350" indent="-514350">
              <a:buFont typeface="+mj-lt"/>
              <a:buAutoNum type="arabicPeriod"/>
            </a:pPr>
            <a:r>
              <a:rPr lang="en-US" dirty="0" smtClean="0"/>
              <a:t>Which group does the NAACP fight for?</a:t>
            </a:r>
          </a:p>
          <a:p>
            <a:pPr marL="514350" indent="-514350">
              <a:buFont typeface="+mj-lt"/>
              <a:buAutoNum type="arabicPeriod"/>
            </a:pPr>
            <a:r>
              <a:rPr lang="en-US" dirty="0" smtClean="0"/>
              <a:t>Why did </a:t>
            </a:r>
            <a:r>
              <a:rPr lang="en-US" dirty="0" err="1" smtClean="0"/>
              <a:t>Plessy</a:t>
            </a:r>
            <a:r>
              <a:rPr lang="en-US" dirty="0" smtClean="0"/>
              <a:t> sue Ferguson?</a:t>
            </a:r>
            <a:endParaRPr lang="en-US" dirty="0"/>
          </a:p>
        </p:txBody>
      </p:sp>
    </p:spTree>
    <p:extLst>
      <p:ext uri="{BB962C8B-B14F-4D97-AF65-F5344CB8AC3E}">
        <p14:creationId xmlns:p14="http://schemas.microsoft.com/office/powerpoint/2010/main" val="37479652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5.2 Quiz b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What was the first major civil rights legislation called in 1964?</a:t>
            </a:r>
          </a:p>
          <a:p>
            <a:pPr marL="514350" indent="-514350">
              <a:buFont typeface="+mj-lt"/>
              <a:buAutoNum type="arabicPeriod"/>
            </a:pPr>
            <a:r>
              <a:rPr lang="en-US" dirty="0" smtClean="0"/>
              <a:t>What was the finding in </a:t>
            </a:r>
            <a:r>
              <a:rPr lang="en-US" dirty="0" err="1" smtClean="0"/>
              <a:t>Plessy</a:t>
            </a:r>
            <a:r>
              <a:rPr lang="en-US" dirty="0" smtClean="0"/>
              <a:t> v. Ferguson in three words?</a:t>
            </a:r>
          </a:p>
          <a:p>
            <a:pPr marL="514350" indent="-514350">
              <a:buFont typeface="+mj-lt"/>
              <a:buAutoNum type="arabicPeriod"/>
            </a:pPr>
            <a:r>
              <a:rPr lang="en-US" dirty="0" smtClean="0"/>
              <a:t>Why </a:t>
            </a:r>
            <a:r>
              <a:rPr lang="en-US" dirty="0" err="1" smtClean="0"/>
              <a:t>couldn</a:t>
            </a:r>
            <a:r>
              <a:rPr lang="fr-FR" dirty="0" smtClean="0"/>
              <a:t>’</a:t>
            </a:r>
            <a:r>
              <a:rPr lang="en-US" dirty="0" smtClean="0"/>
              <a:t>t Dred Scott sue for his freedom as a slave?</a:t>
            </a:r>
          </a:p>
          <a:p>
            <a:pPr marL="514350" indent="-514350">
              <a:buFont typeface="+mj-lt"/>
              <a:buAutoNum type="arabicPeriod"/>
            </a:pPr>
            <a:endParaRPr lang="en-US" dirty="0"/>
          </a:p>
        </p:txBody>
      </p:sp>
    </p:spTree>
    <p:extLst>
      <p:ext uri="{BB962C8B-B14F-4D97-AF65-F5344CB8AC3E}">
        <p14:creationId xmlns:p14="http://schemas.microsoft.com/office/powerpoint/2010/main" val="272236864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5.3 Voting Rights, Native Americans, and Latin Americans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0039557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Voting Rights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Suffrage – right to vote </a:t>
            </a:r>
          </a:p>
          <a:p>
            <a:r>
              <a:rPr lang="en-US" dirty="0" smtClean="0"/>
              <a:t>15</a:t>
            </a:r>
            <a:r>
              <a:rPr lang="en-US" baseline="30000" dirty="0" smtClean="0"/>
              <a:t>th</a:t>
            </a:r>
            <a:r>
              <a:rPr lang="en-US" dirty="0" smtClean="0"/>
              <a:t> Amendment (step 2 of 3) gave African Americans the right to vote</a:t>
            </a:r>
          </a:p>
          <a:p>
            <a:r>
              <a:rPr lang="en-US" dirty="0" smtClean="0"/>
              <a:t>Ways states kept black </a:t>
            </a:r>
            <a:r>
              <a:rPr lang="en-US" dirty="0" err="1" smtClean="0"/>
              <a:t>ppl</a:t>
            </a:r>
            <a:r>
              <a:rPr lang="en-US" dirty="0" smtClean="0"/>
              <a:t> from voting</a:t>
            </a:r>
          </a:p>
          <a:p>
            <a:pPr lvl="1"/>
            <a:r>
              <a:rPr lang="en-US" dirty="0" smtClean="0"/>
              <a:t>Literacy tests – usually only given to black </a:t>
            </a:r>
            <a:r>
              <a:rPr lang="en-US" dirty="0" err="1" smtClean="0"/>
              <a:t>ppl</a:t>
            </a:r>
            <a:endParaRPr lang="en-US" dirty="0" smtClean="0"/>
          </a:p>
          <a:p>
            <a:pPr lvl="2"/>
            <a:r>
              <a:rPr lang="en-US" dirty="0" smtClean="0"/>
              <a:t>Grandfather Clause – exempted those whose grandfathers could vote (white </a:t>
            </a:r>
            <a:r>
              <a:rPr lang="en-US" dirty="0" err="1" smtClean="0"/>
              <a:t>ppl</a:t>
            </a:r>
            <a:r>
              <a:rPr lang="en-US" dirty="0" smtClean="0"/>
              <a:t>) from taking the literacy tests</a:t>
            </a:r>
          </a:p>
          <a:p>
            <a:pPr lvl="1"/>
            <a:r>
              <a:rPr lang="en-US" dirty="0" smtClean="0"/>
              <a:t>Poll taxes – fee to vote (payable when poor </a:t>
            </a:r>
            <a:r>
              <a:rPr lang="en-US" dirty="0" err="1" smtClean="0"/>
              <a:t>ppl</a:t>
            </a:r>
            <a:r>
              <a:rPr lang="en-US" dirty="0" smtClean="0"/>
              <a:t> had the least money)</a:t>
            </a:r>
          </a:p>
          <a:p>
            <a:pPr lvl="2"/>
            <a:r>
              <a:rPr lang="en-US" dirty="0" smtClean="0"/>
              <a:t>Voided by the 24</a:t>
            </a:r>
            <a:r>
              <a:rPr lang="en-US" baseline="30000" dirty="0" smtClean="0"/>
              <a:t>th</a:t>
            </a:r>
            <a:r>
              <a:rPr lang="en-US" dirty="0" smtClean="0"/>
              <a:t> Amendment </a:t>
            </a:r>
          </a:p>
          <a:p>
            <a:pPr lvl="1"/>
            <a:r>
              <a:rPr lang="en-US" dirty="0" smtClean="0"/>
              <a:t>White primaries – only whites could vote in primaries</a:t>
            </a:r>
          </a:p>
          <a:p>
            <a:pPr lvl="2"/>
            <a:r>
              <a:rPr lang="en-US" dirty="0" smtClean="0"/>
              <a:t>Left black voters to choose from white approved candidates</a:t>
            </a:r>
          </a:p>
        </p:txBody>
      </p:sp>
    </p:spTree>
    <p:extLst>
      <p:ext uri="{BB962C8B-B14F-4D97-AF65-F5344CB8AC3E}">
        <p14:creationId xmlns:p14="http://schemas.microsoft.com/office/powerpoint/2010/main" val="364896763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Voting Rights Act of 1965 (VRA 65)</a:t>
            </a:r>
          </a:p>
        </p:txBody>
      </p:sp>
      <p:sp>
        <p:nvSpPr>
          <p:cNvPr id="3" name="Content Placeholder 2"/>
          <p:cNvSpPr>
            <a:spLocks noGrp="1"/>
          </p:cNvSpPr>
          <p:nvPr>
            <p:ph idx="1"/>
          </p:nvPr>
        </p:nvSpPr>
        <p:spPr/>
        <p:txBody>
          <a:bodyPr>
            <a:normAutofit/>
          </a:bodyPr>
          <a:lstStyle/>
          <a:p>
            <a:r>
              <a:rPr lang="en-US" dirty="0" smtClean="0"/>
              <a:t>Killed </a:t>
            </a:r>
            <a:r>
              <a:rPr lang="en-US" dirty="0"/>
              <a:t>all the things </a:t>
            </a:r>
            <a:r>
              <a:rPr lang="en-US" dirty="0" smtClean="0"/>
              <a:t>above </a:t>
            </a:r>
            <a:r>
              <a:rPr lang="en-US" dirty="0"/>
              <a:t>(except poll taxes) (24</a:t>
            </a:r>
            <a:r>
              <a:rPr lang="en-US" baseline="30000" dirty="0"/>
              <a:t>th</a:t>
            </a:r>
            <a:r>
              <a:rPr lang="en-US" dirty="0"/>
              <a:t>)</a:t>
            </a:r>
          </a:p>
          <a:p>
            <a:r>
              <a:rPr lang="en-US" dirty="0"/>
              <a:t>Sent federal overseers to racist polling </a:t>
            </a:r>
            <a:r>
              <a:rPr lang="en-US" dirty="0" smtClean="0"/>
              <a:t>areas</a:t>
            </a:r>
          </a:p>
          <a:p>
            <a:r>
              <a:rPr lang="en-US" dirty="0" smtClean="0"/>
              <a:t>Killed racial gerrymandering (drawing districts to ensure one party wins)</a:t>
            </a:r>
          </a:p>
          <a:p>
            <a:pPr lvl="1"/>
            <a:r>
              <a:rPr lang="en-US" dirty="0" smtClean="0"/>
              <a:t>Said race can be one factor in drawing districts but not the only factor </a:t>
            </a:r>
          </a:p>
          <a:p>
            <a:r>
              <a:rPr lang="en-US" dirty="0" smtClean="0"/>
              <a:t>Led to many more black candidates </a:t>
            </a:r>
            <a:endParaRPr lang="en-US" dirty="0"/>
          </a:p>
          <a:p>
            <a:endParaRPr lang="en-US" dirty="0"/>
          </a:p>
        </p:txBody>
      </p:sp>
    </p:spTree>
    <p:extLst>
      <p:ext uri="{BB962C8B-B14F-4D97-AF65-F5344CB8AC3E}">
        <p14:creationId xmlns:p14="http://schemas.microsoft.com/office/powerpoint/2010/main" val="302876586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Native Americans</a:t>
            </a:r>
            <a:endParaRPr lang="en-US" dirty="0"/>
          </a:p>
        </p:txBody>
      </p:sp>
      <p:sp>
        <p:nvSpPr>
          <p:cNvPr id="3" name="Content Placeholder 2"/>
          <p:cNvSpPr>
            <a:spLocks noGrp="1"/>
          </p:cNvSpPr>
          <p:nvPr>
            <p:ph idx="1"/>
          </p:nvPr>
        </p:nvSpPr>
        <p:spPr/>
        <p:txBody>
          <a:bodyPr>
            <a:normAutofit lnSpcReduction="10000"/>
          </a:bodyPr>
          <a:lstStyle/>
          <a:p>
            <a:r>
              <a:rPr lang="en-US" dirty="0" smtClean="0"/>
              <a:t>Dawes Act – forced assimilation of Native Americans</a:t>
            </a:r>
          </a:p>
          <a:p>
            <a:pPr lvl="1"/>
            <a:r>
              <a:rPr lang="en-US" dirty="0" smtClean="0"/>
              <a:t>Made them go to schools to learn to act white/Christian </a:t>
            </a:r>
          </a:p>
          <a:p>
            <a:r>
              <a:rPr lang="en-US" dirty="0" err="1" smtClean="0"/>
              <a:t>Didn</a:t>
            </a:r>
            <a:r>
              <a:rPr lang="fr-FR" dirty="0" smtClean="0"/>
              <a:t>’</a:t>
            </a:r>
            <a:r>
              <a:rPr lang="en-US" dirty="0" smtClean="0"/>
              <a:t>t get the right to vote until 1924</a:t>
            </a:r>
          </a:p>
          <a:p>
            <a:pPr lvl="1"/>
            <a:r>
              <a:rPr lang="en-US" dirty="0" smtClean="0"/>
              <a:t>After black </a:t>
            </a:r>
            <a:r>
              <a:rPr lang="en-US" dirty="0" err="1" smtClean="0"/>
              <a:t>ppl</a:t>
            </a:r>
            <a:r>
              <a:rPr lang="en-US" dirty="0" smtClean="0"/>
              <a:t> and women </a:t>
            </a:r>
          </a:p>
          <a:p>
            <a:r>
              <a:rPr lang="en-US" dirty="0" smtClean="0"/>
              <a:t>Today high poverty and ill health </a:t>
            </a:r>
          </a:p>
          <a:p>
            <a:r>
              <a:rPr lang="en-US" dirty="0" smtClean="0"/>
              <a:t>AIM – American Indian Movement</a:t>
            </a:r>
          </a:p>
          <a:p>
            <a:pPr lvl="1"/>
            <a:r>
              <a:rPr lang="en-US" dirty="0" smtClean="0"/>
              <a:t>Native American NAACP</a:t>
            </a:r>
            <a:endParaRPr lang="en-US" dirty="0"/>
          </a:p>
        </p:txBody>
      </p:sp>
    </p:spTree>
    <p:extLst>
      <p:ext uri="{BB962C8B-B14F-4D97-AF65-F5344CB8AC3E}">
        <p14:creationId xmlns:p14="http://schemas.microsoft.com/office/powerpoint/2010/main" val="34649005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Hispanic Americans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Largest minority group in America</a:t>
            </a:r>
          </a:p>
          <a:p>
            <a:r>
              <a:rPr lang="en-US" dirty="0" smtClean="0"/>
              <a:t>Lynched and killed in Southwest </a:t>
            </a:r>
          </a:p>
          <a:p>
            <a:r>
              <a:rPr lang="en-US" dirty="0" smtClean="0"/>
              <a:t>American GI Forum – to protect Latino veterans</a:t>
            </a:r>
          </a:p>
          <a:p>
            <a:pPr lvl="1"/>
            <a:r>
              <a:rPr lang="en-US" dirty="0" smtClean="0"/>
              <a:t>Soldier was killed in battle and not allowed to be at the local funeral home </a:t>
            </a:r>
          </a:p>
          <a:p>
            <a:r>
              <a:rPr lang="en-US" dirty="0" smtClean="0"/>
              <a:t>LULAC – League of United Latin American Citizens</a:t>
            </a:r>
          </a:p>
          <a:p>
            <a:pPr lvl="1"/>
            <a:r>
              <a:rPr lang="en-US" dirty="0" smtClean="0"/>
              <a:t>Latino NAACP</a:t>
            </a:r>
          </a:p>
          <a:p>
            <a:pPr lvl="1"/>
            <a:r>
              <a:rPr lang="en-US" dirty="0" smtClean="0"/>
              <a:t>Fought for Hernandez v. Texas b/c of all white jury </a:t>
            </a:r>
          </a:p>
          <a:p>
            <a:r>
              <a:rPr lang="en-US" dirty="0"/>
              <a:t> </a:t>
            </a:r>
            <a:r>
              <a:rPr lang="en-US" dirty="0" smtClean="0"/>
              <a:t>Caesar Chavez – fought for migrant workers’ rights</a:t>
            </a:r>
          </a:p>
          <a:p>
            <a:pPr lvl="1"/>
            <a:endParaRPr lang="en-US" dirty="0"/>
          </a:p>
        </p:txBody>
      </p:sp>
    </p:spTree>
    <p:extLst>
      <p:ext uri="{BB962C8B-B14F-4D97-AF65-F5344CB8AC3E}">
        <p14:creationId xmlns:p14="http://schemas.microsoft.com/office/powerpoint/2010/main" val="382486435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Asian Americans </a:t>
            </a:r>
            <a:endParaRPr lang="en-US" dirty="0"/>
          </a:p>
        </p:txBody>
      </p:sp>
      <p:sp>
        <p:nvSpPr>
          <p:cNvPr id="3" name="Content Placeholder 2"/>
          <p:cNvSpPr>
            <a:spLocks noGrp="1"/>
          </p:cNvSpPr>
          <p:nvPr>
            <p:ph idx="1"/>
          </p:nvPr>
        </p:nvSpPr>
        <p:spPr/>
        <p:txBody>
          <a:bodyPr/>
          <a:lstStyle/>
          <a:p>
            <a:r>
              <a:rPr lang="en-US" dirty="0" smtClean="0"/>
              <a:t>Fastest growing minority group </a:t>
            </a:r>
          </a:p>
          <a:p>
            <a:r>
              <a:rPr lang="en-US" dirty="0" err="1" smtClean="0"/>
              <a:t>Korematsu</a:t>
            </a:r>
            <a:r>
              <a:rPr lang="en-US" dirty="0" smtClean="0"/>
              <a:t> v. US – MUST KNOW</a:t>
            </a:r>
          </a:p>
          <a:p>
            <a:pPr lvl="1"/>
            <a:r>
              <a:rPr lang="en-US" dirty="0" smtClean="0"/>
              <a:t>Internment camps for Japanese American CITIZENS upheld by SCOTUS</a:t>
            </a:r>
          </a:p>
          <a:p>
            <a:pPr lvl="2"/>
            <a:r>
              <a:rPr lang="en-US" dirty="0" smtClean="0"/>
              <a:t>“Clear and present danger”</a:t>
            </a:r>
          </a:p>
          <a:p>
            <a:pPr lvl="2"/>
            <a:r>
              <a:rPr lang="en-US" dirty="0" err="1" smtClean="0"/>
              <a:t>Schenck</a:t>
            </a:r>
            <a:r>
              <a:rPr lang="en-US" dirty="0" smtClean="0"/>
              <a:t> anyone?</a:t>
            </a:r>
            <a:endParaRPr lang="en-US" dirty="0"/>
          </a:p>
        </p:txBody>
      </p:sp>
    </p:spTree>
    <p:extLst>
      <p:ext uri="{BB962C8B-B14F-4D97-AF65-F5344CB8AC3E}">
        <p14:creationId xmlns:p14="http://schemas.microsoft.com/office/powerpoint/2010/main" val="388183594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Arab and Muslim Americans </a:t>
            </a:r>
            <a:endParaRPr lang="en-US" dirty="0"/>
          </a:p>
        </p:txBody>
      </p:sp>
      <p:sp>
        <p:nvSpPr>
          <p:cNvPr id="3" name="Content Placeholder 2"/>
          <p:cNvSpPr>
            <a:spLocks noGrp="1"/>
          </p:cNvSpPr>
          <p:nvPr>
            <p:ph idx="1"/>
          </p:nvPr>
        </p:nvSpPr>
        <p:spPr/>
        <p:txBody>
          <a:bodyPr/>
          <a:lstStyle/>
          <a:p>
            <a:r>
              <a:rPr lang="en-US" dirty="0" smtClean="0"/>
              <a:t>Discrimination since 9/11</a:t>
            </a:r>
          </a:p>
          <a:p>
            <a:r>
              <a:rPr lang="en-US" dirty="0" smtClean="0"/>
              <a:t>Detainment at Guantanamo Bay, Cuba</a:t>
            </a:r>
          </a:p>
          <a:p>
            <a:pPr lvl="1"/>
            <a:r>
              <a:rPr lang="en-US" dirty="0" smtClean="0"/>
              <a:t>Many American citizens</a:t>
            </a:r>
          </a:p>
          <a:p>
            <a:pPr lvl="1"/>
            <a:r>
              <a:rPr lang="en-US" dirty="0" smtClean="0"/>
              <a:t>SCOTUS ruled that they deserved habeas corpus whether they were citizens or not </a:t>
            </a:r>
            <a:endParaRPr lang="en-US" dirty="0"/>
          </a:p>
        </p:txBody>
      </p:sp>
    </p:spTree>
    <p:extLst>
      <p:ext uri="{BB962C8B-B14F-4D97-AF65-F5344CB8AC3E}">
        <p14:creationId xmlns:p14="http://schemas.microsoft.com/office/powerpoint/2010/main" val="213211193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Edwards! You are my HERO!!!1!!1</a:t>
            </a:r>
            <a:endParaRPr lang="en-US" dirty="0"/>
          </a:p>
        </p:txBody>
      </p:sp>
      <p:sp>
        <p:nvSpPr>
          <p:cNvPr id="3" name="Content Placeholder 2"/>
          <p:cNvSpPr>
            <a:spLocks noGrp="1"/>
          </p:cNvSpPr>
          <p:nvPr>
            <p:ph idx="1"/>
          </p:nvPr>
        </p:nvSpPr>
        <p:spPr/>
        <p:txBody>
          <a:bodyPr>
            <a:normAutofit fontScale="92500" lnSpcReduction="20000"/>
          </a:bodyPr>
          <a:lstStyle/>
          <a:p>
            <a:r>
              <a:rPr lang="en-US" dirty="0"/>
              <a:t>Individual liberty is central to democracy. So is a broad notion of equality, such as that implied by the concept of “one person, one vote.” Sometimes these values conflict, as when individuals or a majority of the people want to act in a discriminatory fashion. How should we resolve such conflicts between liberty and equality? Can we have a democracy if some citizens do not enjoy basic rights to political participation or suffer discrimination in employ- </a:t>
            </a:r>
            <a:r>
              <a:rPr lang="en-US" dirty="0" err="1"/>
              <a:t>ment</a:t>
            </a:r>
            <a:r>
              <a:rPr lang="en-US" dirty="0"/>
              <a:t>? Can we or should we try to remedy past discrimination against minorities and women? </a:t>
            </a:r>
            <a:endParaRPr lang="en-US" dirty="0" smtClean="0"/>
          </a:p>
          <a:p>
            <a:endParaRPr lang="en-US" dirty="0"/>
          </a:p>
        </p:txBody>
      </p:sp>
    </p:spTree>
    <p:extLst>
      <p:ext uri="{BB962C8B-B14F-4D97-AF65-F5344CB8AC3E}">
        <p14:creationId xmlns:p14="http://schemas.microsoft.com/office/powerpoint/2010/main" val="33599813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5.4 Women’s Civil Rights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7530673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4000" dirty="0" smtClean="0"/>
              <a:t>Women’s Rights Begin</a:t>
            </a:r>
            <a:endParaRPr lang="en-US" sz="4000" dirty="0"/>
          </a:p>
        </p:txBody>
      </p:sp>
      <p:sp>
        <p:nvSpPr>
          <p:cNvPr id="3" name="Content Placeholder 2"/>
          <p:cNvSpPr>
            <a:spLocks noGrp="1"/>
          </p:cNvSpPr>
          <p:nvPr>
            <p:ph idx="1"/>
          </p:nvPr>
        </p:nvSpPr>
        <p:spPr/>
        <p:txBody>
          <a:bodyPr>
            <a:normAutofit fontScale="92500"/>
          </a:bodyPr>
          <a:lstStyle/>
          <a:p>
            <a:r>
              <a:rPr lang="en-US" dirty="0" smtClean="0"/>
              <a:t>The women’s rights movement began inside the abolitionist (anti-slavery) movement. </a:t>
            </a:r>
          </a:p>
          <a:p>
            <a:r>
              <a:rPr lang="en-US" dirty="0" err="1" smtClean="0"/>
              <a:t>Lucretia</a:t>
            </a:r>
            <a:r>
              <a:rPr lang="en-US" dirty="0" smtClean="0"/>
              <a:t> Mott and Elizabeth Cady Stanton were early women’s rights activists. </a:t>
            </a:r>
          </a:p>
          <a:p>
            <a:r>
              <a:rPr lang="en-US" dirty="0" smtClean="0"/>
              <a:t>Seneca Falls - first organized women’s rights conference. </a:t>
            </a:r>
          </a:p>
          <a:p>
            <a:r>
              <a:rPr lang="en-US" dirty="0" smtClean="0"/>
              <a:t>Coverture – law that puts women below their husbands.</a:t>
            </a:r>
          </a:p>
          <a:p>
            <a:pPr lvl="1"/>
            <a:r>
              <a:rPr lang="en-US" dirty="0" smtClean="0"/>
              <a:t>can’t represent themselves in court or sign contracts. </a:t>
            </a:r>
            <a:endParaRPr lang="en-US" dirty="0"/>
          </a:p>
        </p:txBody>
      </p:sp>
    </p:spTree>
    <p:extLst>
      <p:ext uri="{BB962C8B-B14F-4D97-AF65-F5344CB8AC3E}">
        <p14:creationId xmlns:p14="http://schemas.microsoft.com/office/powerpoint/2010/main" val="159278757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200" dirty="0" smtClean="0"/>
              <a:t>Women’s Suffrage</a:t>
            </a:r>
            <a:endParaRPr lang="en-US" sz="3200" dirty="0"/>
          </a:p>
        </p:txBody>
      </p:sp>
      <p:sp>
        <p:nvSpPr>
          <p:cNvPr id="3" name="Content Placeholder 2"/>
          <p:cNvSpPr>
            <a:spLocks noGrp="1"/>
          </p:cNvSpPr>
          <p:nvPr>
            <p:ph idx="1"/>
          </p:nvPr>
        </p:nvSpPr>
        <p:spPr/>
        <p:txBody>
          <a:bodyPr/>
          <a:lstStyle/>
          <a:p>
            <a:r>
              <a:rPr lang="en-US" dirty="0" smtClean="0"/>
              <a:t>Nineteenth Amendment gave women the right to vote. </a:t>
            </a:r>
            <a:endParaRPr lang="en-US" dirty="0"/>
          </a:p>
          <a:p>
            <a:r>
              <a:rPr lang="en-US" dirty="0" smtClean="0"/>
              <a:t>It was signed in 1920</a:t>
            </a:r>
          </a:p>
          <a:p>
            <a:pPr marL="0" indent="0">
              <a:buNone/>
            </a:pPr>
            <a:endParaRPr lang="en-US" dirty="0"/>
          </a:p>
        </p:txBody>
      </p:sp>
    </p:spTree>
    <p:extLst>
      <p:ext uri="{BB962C8B-B14F-4D97-AF65-F5344CB8AC3E}">
        <p14:creationId xmlns:p14="http://schemas.microsoft.com/office/powerpoint/2010/main" val="179572074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“Doldrums”</a:t>
            </a:r>
            <a:endParaRPr lang="en-US" dirty="0"/>
          </a:p>
        </p:txBody>
      </p:sp>
      <p:sp>
        <p:nvSpPr>
          <p:cNvPr id="3" name="Content Placeholder 2"/>
          <p:cNvSpPr>
            <a:spLocks noGrp="1"/>
          </p:cNvSpPr>
          <p:nvPr>
            <p:ph idx="1"/>
          </p:nvPr>
        </p:nvSpPr>
        <p:spPr/>
        <p:txBody>
          <a:bodyPr/>
          <a:lstStyle/>
          <a:p>
            <a:r>
              <a:rPr lang="en-US" dirty="0" smtClean="0"/>
              <a:t>“Doldrums” are a place in the ocean where the winds are calm and ships can’t move with their sails.</a:t>
            </a:r>
          </a:p>
          <a:p>
            <a:r>
              <a:rPr lang="en-US" dirty="0" smtClean="0"/>
              <a:t>We use “doldrums” today to describe a time when nothing happens </a:t>
            </a:r>
          </a:p>
          <a:p>
            <a:r>
              <a:rPr lang="en-US" dirty="0" smtClean="0"/>
              <a:t>Time between 1920-1960 for women</a:t>
            </a:r>
          </a:p>
          <a:p>
            <a:pPr lvl="1"/>
            <a:r>
              <a:rPr lang="en-US" dirty="0" smtClean="0"/>
              <a:t>Not a lot of rights gained </a:t>
            </a:r>
            <a:endParaRPr lang="en-US" dirty="0"/>
          </a:p>
        </p:txBody>
      </p:sp>
    </p:spTree>
    <p:extLst>
      <p:ext uri="{BB962C8B-B14F-4D97-AF65-F5344CB8AC3E}">
        <p14:creationId xmlns:p14="http://schemas.microsoft.com/office/powerpoint/2010/main" val="81353807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“Protectionist Laws”</a:t>
            </a:r>
            <a:endParaRPr lang="en-US" dirty="0"/>
          </a:p>
        </p:txBody>
      </p:sp>
      <p:sp>
        <p:nvSpPr>
          <p:cNvPr id="3" name="Content Placeholder 2"/>
          <p:cNvSpPr>
            <a:spLocks noGrp="1"/>
          </p:cNvSpPr>
          <p:nvPr>
            <p:ph idx="1"/>
          </p:nvPr>
        </p:nvSpPr>
        <p:spPr/>
        <p:txBody>
          <a:bodyPr/>
          <a:lstStyle/>
          <a:p>
            <a:r>
              <a:rPr lang="en-US" dirty="0" smtClean="0"/>
              <a:t>Laws to “protect” women</a:t>
            </a:r>
          </a:p>
          <a:p>
            <a:r>
              <a:rPr lang="en-US" dirty="0" smtClean="0"/>
              <a:t>Kept their work in the homes</a:t>
            </a:r>
          </a:p>
          <a:p>
            <a:r>
              <a:rPr lang="en-US" dirty="0" smtClean="0"/>
              <a:t>Made men pay child support</a:t>
            </a:r>
          </a:p>
          <a:p>
            <a:r>
              <a:rPr lang="en-US" dirty="0" smtClean="0"/>
              <a:t>Kept them weak in society </a:t>
            </a:r>
            <a:endParaRPr lang="en-US" dirty="0"/>
          </a:p>
        </p:txBody>
      </p:sp>
    </p:spTree>
    <p:extLst>
      <p:ext uri="{BB962C8B-B14F-4D97-AF65-F5344CB8AC3E}">
        <p14:creationId xmlns:p14="http://schemas.microsoft.com/office/powerpoint/2010/main" val="29649631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ERA Equal Rights Amendment</a:t>
            </a:r>
            <a:endParaRPr lang="en-US" dirty="0"/>
          </a:p>
        </p:txBody>
      </p:sp>
      <p:sp>
        <p:nvSpPr>
          <p:cNvPr id="3" name="Content Placeholder 2"/>
          <p:cNvSpPr>
            <a:spLocks noGrp="1"/>
          </p:cNvSpPr>
          <p:nvPr>
            <p:ph idx="1"/>
          </p:nvPr>
        </p:nvSpPr>
        <p:spPr/>
        <p:txBody>
          <a:bodyPr/>
          <a:lstStyle/>
          <a:p>
            <a:r>
              <a:rPr lang="en-US" dirty="0" smtClean="0"/>
              <a:t>Equal Rights Amendment</a:t>
            </a:r>
          </a:p>
          <a:p>
            <a:r>
              <a:rPr lang="en-US" dirty="0" smtClean="0"/>
              <a:t>1970s</a:t>
            </a:r>
          </a:p>
          <a:p>
            <a:r>
              <a:rPr lang="en-US" dirty="0" smtClean="0"/>
              <a:t>Guaranteed “equality of rights under the law shall not be denied or abridged by the United States or by any state on account of sex”</a:t>
            </a:r>
          </a:p>
          <a:p>
            <a:r>
              <a:rPr lang="en-US" dirty="0" smtClean="0"/>
              <a:t>Couldn’t get ¾ of Congress to pass it</a:t>
            </a:r>
            <a:endParaRPr lang="en-US" dirty="0"/>
          </a:p>
        </p:txBody>
      </p:sp>
    </p:spTree>
    <p:extLst>
      <p:ext uri="{BB962C8B-B14F-4D97-AF65-F5344CB8AC3E}">
        <p14:creationId xmlns:p14="http://schemas.microsoft.com/office/powerpoint/2010/main" val="2338824913"/>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600" i="1" dirty="0" smtClean="0"/>
              <a:t>The </a:t>
            </a:r>
            <a:r>
              <a:rPr lang="en-US" sz="3600" i="1" dirty="0"/>
              <a:t>Feminine Mystique</a:t>
            </a:r>
            <a:r>
              <a:rPr lang="en-US" sz="3600" dirty="0"/>
              <a:t>.  </a:t>
            </a:r>
          </a:p>
        </p:txBody>
      </p:sp>
      <p:sp>
        <p:nvSpPr>
          <p:cNvPr id="3" name="Content Placeholder 2"/>
          <p:cNvSpPr>
            <a:spLocks noGrp="1"/>
          </p:cNvSpPr>
          <p:nvPr>
            <p:ph idx="1"/>
          </p:nvPr>
        </p:nvSpPr>
        <p:spPr/>
        <p:txBody>
          <a:bodyPr/>
          <a:lstStyle/>
          <a:p>
            <a:r>
              <a:rPr lang="en-US" dirty="0" smtClean="0"/>
              <a:t>Came from surveys of middle-class women in post World War II America. </a:t>
            </a:r>
          </a:p>
          <a:p>
            <a:r>
              <a:rPr lang="en-US" dirty="0" smtClean="0"/>
              <a:t>Challenged the idea that women could only be happy as wives and mothers. </a:t>
            </a:r>
            <a:endParaRPr lang="en-US" dirty="0"/>
          </a:p>
        </p:txBody>
      </p:sp>
    </p:spTree>
    <p:extLst>
      <p:ext uri="{BB962C8B-B14F-4D97-AF65-F5344CB8AC3E}">
        <p14:creationId xmlns:p14="http://schemas.microsoft.com/office/powerpoint/2010/main" val="300911905"/>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NOW</a:t>
            </a:r>
            <a:endParaRPr lang="en-US" dirty="0"/>
          </a:p>
        </p:txBody>
      </p:sp>
      <p:sp>
        <p:nvSpPr>
          <p:cNvPr id="3" name="Content Placeholder 2"/>
          <p:cNvSpPr>
            <a:spLocks noGrp="1"/>
          </p:cNvSpPr>
          <p:nvPr>
            <p:ph idx="1"/>
          </p:nvPr>
        </p:nvSpPr>
        <p:spPr/>
        <p:txBody>
          <a:bodyPr/>
          <a:lstStyle/>
          <a:p>
            <a:r>
              <a:rPr lang="en-US" dirty="0" smtClean="0"/>
              <a:t>National Organization for Women </a:t>
            </a:r>
          </a:p>
          <a:p>
            <a:r>
              <a:rPr lang="en-US" dirty="0" smtClean="0"/>
              <a:t>Purpose is to protect women’s rights</a:t>
            </a:r>
            <a:endParaRPr lang="en-US" dirty="0"/>
          </a:p>
        </p:txBody>
      </p:sp>
    </p:spTree>
    <p:extLst>
      <p:ext uri="{BB962C8B-B14F-4D97-AF65-F5344CB8AC3E}">
        <p14:creationId xmlns:p14="http://schemas.microsoft.com/office/powerpoint/2010/main" val="601834989"/>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Reed v. Reed </a:t>
            </a:r>
            <a:endParaRPr lang="en-US" dirty="0"/>
          </a:p>
        </p:txBody>
      </p:sp>
      <p:sp>
        <p:nvSpPr>
          <p:cNvPr id="3" name="Content Placeholder 2"/>
          <p:cNvSpPr>
            <a:spLocks noGrp="1"/>
          </p:cNvSpPr>
          <p:nvPr>
            <p:ph idx="1"/>
          </p:nvPr>
        </p:nvSpPr>
        <p:spPr/>
        <p:txBody>
          <a:bodyPr/>
          <a:lstStyle/>
          <a:p>
            <a:r>
              <a:rPr lang="en-US" dirty="0" smtClean="0"/>
              <a:t>Reed v. Reed was a wife suing her husband for the rights to her dead son’s estate</a:t>
            </a:r>
          </a:p>
          <a:p>
            <a:r>
              <a:rPr lang="en-US" dirty="0" smtClean="0"/>
              <a:t>The traditional owner of the son’s estate was the father, but the mother argued that she should have it because they were closer</a:t>
            </a:r>
          </a:p>
          <a:p>
            <a:r>
              <a:rPr lang="en-US" dirty="0" smtClean="0"/>
              <a:t>Wife wins</a:t>
            </a:r>
            <a:endParaRPr lang="en-US" dirty="0"/>
          </a:p>
        </p:txBody>
      </p:sp>
    </p:spTree>
    <p:extLst>
      <p:ext uri="{BB962C8B-B14F-4D97-AF65-F5344CB8AC3E}">
        <p14:creationId xmlns:p14="http://schemas.microsoft.com/office/powerpoint/2010/main" val="3199952811"/>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Today</a:t>
            </a:r>
            <a:r>
              <a:rPr lang="en-US" dirty="0"/>
              <a:t>, what percentage of adult women are in the workforce?</a:t>
            </a:r>
            <a:r>
              <a:rPr lang="en-US" dirty="0" smtClean="0">
                <a:effectLst/>
              </a:rPr>
              <a:t> </a:t>
            </a:r>
            <a:endParaRPr lang="en-US" dirty="0"/>
          </a:p>
        </p:txBody>
      </p:sp>
      <p:sp>
        <p:nvSpPr>
          <p:cNvPr id="3" name="Content Placeholder 2"/>
          <p:cNvSpPr>
            <a:spLocks noGrp="1"/>
          </p:cNvSpPr>
          <p:nvPr>
            <p:ph idx="1"/>
          </p:nvPr>
        </p:nvSpPr>
        <p:spPr/>
        <p:txBody>
          <a:bodyPr/>
          <a:lstStyle/>
          <a:p>
            <a:r>
              <a:rPr lang="en-US" dirty="0" smtClean="0"/>
              <a:t>59%</a:t>
            </a:r>
            <a:endParaRPr lang="en-US" dirty="0"/>
          </a:p>
        </p:txBody>
      </p:sp>
    </p:spTree>
    <p:extLst>
      <p:ext uri="{BB962C8B-B14F-4D97-AF65-F5344CB8AC3E}">
        <p14:creationId xmlns:p14="http://schemas.microsoft.com/office/powerpoint/2010/main" val="128533204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Rights</a:t>
            </a:r>
            <a:endParaRPr lang="en-US" dirty="0"/>
          </a:p>
        </p:txBody>
      </p:sp>
      <p:sp>
        <p:nvSpPr>
          <p:cNvPr id="3" name="Content Placeholder 2"/>
          <p:cNvSpPr>
            <a:spLocks noGrp="1"/>
          </p:cNvSpPr>
          <p:nvPr>
            <p:ph idx="1"/>
          </p:nvPr>
        </p:nvSpPr>
        <p:spPr/>
        <p:txBody>
          <a:bodyPr/>
          <a:lstStyle/>
          <a:p>
            <a:r>
              <a:rPr lang="en-US" dirty="0" smtClean="0"/>
              <a:t>Remember, civil liberties are rights and civil rights are laws</a:t>
            </a:r>
          </a:p>
          <a:p>
            <a:r>
              <a:rPr lang="en-US" dirty="0" smtClean="0"/>
              <a:t>Get over it. </a:t>
            </a:r>
            <a:endParaRPr lang="en-US" dirty="0"/>
          </a:p>
        </p:txBody>
      </p:sp>
    </p:spTree>
    <p:extLst>
      <p:ext uri="{BB962C8B-B14F-4D97-AF65-F5344CB8AC3E}">
        <p14:creationId xmlns:p14="http://schemas.microsoft.com/office/powerpoint/2010/main" val="25867616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How </a:t>
            </a:r>
            <a:r>
              <a:rPr lang="en-US" dirty="0"/>
              <a:t>did the Civil Rights Act of 1964 help women</a:t>
            </a:r>
            <a:r>
              <a:rPr lang="en-US" dirty="0" smtClean="0"/>
              <a:t>?</a:t>
            </a:r>
            <a:endParaRPr lang="en-US" dirty="0"/>
          </a:p>
        </p:txBody>
      </p:sp>
      <p:sp>
        <p:nvSpPr>
          <p:cNvPr id="3" name="Content Placeholder 2"/>
          <p:cNvSpPr>
            <a:spLocks noGrp="1"/>
          </p:cNvSpPr>
          <p:nvPr>
            <p:ph idx="1"/>
          </p:nvPr>
        </p:nvSpPr>
        <p:spPr/>
        <p:txBody>
          <a:bodyPr/>
          <a:lstStyle/>
          <a:p>
            <a:r>
              <a:rPr lang="en-US" dirty="0" smtClean="0"/>
              <a:t>Banned gender discrimination for jobs</a:t>
            </a:r>
            <a:endParaRPr lang="en-US" dirty="0"/>
          </a:p>
        </p:txBody>
      </p:sp>
    </p:spTree>
    <p:extLst>
      <p:ext uri="{BB962C8B-B14F-4D97-AF65-F5344CB8AC3E}">
        <p14:creationId xmlns:p14="http://schemas.microsoft.com/office/powerpoint/2010/main" val="764663202"/>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What </a:t>
            </a:r>
            <a:r>
              <a:rPr lang="en-US" dirty="0"/>
              <a:t>did Title IX of the Education Act of 1972 do for women</a:t>
            </a:r>
            <a:r>
              <a:rPr lang="en-US" dirty="0" smtClean="0"/>
              <a:t>?</a:t>
            </a:r>
            <a:endParaRPr lang="en-US" dirty="0"/>
          </a:p>
        </p:txBody>
      </p:sp>
      <p:sp>
        <p:nvSpPr>
          <p:cNvPr id="3" name="Content Placeholder 2"/>
          <p:cNvSpPr>
            <a:spLocks noGrp="1"/>
          </p:cNvSpPr>
          <p:nvPr>
            <p:ph idx="1"/>
          </p:nvPr>
        </p:nvSpPr>
        <p:spPr/>
        <p:txBody>
          <a:bodyPr/>
          <a:lstStyle/>
          <a:p>
            <a:r>
              <a:rPr lang="en-US" dirty="0" smtClean="0"/>
              <a:t>Stopped gender discrimination in schools and especially in sports</a:t>
            </a:r>
          </a:p>
          <a:p>
            <a:r>
              <a:rPr lang="en-US" dirty="0" smtClean="0"/>
              <a:t>This is why girls and boys sports have to have equal funding</a:t>
            </a:r>
            <a:endParaRPr lang="en-US" dirty="0"/>
          </a:p>
        </p:txBody>
      </p:sp>
    </p:spTree>
    <p:extLst>
      <p:ext uri="{BB962C8B-B14F-4D97-AF65-F5344CB8AC3E}">
        <p14:creationId xmlns:p14="http://schemas.microsoft.com/office/powerpoint/2010/main" val="2517422381"/>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On </a:t>
            </a:r>
            <a:r>
              <a:rPr lang="en-US" dirty="0"/>
              <a:t>average, how much does a woman earn for every dollar a man earns</a:t>
            </a:r>
            <a:r>
              <a:rPr lang="en-US" dirty="0" smtClean="0"/>
              <a:t>?</a:t>
            </a:r>
            <a:endParaRPr lang="en-US" dirty="0"/>
          </a:p>
        </p:txBody>
      </p:sp>
      <p:sp>
        <p:nvSpPr>
          <p:cNvPr id="3" name="Content Placeholder 2"/>
          <p:cNvSpPr>
            <a:spLocks noGrp="1"/>
          </p:cNvSpPr>
          <p:nvPr>
            <p:ph idx="1"/>
          </p:nvPr>
        </p:nvSpPr>
        <p:spPr/>
        <p:txBody>
          <a:bodyPr/>
          <a:lstStyle/>
          <a:p>
            <a:r>
              <a:rPr lang="en-US" dirty="0" smtClean="0"/>
              <a:t>$0.80 on the dollar</a:t>
            </a:r>
          </a:p>
          <a:p>
            <a:endParaRPr lang="en-US" dirty="0"/>
          </a:p>
        </p:txBody>
      </p:sp>
    </p:spTree>
    <p:extLst>
      <p:ext uri="{BB962C8B-B14F-4D97-AF65-F5344CB8AC3E}">
        <p14:creationId xmlns:p14="http://schemas.microsoft.com/office/powerpoint/2010/main" val="2174942607"/>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dirty="0"/>
              <a:t>is sexual harassment?</a:t>
            </a:r>
            <a:r>
              <a:rPr lang="en-US" dirty="0" smtClean="0">
                <a:effectLst/>
              </a:rPr>
              <a:t> </a:t>
            </a:r>
            <a:endParaRPr lang="en-US" dirty="0"/>
          </a:p>
        </p:txBody>
      </p:sp>
      <p:sp>
        <p:nvSpPr>
          <p:cNvPr id="3" name="Content Placeholder 2"/>
          <p:cNvSpPr>
            <a:spLocks noGrp="1"/>
          </p:cNvSpPr>
          <p:nvPr>
            <p:ph idx="1"/>
          </p:nvPr>
        </p:nvSpPr>
        <p:spPr/>
        <p:txBody>
          <a:bodyPr/>
          <a:lstStyle/>
          <a:p>
            <a:r>
              <a:rPr lang="en-US" dirty="0"/>
              <a:t>U</a:t>
            </a:r>
            <a:r>
              <a:rPr lang="en-US" dirty="0" smtClean="0"/>
              <a:t>nwelcome sexual advances that makes someone feel uncomfortable. </a:t>
            </a:r>
          </a:p>
          <a:p>
            <a:r>
              <a:rPr lang="en-US" dirty="0" smtClean="0"/>
              <a:t>Can be extreme or mild.</a:t>
            </a:r>
            <a:endParaRPr lang="en-US" dirty="0"/>
          </a:p>
        </p:txBody>
      </p:sp>
    </p:spTree>
    <p:extLst>
      <p:ext uri="{BB962C8B-B14F-4D97-AF65-F5344CB8AC3E}">
        <p14:creationId xmlns:p14="http://schemas.microsoft.com/office/powerpoint/2010/main" val="2388710077"/>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What </a:t>
            </a:r>
            <a:r>
              <a:rPr lang="en-US" dirty="0"/>
              <a:t>are two ways women are treated differently in the military</a:t>
            </a:r>
            <a:r>
              <a:rPr lang="en-US" dirty="0" smtClean="0"/>
              <a:t>? </a:t>
            </a:r>
            <a:endParaRPr lang="en-US" dirty="0"/>
          </a:p>
        </p:txBody>
      </p:sp>
      <p:sp>
        <p:nvSpPr>
          <p:cNvPr id="3" name="Content Placeholder 2"/>
          <p:cNvSpPr>
            <a:spLocks noGrp="1"/>
          </p:cNvSpPr>
          <p:nvPr>
            <p:ph idx="1"/>
          </p:nvPr>
        </p:nvSpPr>
        <p:spPr/>
        <p:txBody>
          <a:bodyPr/>
          <a:lstStyle/>
          <a:p>
            <a:r>
              <a:rPr lang="en-US" dirty="0" smtClean="0"/>
              <a:t>Only one way now</a:t>
            </a:r>
          </a:p>
          <a:p>
            <a:pPr lvl="1"/>
            <a:r>
              <a:rPr lang="en-US" dirty="0" smtClean="0"/>
              <a:t>Women don</a:t>
            </a:r>
            <a:r>
              <a:rPr lang="fr-FR" dirty="0" smtClean="0"/>
              <a:t>’</a:t>
            </a:r>
            <a:r>
              <a:rPr lang="en-US" dirty="0" smtClean="0"/>
              <a:t>t have to register for the draft</a:t>
            </a:r>
          </a:p>
          <a:p>
            <a:pPr lvl="1"/>
            <a:r>
              <a:rPr lang="en-US" dirty="0" smtClean="0"/>
              <a:t>Used to not be able to fight in combat, but that was changed in January 2013</a:t>
            </a:r>
            <a:endParaRPr lang="en-US" dirty="0"/>
          </a:p>
        </p:txBody>
      </p:sp>
    </p:spTree>
    <p:extLst>
      <p:ext uri="{BB962C8B-B14F-4D97-AF65-F5344CB8AC3E}">
        <p14:creationId xmlns:p14="http://schemas.microsoft.com/office/powerpoint/2010/main" val="316923307"/>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800" dirty="0" smtClean="0"/>
              <a:t>What </a:t>
            </a:r>
            <a:r>
              <a:rPr lang="en-US" sz="2800" dirty="0"/>
              <a:t>was </a:t>
            </a:r>
            <a:r>
              <a:rPr lang="en-US" sz="2800" dirty="0" err="1"/>
              <a:t>Rostker</a:t>
            </a:r>
            <a:r>
              <a:rPr lang="en-US" sz="2800" dirty="0"/>
              <a:t> v. </a:t>
            </a:r>
            <a:r>
              <a:rPr lang="en-US" sz="2800" dirty="0" err="1"/>
              <a:t>Golberg</a:t>
            </a:r>
            <a:r>
              <a:rPr lang="en-US" sz="2800" dirty="0"/>
              <a:t> about? What was the finding? What was the rationale for the ruling</a:t>
            </a:r>
            <a:r>
              <a:rPr lang="en-US" sz="2800" dirty="0" smtClean="0"/>
              <a:t>?</a:t>
            </a:r>
            <a:endParaRPr lang="en-US" sz="2800" dirty="0"/>
          </a:p>
        </p:txBody>
      </p:sp>
      <p:sp>
        <p:nvSpPr>
          <p:cNvPr id="3" name="Content Placeholder 2"/>
          <p:cNvSpPr>
            <a:spLocks noGrp="1"/>
          </p:cNvSpPr>
          <p:nvPr>
            <p:ph idx="1"/>
          </p:nvPr>
        </p:nvSpPr>
        <p:spPr/>
        <p:txBody>
          <a:bodyPr>
            <a:normAutofit fontScale="92500"/>
          </a:bodyPr>
          <a:lstStyle/>
          <a:p>
            <a:r>
              <a:rPr lang="en-US" dirty="0" err="1" smtClean="0"/>
              <a:t>Rostker</a:t>
            </a:r>
            <a:r>
              <a:rPr lang="en-US" dirty="0" smtClean="0"/>
              <a:t> argued that women not having to sign up for the draft violated his Fifth Amendment right to due process. He thought that “everyone having the same process” meant that he has double the chance of being drafted because there weren’t women in the draft pool.</a:t>
            </a:r>
          </a:p>
          <a:p>
            <a:r>
              <a:rPr lang="en-US" dirty="0" smtClean="0"/>
              <a:t>He lost. </a:t>
            </a:r>
            <a:r>
              <a:rPr lang="en-US" dirty="0" err="1" smtClean="0"/>
              <a:t>Waaaah</a:t>
            </a:r>
            <a:r>
              <a:rPr lang="en-US" dirty="0" smtClean="0"/>
              <a:t>.</a:t>
            </a:r>
          </a:p>
          <a:p>
            <a:r>
              <a:rPr lang="en-US" dirty="0" smtClean="0"/>
              <a:t>The Court said they would let the legislature deal with it. </a:t>
            </a:r>
            <a:endParaRPr lang="en-US" dirty="0"/>
          </a:p>
        </p:txBody>
      </p:sp>
    </p:spTree>
    <p:extLst>
      <p:ext uri="{BB962C8B-B14F-4D97-AF65-F5344CB8AC3E}">
        <p14:creationId xmlns:p14="http://schemas.microsoft.com/office/powerpoint/2010/main" val="1407026729"/>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What </a:t>
            </a:r>
            <a:r>
              <a:rPr lang="en-US" dirty="0"/>
              <a:t>are the pros and cons of women serving in combat</a:t>
            </a:r>
            <a:r>
              <a:rPr lang="en-US" dirty="0" smtClean="0"/>
              <a:t>?</a:t>
            </a:r>
            <a:endParaRPr lang="en-US" dirty="0"/>
          </a:p>
        </p:txBody>
      </p:sp>
      <p:sp>
        <p:nvSpPr>
          <p:cNvPr id="3" name="Content Placeholder 2"/>
          <p:cNvSpPr>
            <a:spLocks noGrp="1"/>
          </p:cNvSpPr>
          <p:nvPr>
            <p:ph idx="1"/>
          </p:nvPr>
        </p:nvSpPr>
        <p:spPr/>
        <p:txBody>
          <a:bodyPr/>
          <a:lstStyle/>
          <a:p>
            <a:r>
              <a:rPr lang="en-US" dirty="0" smtClean="0"/>
              <a:t>Pros </a:t>
            </a:r>
          </a:p>
          <a:p>
            <a:pPr lvl="1"/>
            <a:r>
              <a:rPr lang="en-US" dirty="0" smtClean="0"/>
              <a:t>Some women are stronger than men</a:t>
            </a:r>
          </a:p>
          <a:p>
            <a:pPr lvl="1"/>
            <a:r>
              <a:rPr lang="en-US" dirty="0" smtClean="0"/>
              <a:t>We don’t know how they will get along until we test it</a:t>
            </a:r>
          </a:p>
          <a:p>
            <a:r>
              <a:rPr lang="en-US" dirty="0" smtClean="0"/>
              <a:t>Cons</a:t>
            </a:r>
          </a:p>
          <a:p>
            <a:pPr lvl="1"/>
            <a:r>
              <a:rPr lang="en-US" dirty="0" smtClean="0"/>
              <a:t>Men have more upper-body strength</a:t>
            </a:r>
          </a:p>
          <a:p>
            <a:pPr lvl="1"/>
            <a:r>
              <a:rPr lang="en-US" dirty="0" smtClean="0"/>
              <a:t>Men might risk others to protect women. Their “fatherly” instincts might kick in</a:t>
            </a:r>
            <a:endParaRPr lang="en-US" dirty="0"/>
          </a:p>
        </p:txBody>
      </p:sp>
    </p:spTree>
    <p:extLst>
      <p:ext uri="{BB962C8B-B14F-4D97-AF65-F5344CB8AC3E}">
        <p14:creationId xmlns:p14="http://schemas.microsoft.com/office/powerpoint/2010/main" val="3594789648"/>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5.4 Quiz A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Which amendment gave women the right to vote?</a:t>
            </a:r>
          </a:p>
          <a:p>
            <a:pPr marL="514350" indent="-514350">
              <a:buFont typeface="+mj-lt"/>
              <a:buAutoNum type="arabicPeriod"/>
            </a:pPr>
            <a:r>
              <a:rPr lang="en-US" dirty="0" smtClean="0"/>
              <a:t>Where was the first women’s right conference held?</a:t>
            </a:r>
          </a:p>
          <a:p>
            <a:pPr marL="514350" indent="-514350">
              <a:buFont typeface="+mj-lt"/>
              <a:buAutoNum type="arabicPeriod"/>
            </a:pPr>
            <a:r>
              <a:rPr lang="en-US" dirty="0" smtClean="0"/>
              <a:t>What was the name for the amendment that would give women equal rights to men?</a:t>
            </a:r>
          </a:p>
          <a:p>
            <a:pPr marL="514350" indent="-514350">
              <a:buFont typeface="+mj-lt"/>
              <a:buAutoNum type="arabicPeriod"/>
            </a:pPr>
            <a:endParaRPr lang="en-US" dirty="0"/>
          </a:p>
        </p:txBody>
      </p:sp>
    </p:spTree>
    <p:extLst>
      <p:ext uri="{BB962C8B-B14F-4D97-AF65-F5344CB8AC3E}">
        <p14:creationId xmlns:p14="http://schemas.microsoft.com/office/powerpoint/2010/main" val="2785368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5.4 Quiz B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How much do women make compared to men’s $1.00 per hour in America?</a:t>
            </a:r>
          </a:p>
          <a:p>
            <a:pPr marL="514350" indent="-514350">
              <a:buFont typeface="+mj-lt"/>
              <a:buAutoNum type="arabicPeriod"/>
            </a:pPr>
            <a:r>
              <a:rPr lang="en-US" dirty="0" smtClean="0"/>
              <a:t>Which amendment gave women the right to vote?</a:t>
            </a:r>
          </a:p>
          <a:p>
            <a:pPr marL="514350" indent="-514350">
              <a:buFont typeface="+mj-lt"/>
              <a:buAutoNum type="arabicPeriod"/>
            </a:pPr>
            <a:r>
              <a:rPr lang="en-US" dirty="0" smtClean="0"/>
              <a:t>What was the nickname for the lull in the women’s rights </a:t>
            </a:r>
            <a:r>
              <a:rPr lang="en-US" smtClean="0"/>
              <a:t>movement between the 1920s and 1960s?</a:t>
            </a:r>
            <a:endParaRPr lang="en-US" dirty="0"/>
          </a:p>
        </p:txBody>
      </p:sp>
    </p:spTree>
    <p:extLst>
      <p:ext uri="{BB962C8B-B14F-4D97-AF65-F5344CB8AC3E}">
        <p14:creationId xmlns:p14="http://schemas.microsoft.com/office/powerpoint/2010/main" val="20713613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5.5 “Other”</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374867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 Rights in the Declaration </a:t>
            </a:r>
            <a:endParaRPr lang="en-US" dirty="0"/>
          </a:p>
        </p:txBody>
      </p:sp>
      <p:sp>
        <p:nvSpPr>
          <p:cNvPr id="3" name="Content Placeholder 2"/>
          <p:cNvSpPr>
            <a:spLocks noGrp="1"/>
          </p:cNvSpPr>
          <p:nvPr>
            <p:ph idx="1"/>
          </p:nvPr>
        </p:nvSpPr>
        <p:spPr/>
        <p:txBody>
          <a:bodyPr/>
          <a:lstStyle/>
          <a:p>
            <a:r>
              <a:rPr lang="en-US" dirty="0" smtClean="0"/>
              <a:t>“All men are created equal.”</a:t>
            </a:r>
          </a:p>
          <a:p>
            <a:r>
              <a:rPr lang="en-US" dirty="0" smtClean="0"/>
              <a:t>“Inalienable rights.”</a:t>
            </a:r>
          </a:p>
          <a:p>
            <a:r>
              <a:rPr lang="en-US" dirty="0" smtClean="0"/>
              <a:t>Not equal results, but equal opportunity. </a:t>
            </a:r>
          </a:p>
          <a:p>
            <a:pPr lvl="1"/>
            <a:r>
              <a:rPr lang="en-US" dirty="0" smtClean="0"/>
              <a:t>How are these different?</a:t>
            </a:r>
            <a:endParaRPr lang="en-US" dirty="0"/>
          </a:p>
        </p:txBody>
      </p:sp>
    </p:spTree>
    <p:extLst>
      <p:ext uri="{BB962C8B-B14F-4D97-AF65-F5344CB8AC3E}">
        <p14:creationId xmlns:p14="http://schemas.microsoft.com/office/powerpoint/2010/main" val="24850065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Elderly </a:t>
            </a:r>
            <a:endParaRPr lang="en-US" sz="3200" dirty="0"/>
          </a:p>
        </p:txBody>
      </p:sp>
      <p:sp>
        <p:nvSpPr>
          <p:cNvPr id="3" name="Content Placeholder 2"/>
          <p:cNvSpPr>
            <a:spLocks noGrp="1"/>
          </p:cNvSpPr>
          <p:nvPr>
            <p:ph idx="1"/>
          </p:nvPr>
        </p:nvSpPr>
        <p:spPr/>
        <p:txBody>
          <a:bodyPr>
            <a:normAutofit lnSpcReduction="10000"/>
          </a:bodyPr>
          <a:lstStyle/>
          <a:p>
            <a:r>
              <a:rPr lang="en-US" dirty="0" smtClean="0"/>
              <a:t>Social Security only is designed only to supplement income. </a:t>
            </a:r>
          </a:p>
          <a:p>
            <a:pPr lvl="1"/>
            <a:r>
              <a:rPr lang="en-US" dirty="0" smtClean="0"/>
              <a:t>You pay in to </a:t>
            </a:r>
            <a:r>
              <a:rPr lang="en-US" dirty="0" err="1" smtClean="0"/>
              <a:t>gov</a:t>
            </a:r>
            <a:r>
              <a:rPr lang="en-US" dirty="0" smtClean="0"/>
              <a:t> when you work</a:t>
            </a:r>
          </a:p>
          <a:p>
            <a:pPr lvl="1"/>
            <a:r>
              <a:rPr lang="en-US" dirty="0" err="1" smtClean="0"/>
              <a:t>Gov</a:t>
            </a:r>
            <a:r>
              <a:rPr lang="en-US" dirty="0" smtClean="0"/>
              <a:t> invests it</a:t>
            </a:r>
          </a:p>
          <a:p>
            <a:pPr lvl="1"/>
            <a:r>
              <a:rPr lang="en-US" dirty="0" smtClean="0"/>
              <a:t>Gives it back to you when you retire </a:t>
            </a:r>
          </a:p>
          <a:p>
            <a:r>
              <a:rPr lang="en-US" dirty="0" smtClean="0"/>
              <a:t>This leads elderly people to look for jobs</a:t>
            </a:r>
          </a:p>
          <a:p>
            <a:r>
              <a:rPr lang="en-US" dirty="0" smtClean="0"/>
              <a:t>Elderly discrimination</a:t>
            </a:r>
          </a:p>
          <a:p>
            <a:pPr lvl="1"/>
            <a:r>
              <a:rPr lang="en-US" dirty="0" smtClean="0"/>
              <a:t>More health insurance claims</a:t>
            </a:r>
          </a:p>
          <a:p>
            <a:pPr lvl="1"/>
            <a:r>
              <a:rPr lang="en-US" dirty="0" smtClean="0"/>
              <a:t>Health problems/missing work</a:t>
            </a:r>
          </a:p>
        </p:txBody>
      </p:sp>
    </p:spTree>
    <p:extLst>
      <p:ext uri="{BB962C8B-B14F-4D97-AF65-F5344CB8AC3E}">
        <p14:creationId xmlns:p14="http://schemas.microsoft.com/office/powerpoint/2010/main" val="1800899105"/>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200" dirty="0" smtClean="0"/>
              <a:t>“</a:t>
            </a:r>
            <a:r>
              <a:rPr lang="en-US" sz="3200" dirty="0"/>
              <a:t>Once, blacks had to ride at the back of the bus. We can’t even get on the bus.”</a:t>
            </a:r>
            <a:r>
              <a:rPr lang="en-US" sz="3200" dirty="0" smtClean="0"/>
              <a:t>?</a:t>
            </a:r>
            <a:endParaRPr lang="en-US" sz="3200" dirty="0"/>
          </a:p>
        </p:txBody>
      </p:sp>
      <p:sp>
        <p:nvSpPr>
          <p:cNvPr id="3" name="Content Placeholder 2"/>
          <p:cNvSpPr>
            <a:spLocks noGrp="1"/>
          </p:cNvSpPr>
          <p:nvPr>
            <p:ph idx="1"/>
          </p:nvPr>
        </p:nvSpPr>
        <p:spPr/>
        <p:txBody>
          <a:bodyPr/>
          <a:lstStyle/>
          <a:p>
            <a:r>
              <a:rPr lang="en-US" dirty="0" smtClean="0"/>
              <a:t>Americans with Disabilities Act </a:t>
            </a:r>
            <a:r>
              <a:rPr lang="en-US" dirty="0" err="1" smtClean="0"/>
              <a:t>doesn</a:t>
            </a:r>
            <a:r>
              <a:rPr lang="fr-FR" dirty="0" smtClean="0"/>
              <a:t>’</a:t>
            </a:r>
            <a:r>
              <a:rPr lang="en-US" dirty="0" smtClean="0"/>
              <a:t>t happen until the 1990s</a:t>
            </a:r>
          </a:p>
        </p:txBody>
      </p:sp>
    </p:spTree>
    <p:extLst>
      <p:ext uri="{BB962C8B-B14F-4D97-AF65-F5344CB8AC3E}">
        <p14:creationId xmlns:p14="http://schemas.microsoft.com/office/powerpoint/2010/main" val="1511736253"/>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ADA 1990s</a:t>
            </a:r>
            <a:endParaRPr lang="en-US" dirty="0"/>
          </a:p>
        </p:txBody>
      </p:sp>
      <p:sp>
        <p:nvSpPr>
          <p:cNvPr id="3" name="Content Placeholder 2"/>
          <p:cNvSpPr>
            <a:spLocks noGrp="1"/>
          </p:cNvSpPr>
          <p:nvPr>
            <p:ph idx="1"/>
          </p:nvPr>
        </p:nvSpPr>
        <p:spPr/>
        <p:txBody>
          <a:bodyPr/>
          <a:lstStyle/>
          <a:p>
            <a:r>
              <a:rPr lang="en-US" dirty="0" smtClean="0"/>
              <a:t>Americans with Disabilities Act</a:t>
            </a:r>
          </a:p>
          <a:p>
            <a:r>
              <a:rPr lang="en-US" dirty="0" smtClean="0"/>
              <a:t>Places of public accommodation must provide “reasonable accommodations” for people with disabilities</a:t>
            </a:r>
          </a:p>
          <a:p>
            <a:pPr lvl="1"/>
            <a:r>
              <a:rPr lang="en-US" dirty="0" smtClean="0"/>
              <a:t>Wheelchair ramps, braille signs, sidewalk ramps</a:t>
            </a:r>
          </a:p>
          <a:p>
            <a:pPr marL="457200" lvl="1" indent="0">
              <a:buNone/>
            </a:pPr>
            <a:endParaRPr lang="en-US" dirty="0"/>
          </a:p>
        </p:txBody>
      </p:sp>
    </p:spTree>
    <p:extLst>
      <p:ext uri="{BB962C8B-B14F-4D97-AF65-F5344CB8AC3E}">
        <p14:creationId xmlns:p14="http://schemas.microsoft.com/office/powerpoint/2010/main" val="469898914"/>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600" dirty="0" smtClean="0"/>
              <a:t>Opponents of ADA </a:t>
            </a:r>
            <a:endParaRPr lang="en-US" sz="3600" dirty="0"/>
          </a:p>
        </p:txBody>
      </p:sp>
      <p:sp>
        <p:nvSpPr>
          <p:cNvPr id="3" name="Content Placeholder 2"/>
          <p:cNvSpPr>
            <a:spLocks noGrp="1"/>
          </p:cNvSpPr>
          <p:nvPr>
            <p:ph idx="1"/>
          </p:nvPr>
        </p:nvSpPr>
        <p:spPr/>
        <p:txBody>
          <a:bodyPr/>
          <a:lstStyle/>
          <a:p>
            <a:r>
              <a:rPr lang="en-US" dirty="0" smtClean="0"/>
              <a:t>Unfunded mandate</a:t>
            </a:r>
            <a:endParaRPr lang="en-US" dirty="0"/>
          </a:p>
          <a:p>
            <a:r>
              <a:rPr lang="en-US" dirty="0" smtClean="0"/>
              <a:t>If the </a:t>
            </a:r>
            <a:r>
              <a:rPr lang="en-US" dirty="0" err="1" smtClean="0"/>
              <a:t>gov</a:t>
            </a:r>
            <a:r>
              <a:rPr lang="en-US" dirty="0" smtClean="0"/>
              <a:t> is going to force changes, they should help with the bill </a:t>
            </a:r>
          </a:p>
        </p:txBody>
      </p:sp>
    </p:spTree>
    <p:extLst>
      <p:ext uri="{BB962C8B-B14F-4D97-AF65-F5344CB8AC3E}">
        <p14:creationId xmlns:p14="http://schemas.microsoft.com/office/powerpoint/2010/main" val="1695402539"/>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Homophobia </a:t>
            </a:r>
            <a:endParaRPr lang="en-US" dirty="0"/>
          </a:p>
        </p:txBody>
      </p:sp>
      <p:sp>
        <p:nvSpPr>
          <p:cNvPr id="3" name="Content Placeholder 2"/>
          <p:cNvSpPr>
            <a:spLocks noGrp="1"/>
          </p:cNvSpPr>
          <p:nvPr>
            <p:ph idx="1"/>
          </p:nvPr>
        </p:nvSpPr>
        <p:spPr/>
        <p:txBody>
          <a:bodyPr/>
          <a:lstStyle/>
          <a:p>
            <a:r>
              <a:rPr lang="en-US" dirty="0" smtClean="0"/>
              <a:t>Technically it is the fear of homosexuals</a:t>
            </a:r>
          </a:p>
          <a:p>
            <a:r>
              <a:rPr lang="en-US" dirty="0" smtClean="0"/>
              <a:t>It actually means having prejudice against homosexuals</a:t>
            </a:r>
            <a:endParaRPr lang="en-US" dirty="0"/>
          </a:p>
        </p:txBody>
      </p:sp>
    </p:spTree>
    <p:extLst>
      <p:ext uri="{BB962C8B-B14F-4D97-AF65-F5344CB8AC3E}">
        <p14:creationId xmlns:p14="http://schemas.microsoft.com/office/powerpoint/2010/main" val="1147807628"/>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Matthew Shepard 1990s</a:t>
            </a:r>
            <a:endParaRPr lang="en-US" dirty="0"/>
          </a:p>
        </p:txBody>
      </p:sp>
      <p:sp>
        <p:nvSpPr>
          <p:cNvPr id="3" name="Content Placeholder 2"/>
          <p:cNvSpPr>
            <a:spLocks noGrp="1"/>
          </p:cNvSpPr>
          <p:nvPr>
            <p:ph idx="1"/>
          </p:nvPr>
        </p:nvSpPr>
        <p:spPr/>
        <p:txBody>
          <a:bodyPr/>
          <a:lstStyle/>
          <a:p>
            <a:r>
              <a:rPr lang="en-US" dirty="0" smtClean="0"/>
              <a:t>1998 college student that was tied to a fence and beaten with a pistol 18 times and left to die by himself</a:t>
            </a:r>
          </a:p>
          <a:p>
            <a:r>
              <a:rPr lang="en-US" dirty="0" smtClean="0"/>
              <a:t>Raised awareness of gay hate crimes </a:t>
            </a:r>
            <a:endParaRPr lang="en-US" dirty="0"/>
          </a:p>
        </p:txBody>
      </p:sp>
    </p:spTree>
    <p:extLst>
      <p:ext uri="{BB962C8B-B14F-4D97-AF65-F5344CB8AC3E}">
        <p14:creationId xmlns:p14="http://schemas.microsoft.com/office/powerpoint/2010/main" val="3169119162"/>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Stonewall Bar 1960s </a:t>
            </a:r>
            <a:endParaRPr lang="en-US" dirty="0"/>
          </a:p>
        </p:txBody>
      </p:sp>
      <p:sp>
        <p:nvSpPr>
          <p:cNvPr id="3" name="Content Placeholder 2"/>
          <p:cNvSpPr>
            <a:spLocks noGrp="1"/>
          </p:cNvSpPr>
          <p:nvPr>
            <p:ph idx="1"/>
          </p:nvPr>
        </p:nvSpPr>
        <p:spPr/>
        <p:txBody>
          <a:bodyPr/>
          <a:lstStyle/>
          <a:p>
            <a:r>
              <a:rPr lang="en-US" dirty="0" smtClean="0"/>
              <a:t>Police raided the bar regularly and arrested men for being gay. This happened all the time. </a:t>
            </a:r>
          </a:p>
          <a:p>
            <a:r>
              <a:rPr lang="en-US" dirty="0" smtClean="0"/>
              <a:t>Once, the people resisted arrest and a small riot broke out</a:t>
            </a:r>
          </a:p>
          <a:p>
            <a:r>
              <a:rPr lang="en-US" dirty="0" smtClean="0"/>
              <a:t>Led to LBGT people to begin to fight for civil rights</a:t>
            </a:r>
            <a:endParaRPr lang="en-US" dirty="0"/>
          </a:p>
        </p:txBody>
      </p:sp>
    </p:spTree>
    <p:extLst>
      <p:ext uri="{BB962C8B-B14F-4D97-AF65-F5344CB8AC3E}">
        <p14:creationId xmlns:p14="http://schemas.microsoft.com/office/powerpoint/2010/main" val="2446953485"/>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gay rights issues.	</a:t>
            </a:r>
            <a:endParaRPr lang="en-US" dirty="0"/>
          </a:p>
        </p:txBody>
      </p:sp>
      <p:sp>
        <p:nvSpPr>
          <p:cNvPr id="3" name="Content Placeholder 2"/>
          <p:cNvSpPr>
            <a:spLocks noGrp="1"/>
          </p:cNvSpPr>
          <p:nvPr>
            <p:ph idx="1"/>
          </p:nvPr>
        </p:nvSpPr>
        <p:spPr/>
        <p:txBody>
          <a:bodyPr/>
          <a:lstStyle/>
          <a:p>
            <a:r>
              <a:rPr lang="en-US" dirty="0" smtClean="0"/>
              <a:t>1986 – Supreme Court ruled that states could ban homosexual relations </a:t>
            </a:r>
          </a:p>
          <a:p>
            <a:r>
              <a:rPr lang="en-US" dirty="0" smtClean="0"/>
              <a:t>2013- 29 states have banned gay marriage </a:t>
            </a:r>
          </a:p>
          <a:p>
            <a:pPr lvl="1"/>
            <a:r>
              <a:rPr lang="en-US" dirty="0" smtClean="0"/>
              <a:t>16 states have legalized it</a:t>
            </a:r>
          </a:p>
          <a:p>
            <a:r>
              <a:rPr lang="en-US" dirty="0" smtClean="0"/>
              <a:t>2015 – </a:t>
            </a:r>
            <a:r>
              <a:rPr lang="en-US" dirty="0" err="1" smtClean="0"/>
              <a:t>Obergefell</a:t>
            </a:r>
            <a:r>
              <a:rPr lang="en-US" dirty="0" smtClean="0"/>
              <a:t> v. Hodges</a:t>
            </a:r>
          </a:p>
          <a:p>
            <a:pPr lvl="1"/>
            <a:r>
              <a:rPr lang="en-US" dirty="0" smtClean="0"/>
              <a:t>SCOTUS said 14</a:t>
            </a:r>
            <a:r>
              <a:rPr lang="en-US" baseline="30000" dirty="0" smtClean="0"/>
              <a:t>th</a:t>
            </a:r>
            <a:r>
              <a:rPr lang="en-US" dirty="0" smtClean="0"/>
              <a:t> guarantees all citizens the right to marry</a:t>
            </a:r>
          </a:p>
          <a:p>
            <a:pPr marL="0" indent="0">
              <a:buNone/>
            </a:pPr>
            <a:endParaRPr lang="en-US" dirty="0"/>
          </a:p>
        </p:txBody>
      </p:sp>
    </p:spTree>
    <p:extLst>
      <p:ext uri="{BB962C8B-B14F-4D97-AF65-F5344CB8AC3E}">
        <p14:creationId xmlns:p14="http://schemas.microsoft.com/office/powerpoint/2010/main" val="1248436137"/>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Don’t Ask Don’t Tell</a:t>
            </a:r>
            <a:endParaRPr lang="en-US" dirty="0"/>
          </a:p>
        </p:txBody>
      </p:sp>
      <p:sp>
        <p:nvSpPr>
          <p:cNvPr id="3" name="Content Placeholder 2"/>
          <p:cNvSpPr>
            <a:spLocks noGrp="1"/>
          </p:cNvSpPr>
          <p:nvPr>
            <p:ph idx="1"/>
          </p:nvPr>
        </p:nvSpPr>
        <p:spPr/>
        <p:txBody>
          <a:bodyPr/>
          <a:lstStyle/>
          <a:p>
            <a:r>
              <a:rPr lang="en-US" dirty="0" smtClean="0"/>
              <a:t>1993 – military imposed “Don’t ask, don’t tell” policy </a:t>
            </a:r>
          </a:p>
          <a:p>
            <a:pPr lvl="1"/>
            <a:r>
              <a:rPr lang="en-US" dirty="0" smtClean="0"/>
              <a:t>Basically, “you can be gay, but if you act gay or tell people you are gay, we can throw you out.”</a:t>
            </a:r>
          </a:p>
          <a:p>
            <a:r>
              <a:rPr lang="en-US" dirty="0" smtClean="0"/>
              <a:t>2011 – “Don’t ask, don’t tell” was repealed</a:t>
            </a:r>
            <a:endParaRPr lang="en-US" dirty="0"/>
          </a:p>
        </p:txBody>
      </p:sp>
    </p:spTree>
    <p:extLst>
      <p:ext uri="{BB962C8B-B14F-4D97-AF65-F5344CB8AC3E}">
        <p14:creationId xmlns:p14="http://schemas.microsoft.com/office/powerpoint/2010/main" val="1141725623"/>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Affirmative Action </a:t>
            </a:r>
            <a:endParaRPr lang="en-US" dirty="0"/>
          </a:p>
        </p:txBody>
      </p:sp>
      <p:sp>
        <p:nvSpPr>
          <p:cNvPr id="3" name="Content Placeholder 2"/>
          <p:cNvSpPr>
            <a:spLocks noGrp="1"/>
          </p:cNvSpPr>
          <p:nvPr>
            <p:ph idx="1"/>
          </p:nvPr>
        </p:nvSpPr>
        <p:spPr/>
        <p:txBody>
          <a:bodyPr>
            <a:normAutofit lnSpcReduction="10000"/>
          </a:bodyPr>
          <a:lstStyle/>
          <a:p>
            <a:r>
              <a:rPr lang="en-US" dirty="0" smtClean="0"/>
              <a:t>Affirmative Action – efforts to include (hire/admit) people from groups that have been historically discriminated against </a:t>
            </a:r>
          </a:p>
          <a:p>
            <a:r>
              <a:rPr lang="en-US" dirty="0" smtClean="0"/>
              <a:t>Goal of AA? </a:t>
            </a:r>
          </a:p>
          <a:p>
            <a:pPr lvl="1"/>
            <a:r>
              <a:rPr lang="en-US" dirty="0" smtClean="0"/>
              <a:t>Move from “equal opportunity” to “equal results”</a:t>
            </a:r>
          </a:p>
          <a:p>
            <a:r>
              <a:rPr lang="en-US" dirty="0" smtClean="0"/>
              <a:t>Usually happens when certain groups are given preferential treatment </a:t>
            </a:r>
          </a:p>
          <a:p>
            <a:pPr lvl="1"/>
            <a:r>
              <a:rPr lang="en-US" dirty="0" smtClean="0"/>
              <a:t>Quotas are used to make sure groups are equally represented </a:t>
            </a:r>
            <a:endParaRPr lang="en-US" dirty="0"/>
          </a:p>
        </p:txBody>
      </p:sp>
    </p:spTree>
    <p:extLst>
      <p:ext uri="{BB962C8B-B14F-4D97-AF65-F5344CB8AC3E}">
        <p14:creationId xmlns:p14="http://schemas.microsoft.com/office/powerpoint/2010/main" val="308193154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 Rights in the Constitution </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Doesn</a:t>
            </a:r>
            <a:r>
              <a:rPr lang="fr-FR" dirty="0" smtClean="0"/>
              <a:t>’</a:t>
            </a:r>
            <a:r>
              <a:rPr lang="en-US" dirty="0" smtClean="0"/>
              <a:t>t have the word ‘equality’</a:t>
            </a:r>
          </a:p>
          <a:p>
            <a:r>
              <a:rPr lang="en-US" dirty="0" smtClean="0"/>
              <a:t>14</a:t>
            </a:r>
            <a:r>
              <a:rPr lang="en-US" baseline="30000" dirty="0" smtClean="0"/>
              <a:t>th</a:t>
            </a:r>
            <a:r>
              <a:rPr lang="en-US" dirty="0" smtClean="0"/>
              <a:t> is the only one that mentions it </a:t>
            </a:r>
          </a:p>
          <a:p>
            <a:pPr lvl="1"/>
            <a:r>
              <a:rPr lang="en-US" dirty="0" smtClean="0"/>
              <a:t>“No state shall deprive any person of life, liberty, or property w/o the DUE PROCESS of law nor deny any person the EQUAL PROTECTION of the laws”</a:t>
            </a:r>
          </a:p>
          <a:p>
            <a:r>
              <a:rPr lang="en-US" dirty="0" smtClean="0"/>
              <a:t>13, 14, 15 (starts w/ something bad. Natural progression)</a:t>
            </a:r>
          </a:p>
          <a:p>
            <a:pPr lvl="1"/>
            <a:r>
              <a:rPr lang="en-US" dirty="0" smtClean="0"/>
              <a:t>13 ends slavery</a:t>
            </a:r>
          </a:p>
          <a:p>
            <a:pPr lvl="1"/>
            <a:r>
              <a:rPr lang="en-US" dirty="0" smtClean="0"/>
              <a:t>14 equal rights for all</a:t>
            </a:r>
          </a:p>
          <a:p>
            <a:pPr lvl="1"/>
            <a:r>
              <a:rPr lang="en-US" dirty="0" smtClean="0"/>
              <a:t>15 black vote</a:t>
            </a:r>
          </a:p>
          <a:p>
            <a:endParaRPr lang="en-US" dirty="0"/>
          </a:p>
        </p:txBody>
      </p:sp>
    </p:spTree>
    <p:extLst>
      <p:ext uri="{BB962C8B-B14F-4D97-AF65-F5344CB8AC3E}">
        <p14:creationId xmlns:p14="http://schemas.microsoft.com/office/powerpoint/2010/main" val="10747969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Regents v. Bakke</a:t>
            </a:r>
            <a:endParaRPr lang="en-US" dirty="0"/>
          </a:p>
        </p:txBody>
      </p:sp>
      <p:sp>
        <p:nvSpPr>
          <p:cNvPr id="3" name="Content Placeholder 2"/>
          <p:cNvSpPr>
            <a:spLocks noGrp="1"/>
          </p:cNvSpPr>
          <p:nvPr>
            <p:ph idx="1"/>
          </p:nvPr>
        </p:nvSpPr>
        <p:spPr/>
        <p:txBody>
          <a:bodyPr>
            <a:normAutofit lnSpcReduction="10000"/>
          </a:bodyPr>
          <a:lstStyle/>
          <a:p>
            <a:r>
              <a:rPr lang="en-US" dirty="0" smtClean="0"/>
              <a:t>Bakke was a white student who </a:t>
            </a:r>
            <a:r>
              <a:rPr lang="en-US" dirty="0" err="1" smtClean="0"/>
              <a:t>didn</a:t>
            </a:r>
            <a:r>
              <a:rPr lang="fr-FR" dirty="0" smtClean="0"/>
              <a:t>’</a:t>
            </a:r>
            <a:r>
              <a:rPr lang="en-US" dirty="0" smtClean="0"/>
              <a:t>t get into medical school </a:t>
            </a:r>
          </a:p>
          <a:p>
            <a:r>
              <a:rPr lang="en-US" dirty="0" smtClean="0"/>
              <a:t>He found out that black students were getting in with lower scores</a:t>
            </a:r>
          </a:p>
          <a:p>
            <a:r>
              <a:rPr lang="en-US" dirty="0" smtClean="0"/>
              <a:t>The school had a quota to allow 16 black students in no matter what</a:t>
            </a:r>
          </a:p>
          <a:p>
            <a:r>
              <a:rPr lang="en-US" dirty="0" smtClean="0"/>
              <a:t>He sued and won</a:t>
            </a:r>
          </a:p>
          <a:p>
            <a:pPr lvl="1"/>
            <a:r>
              <a:rPr lang="en-US" dirty="0" smtClean="0"/>
              <a:t>But, the SC didn’t say the school </a:t>
            </a:r>
            <a:r>
              <a:rPr lang="en-US" dirty="0" err="1" smtClean="0"/>
              <a:t>couldn</a:t>
            </a:r>
            <a:r>
              <a:rPr lang="fr-FR" dirty="0" smtClean="0"/>
              <a:t>’</a:t>
            </a:r>
            <a:r>
              <a:rPr lang="en-US" dirty="0" smtClean="0"/>
              <a:t>t use race, it just can’t be the only thing they use </a:t>
            </a:r>
            <a:endParaRPr lang="en-US" dirty="0"/>
          </a:p>
        </p:txBody>
      </p:sp>
    </p:spTree>
    <p:extLst>
      <p:ext uri="{BB962C8B-B14F-4D97-AF65-F5344CB8AC3E}">
        <p14:creationId xmlns:p14="http://schemas.microsoft.com/office/powerpoint/2010/main" val="3525484964"/>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SCOTUS and Affirmative Action</a:t>
            </a:r>
            <a:endParaRPr lang="en-US" dirty="0"/>
          </a:p>
        </p:txBody>
      </p:sp>
      <p:sp>
        <p:nvSpPr>
          <p:cNvPr id="3" name="Content Placeholder 2"/>
          <p:cNvSpPr>
            <a:spLocks noGrp="1"/>
          </p:cNvSpPr>
          <p:nvPr>
            <p:ph idx="1"/>
          </p:nvPr>
        </p:nvSpPr>
        <p:spPr/>
        <p:txBody>
          <a:bodyPr>
            <a:normAutofit/>
          </a:bodyPr>
          <a:lstStyle/>
          <a:p>
            <a:r>
              <a:rPr lang="en-US" dirty="0" smtClean="0"/>
              <a:t>THE BOTTOM LINE ABOUT THE SC AND AFFIRMATIVE ACTION – race can be one of the reasons someone is hired/admitted, but it can’t be the only reason </a:t>
            </a:r>
          </a:p>
          <a:p>
            <a:r>
              <a:rPr lang="en-US" dirty="0" smtClean="0"/>
              <a:t>Why can race be one of the reasons?</a:t>
            </a:r>
          </a:p>
          <a:p>
            <a:pPr lvl="1"/>
            <a:r>
              <a:rPr lang="en-US" dirty="0" smtClean="0"/>
              <a:t>Because we want things to be fair for minorities </a:t>
            </a:r>
            <a:endParaRPr lang="en-US" dirty="0"/>
          </a:p>
        </p:txBody>
      </p:sp>
    </p:spTree>
    <p:extLst>
      <p:ext uri="{BB962C8B-B14F-4D97-AF65-F5344CB8AC3E}">
        <p14:creationId xmlns:p14="http://schemas.microsoft.com/office/powerpoint/2010/main" val="1536524542"/>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 and Cons of Affirmative Action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Pros</a:t>
            </a:r>
          </a:p>
          <a:p>
            <a:pPr lvl="1"/>
            <a:r>
              <a:rPr lang="en-US" dirty="0" smtClean="0"/>
              <a:t>Research shows that it helps minorities and doesn’t significantly hurt majorities </a:t>
            </a:r>
          </a:p>
          <a:p>
            <a:pPr lvl="1"/>
            <a:r>
              <a:rPr lang="en-US" dirty="0" smtClean="0"/>
              <a:t>Helps right the wrongs of the past</a:t>
            </a:r>
          </a:p>
          <a:p>
            <a:pPr lvl="1"/>
            <a:r>
              <a:rPr lang="en-US" dirty="0" smtClean="0"/>
              <a:t>Makes an even playing field</a:t>
            </a:r>
          </a:p>
          <a:p>
            <a:r>
              <a:rPr lang="en-US" dirty="0" smtClean="0"/>
              <a:t>Cons</a:t>
            </a:r>
          </a:p>
          <a:p>
            <a:pPr lvl="1"/>
            <a:r>
              <a:rPr lang="en-US" dirty="0" smtClean="0"/>
              <a:t>Reverse Discrimination - When people who are more qualified are overlooked because they are not in the minority</a:t>
            </a:r>
          </a:p>
          <a:p>
            <a:pPr lvl="1"/>
            <a:r>
              <a:rPr lang="en-US" dirty="0" smtClean="0"/>
              <a:t>Often, people are not hired based solely on merit </a:t>
            </a:r>
            <a:endParaRPr lang="en-US" dirty="0"/>
          </a:p>
        </p:txBody>
      </p:sp>
    </p:spTree>
    <p:extLst>
      <p:ext uri="{BB962C8B-B14F-4D97-AF65-F5344CB8AC3E}">
        <p14:creationId xmlns:p14="http://schemas.microsoft.com/office/powerpoint/2010/main" val="2290374216"/>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5.5 Quiz A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Name an important affirmative action SCOTUS case. </a:t>
            </a:r>
          </a:p>
          <a:p>
            <a:pPr marL="514350" indent="-514350">
              <a:buFont typeface="+mj-lt"/>
              <a:buAutoNum type="arabicPeriod"/>
            </a:pPr>
            <a:r>
              <a:rPr lang="en-US" dirty="0" smtClean="0"/>
              <a:t>Why was Matthew Shepard probably murdered?</a:t>
            </a:r>
          </a:p>
          <a:p>
            <a:pPr marL="514350" indent="-514350">
              <a:buFont typeface="+mj-lt"/>
              <a:buAutoNum type="arabicPeriod"/>
            </a:pPr>
            <a:r>
              <a:rPr lang="en-US" dirty="0" smtClean="0"/>
              <a:t>What does ADA stand for?</a:t>
            </a:r>
          </a:p>
          <a:p>
            <a:pPr marL="514350" indent="-514350">
              <a:buFont typeface="+mj-lt"/>
              <a:buAutoNum type="arabicPeriod"/>
            </a:pPr>
            <a:endParaRPr lang="en-US" dirty="0"/>
          </a:p>
        </p:txBody>
      </p:sp>
    </p:spTree>
    <p:extLst>
      <p:ext uri="{BB962C8B-B14F-4D97-AF65-F5344CB8AC3E}">
        <p14:creationId xmlns:p14="http://schemas.microsoft.com/office/powerpoint/2010/main" val="4171605212"/>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5.4 Quiz B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What term means a method of giving opportunities to historically underrepresented groups for jobs and college admission?</a:t>
            </a:r>
          </a:p>
          <a:p>
            <a:pPr marL="514350" indent="-514350">
              <a:buFont typeface="+mj-lt"/>
              <a:buAutoNum type="arabicPeriod"/>
            </a:pPr>
            <a:r>
              <a:rPr lang="en-US" dirty="0" smtClean="0"/>
              <a:t>Why were people arrested at the Stonewall Bar?</a:t>
            </a:r>
          </a:p>
          <a:p>
            <a:pPr marL="514350" indent="-514350">
              <a:buFont typeface="+mj-lt"/>
              <a:buAutoNum type="arabicPeriod"/>
            </a:pPr>
            <a:r>
              <a:rPr lang="en-US" dirty="0" smtClean="0"/>
              <a:t>What does ADA </a:t>
            </a:r>
            <a:r>
              <a:rPr lang="en-US" smtClean="0"/>
              <a:t>stand for?</a:t>
            </a:r>
            <a:endParaRPr lang="en-US" dirty="0"/>
          </a:p>
        </p:txBody>
      </p:sp>
    </p:spTree>
    <p:extLst>
      <p:ext uri="{BB962C8B-B14F-4D97-AF65-F5344CB8AC3E}">
        <p14:creationId xmlns:p14="http://schemas.microsoft.com/office/powerpoint/2010/main" val="59091511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52744" y="1608137"/>
            <a:ext cx="9015012" cy="3302529"/>
          </a:xfrm>
          <a:prstGeom prst="rect">
            <a:avLst/>
          </a:prstGeom>
        </p:spPr>
      </p:pic>
    </p:spTree>
    <p:extLst>
      <p:ext uri="{BB962C8B-B14F-4D97-AF65-F5344CB8AC3E}">
        <p14:creationId xmlns:p14="http://schemas.microsoft.com/office/powerpoint/2010/main" val="1637741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Discrimination Rules</a:t>
            </a:r>
            <a:endParaRPr lang="en-US" dirty="0"/>
          </a:p>
        </p:txBody>
      </p:sp>
      <p:sp>
        <p:nvSpPr>
          <p:cNvPr id="3" name="Content Placeholder 2"/>
          <p:cNvSpPr>
            <a:spLocks noGrp="1"/>
          </p:cNvSpPr>
          <p:nvPr>
            <p:ph idx="1"/>
          </p:nvPr>
        </p:nvSpPr>
        <p:spPr/>
        <p:txBody>
          <a:bodyPr/>
          <a:lstStyle/>
          <a:p>
            <a:r>
              <a:rPr lang="en-US" dirty="0" smtClean="0"/>
              <a:t>If the discrimination is valid, the courts will uphold it</a:t>
            </a:r>
          </a:p>
          <a:p>
            <a:pPr lvl="1"/>
            <a:r>
              <a:rPr lang="en-US" dirty="0" smtClean="0"/>
              <a:t>18 to vote</a:t>
            </a:r>
          </a:p>
          <a:p>
            <a:pPr lvl="1"/>
            <a:r>
              <a:rPr lang="en-US" dirty="0" smtClean="0"/>
              <a:t>21 to drink </a:t>
            </a:r>
          </a:p>
          <a:p>
            <a:r>
              <a:rPr lang="en-US" dirty="0" smtClean="0"/>
              <a:t>Gender is sometimes valid</a:t>
            </a:r>
          </a:p>
          <a:p>
            <a:r>
              <a:rPr lang="en-US" dirty="0" smtClean="0"/>
              <a:t>Race is almost always invalid</a:t>
            </a:r>
          </a:p>
          <a:p>
            <a:pPr lvl="1"/>
            <a:r>
              <a:rPr lang="en-US" dirty="0" smtClean="0"/>
              <a:t>Why?</a:t>
            </a:r>
            <a:endParaRPr lang="en-US" dirty="0"/>
          </a:p>
        </p:txBody>
      </p:sp>
    </p:spTree>
    <p:extLst>
      <p:ext uri="{BB962C8B-B14F-4D97-AF65-F5344CB8AC3E}">
        <p14:creationId xmlns:p14="http://schemas.microsoft.com/office/powerpoint/2010/main" val="3447333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399244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862</TotalTime>
  <Words>2489</Words>
  <Application>Microsoft Macintosh PowerPoint</Application>
  <PresentationFormat>On-screen Show (4:3)</PresentationFormat>
  <Paragraphs>282</Paragraphs>
  <Slides>64</Slides>
  <Notes>0</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Office Theme</vt:lpstr>
      <vt:lpstr>5.1 Civil Liberties Intro </vt:lpstr>
      <vt:lpstr>Intro</vt:lpstr>
      <vt:lpstr>Edwards! You are my HERO!!!1!!1</vt:lpstr>
      <vt:lpstr>Civil Rights</vt:lpstr>
      <vt:lpstr>Equal Rights in the Declaration </vt:lpstr>
      <vt:lpstr>Equal Rights in the Constitution </vt:lpstr>
      <vt:lpstr>PowerPoint Presentation</vt:lpstr>
      <vt:lpstr>Discrimination Rules</vt:lpstr>
      <vt:lpstr>PowerPoint Presentation</vt:lpstr>
      <vt:lpstr>5.1 Quiz a </vt:lpstr>
      <vt:lpstr>5.1 Quiz b </vt:lpstr>
      <vt:lpstr>5.2 African American Civil Rights </vt:lpstr>
      <vt:lpstr>Scott v. Sandford</vt:lpstr>
      <vt:lpstr>After the Civil War</vt:lpstr>
      <vt:lpstr>Plessy v. Ferguson (Separate but Equal) </vt:lpstr>
      <vt:lpstr>NAACP  </vt:lpstr>
      <vt:lpstr>Brown v. Board of Education of Topeka Kansas (Brown v. Board) </vt:lpstr>
      <vt:lpstr>PowerPoint Presentation</vt:lpstr>
      <vt:lpstr>Bussing</vt:lpstr>
      <vt:lpstr>Civil Rights Act of 1964 (CRA 64)</vt:lpstr>
      <vt:lpstr>5.2 Quiz a </vt:lpstr>
      <vt:lpstr>5.2 Quiz b </vt:lpstr>
      <vt:lpstr>5.3 Voting Rights, Native Americans, and Latin Americans </vt:lpstr>
      <vt:lpstr>Voting Rights </vt:lpstr>
      <vt:lpstr>Voting Rights Act of 1965 (VRA 65)</vt:lpstr>
      <vt:lpstr>Native Americans</vt:lpstr>
      <vt:lpstr>Hispanic Americans </vt:lpstr>
      <vt:lpstr>Asian Americans </vt:lpstr>
      <vt:lpstr>Arab and Muslim Americans </vt:lpstr>
      <vt:lpstr>5.4 Women’s Civil Rights </vt:lpstr>
      <vt:lpstr>Women’s Rights Begin</vt:lpstr>
      <vt:lpstr>Women’s Suffrage</vt:lpstr>
      <vt:lpstr>“Doldrums”</vt:lpstr>
      <vt:lpstr>“Protectionist Laws”</vt:lpstr>
      <vt:lpstr>ERA Equal Rights Amendment</vt:lpstr>
      <vt:lpstr>The Feminine Mystique.  </vt:lpstr>
      <vt:lpstr>NOW</vt:lpstr>
      <vt:lpstr>Reed v. Reed </vt:lpstr>
      <vt:lpstr>Today, what percentage of adult women are in the workforce? </vt:lpstr>
      <vt:lpstr>How did the Civil Rights Act of 1964 help women?</vt:lpstr>
      <vt:lpstr>What did Title IX of the Education Act of 1972 do for women?</vt:lpstr>
      <vt:lpstr>On average, how much does a woman earn for every dollar a man earns?</vt:lpstr>
      <vt:lpstr>What is sexual harassment? </vt:lpstr>
      <vt:lpstr>What are two ways women are treated differently in the military? </vt:lpstr>
      <vt:lpstr>What was Rostker v. Golberg about? What was the finding? What was the rationale for the ruling?</vt:lpstr>
      <vt:lpstr>What are the pros and cons of women serving in combat?</vt:lpstr>
      <vt:lpstr>5.4 Quiz A </vt:lpstr>
      <vt:lpstr>5.4 Quiz B </vt:lpstr>
      <vt:lpstr>5.5 “Other”</vt:lpstr>
      <vt:lpstr>Elderly </vt:lpstr>
      <vt:lpstr>“Once, blacks had to ride at the back of the bus. We can’t even get on the bus.”?</vt:lpstr>
      <vt:lpstr>ADA 1990s</vt:lpstr>
      <vt:lpstr>Opponents of ADA </vt:lpstr>
      <vt:lpstr>Homophobia </vt:lpstr>
      <vt:lpstr>Matthew Shepard 1990s</vt:lpstr>
      <vt:lpstr>Stonewall Bar 1960s </vt:lpstr>
      <vt:lpstr>More gay rights issues. </vt:lpstr>
      <vt:lpstr>Don’t Ask Don’t Tell</vt:lpstr>
      <vt:lpstr>Affirmative Action </vt:lpstr>
      <vt:lpstr>Regents v. Bakke</vt:lpstr>
      <vt:lpstr>SCOTUS and Affirmative Action</vt:lpstr>
      <vt:lpstr>Pros and Cons of Affirmative Action</vt:lpstr>
      <vt:lpstr>5.5 Quiz A </vt:lpstr>
      <vt:lpstr>5.4 Quiz B </vt:lpstr>
    </vt:vector>
  </TitlesOfParts>
  <Company>rockcastle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5.1 Civil Liberties Intro </dc:title>
  <dc:creator>Herbie Brock</dc:creator>
  <cp:lastModifiedBy>Herbie Brock</cp:lastModifiedBy>
  <cp:revision>6</cp:revision>
  <dcterms:created xsi:type="dcterms:W3CDTF">2015-10-05T21:52:21Z</dcterms:created>
  <dcterms:modified xsi:type="dcterms:W3CDTF">2015-10-14T12:27:47Z</dcterms:modified>
</cp:coreProperties>
</file>