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04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printerSettings" Target="printerSettings/printerSettings1.bin"/><Relationship Id="rId95" Type="http://schemas.openxmlformats.org/officeDocument/2006/relationships/presProps" Target="presProps.xml"/><Relationship Id="rId96" Type="http://schemas.openxmlformats.org/officeDocument/2006/relationships/viewProps" Target="viewProps.xml"/><Relationship Id="rId97" Type="http://schemas.openxmlformats.org/officeDocument/2006/relationships/theme" Target="theme/theme1.xml"/><Relationship Id="rId9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5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9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5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3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9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526D9-A46C-5944-BA25-814986640AA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B9059-8B7D-9B4B-9440-DC463B421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9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4.1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55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Religion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clause: </a:t>
            </a:r>
            <a:r>
              <a:rPr lang="en-US" dirty="0"/>
              <a:t>“Congress shall make no law respecting an establishment of religion.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US can’t make an official religion </a:t>
            </a:r>
          </a:p>
          <a:p>
            <a:r>
              <a:rPr lang="en-US" dirty="0" smtClean="0"/>
              <a:t>Free exercise clause: “or </a:t>
            </a:r>
            <a:r>
              <a:rPr lang="en-US" dirty="0"/>
              <a:t>prohibiting the free exercise </a:t>
            </a:r>
            <a:r>
              <a:rPr lang="en-US" dirty="0" smtClean="0"/>
              <a:t>thereof”</a:t>
            </a:r>
          </a:p>
          <a:p>
            <a:pPr lvl="1"/>
            <a:r>
              <a:rPr lang="en-US" dirty="0" smtClean="0"/>
              <a:t>US can’t stop you from practicing your religion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57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Establishment Clause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Happened b/c England switched official religions a lot (</a:t>
            </a:r>
            <a:r>
              <a:rPr lang="en-US" dirty="0" err="1" smtClean="0"/>
              <a:t>prot</a:t>
            </a:r>
            <a:r>
              <a:rPr lang="en-US" dirty="0" smtClean="0"/>
              <a:t> and </a:t>
            </a:r>
            <a:r>
              <a:rPr lang="en-US" dirty="0" err="1" smtClean="0"/>
              <a:t>cath</a:t>
            </a:r>
            <a:r>
              <a:rPr lang="en-US" dirty="0" smtClean="0"/>
              <a:t>) </a:t>
            </a:r>
          </a:p>
          <a:p>
            <a:r>
              <a:rPr lang="en-US" dirty="0" smtClean="0"/>
              <a:t>“Separation of church and state” NOT IN THE CONSTITUTION</a:t>
            </a:r>
          </a:p>
          <a:p>
            <a:pPr lvl="1"/>
            <a:r>
              <a:rPr lang="en-US" dirty="0" smtClean="0"/>
              <a:t>Said by Jefferson “wall of separation”</a:t>
            </a:r>
          </a:p>
          <a:p>
            <a:pPr lvl="1"/>
            <a:r>
              <a:rPr lang="en-US" dirty="0" err="1" smtClean="0"/>
              <a:t>Kinda</a:t>
            </a:r>
            <a:r>
              <a:rPr lang="en-US" dirty="0" smtClean="0"/>
              <a:t> in the establishment clause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and 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Lemon v. </a:t>
            </a:r>
            <a:r>
              <a:rPr lang="en-US" dirty="0" err="1" smtClean="0"/>
              <a:t>Kurtzman</a:t>
            </a:r>
            <a:r>
              <a:rPr lang="en-US" dirty="0" smtClean="0"/>
              <a:t> – can </a:t>
            </a:r>
            <a:r>
              <a:rPr lang="en-US" dirty="0" err="1" smtClean="0"/>
              <a:t>gov</a:t>
            </a:r>
            <a:r>
              <a:rPr lang="en-US" dirty="0" smtClean="0"/>
              <a:t> give money to private catholic schools? Does that violate the establishment clause?</a:t>
            </a:r>
          </a:p>
          <a:p>
            <a:pPr lvl="1"/>
            <a:r>
              <a:rPr lang="en-US" dirty="0" smtClean="0"/>
              <a:t> Does it pass the “Lemon Test”?</a:t>
            </a:r>
          </a:p>
          <a:p>
            <a:pPr lvl="2"/>
            <a:r>
              <a:rPr lang="en-US" dirty="0" smtClean="0"/>
              <a:t>Is the money spent on secular stuff? (textbooks, testing) (stuff </a:t>
            </a:r>
            <a:r>
              <a:rPr lang="en-US" dirty="0" err="1" smtClean="0"/>
              <a:t>gov</a:t>
            </a:r>
            <a:r>
              <a:rPr lang="en-US" dirty="0" smtClean="0"/>
              <a:t> knows is secular)</a:t>
            </a:r>
          </a:p>
          <a:p>
            <a:pPr lvl="2"/>
            <a:r>
              <a:rPr lang="en-US" dirty="0" smtClean="0"/>
              <a:t>Does the money cause an “unnecessary entanglement between </a:t>
            </a:r>
            <a:r>
              <a:rPr lang="en-US" dirty="0" err="1" smtClean="0"/>
              <a:t>gov</a:t>
            </a:r>
            <a:r>
              <a:rPr lang="en-US" dirty="0" smtClean="0"/>
              <a:t> and religion”?	</a:t>
            </a:r>
          </a:p>
          <a:p>
            <a:pPr lvl="1"/>
            <a:r>
              <a:rPr lang="en-US" dirty="0" smtClean="0"/>
              <a:t>Big deal: is the </a:t>
            </a:r>
            <a:r>
              <a:rPr lang="en-US" dirty="0" err="1" smtClean="0"/>
              <a:t>gov</a:t>
            </a:r>
            <a:r>
              <a:rPr lang="en-US" dirty="0" smtClean="0"/>
              <a:t> paying to help a religion?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6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Religious Activities in Public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can be used for religious activities if…</a:t>
            </a:r>
          </a:p>
          <a:p>
            <a:r>
              <a:rPr lang="en-US" dirty="0" smtClean="0"/>
              <a:t>Still contention about providing funds to schools that teach “alternatives” to the theory of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97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Prayer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ENGLE V. VITALE (big deal) </a:t>
            </a:r>
          </a:p>
          <a:p>
            <a:r>
              <a:rPr lang="en-US" dirty="0" smtClean="0"/>
              <a:t>Principal read this over the PA each morning: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Almighty God, we acknowledge our dependence upon Thee, and we beg Thy blessings upon us, our parents, our teachers and our country. Amen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Said it was “non-denominational”</a:t>
            </a:r>
          </a:p>
          <a:p>
            <a:r>
              <a:rPr lang="en-US" dirty="0" smtClean="0"/>
              <a:t>Is this a violation of the establishment clause?</a:t>
            </a:r>
          </a:p>
          <a:p>
            <a:r>
              <a:rPr lang="en-US" dirty="0" smtClean="0"/>
              <a:t>SCOTUS says yes.</a:t>
            </a:r>
          </a:p>
        </p:txBody>
      </p:sp>
    </p:spTree>
    <p:extLst>
      <p:ext uri="{BB962C8B-B14F-4D97-AF65-F5344CB8AC3E}">
        <p14:creationId xmlns:p14="http://schemas.microsoft.com/office/powerpoint/2010/main" val="88527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School Prayer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can pray in school, but if the teacher leads it, they are promoting one religion. </a:t>
            </a:r>
          </a:p>
          <a:p>
            <a:r>
              <a:rPr lang="en-US" dirty="0" smtClean="0"/>
              <a:t>Class or school-wide prayer is unconstitutional. Why?</a:t>
            </a:r>
          </a:p>
          <a:p>
            <a:r>
              <a:rPr lang="en-US" dirty="0" smtClean="0"/>
              <a:t>Many schools ignore the prayer rule</a:t>
            </a:r>
          </a:p>
          <a:p>
            <a:pPr lvl="1"/>
            <a:r>
              <a:rPr lang="en-US" dirty="0" err="1" smtClean="0"/>
              <a:t>Ppl</a:t>
            </a:r>
            <a:r>
              <a:rPr lang="en-US" dirty="0" smtClean="0"/>
              <a:t> won’t fight it </a:t>
            </a:r>
          </a:p>
          <a:p>
            <a:r>
              <a:rPr lang="en-US" dirty="0" smtClean="0"/>
              <a:t>Some conservatives push for an amendment permitting prayer in school</a:t>
            </a:r>
          </a:p>
          <a:p>
            <a:r>
              <a:rPr lang="en-US" dirty="0" smtClean="0"/>
              <a:t>Majority of Americans support school prayer </a:t>
            </a:r>
          </a:p>
          <a:p>
            <a:pPr lvl="1"/>
            <a:r>
              <a:rPr lang="en-US" dirty="0" smtClean="0"/>
              <a:t>If the prayer is in their religion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70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Scopes Monkey Trial </a:t>
            </a:r>
          </a:p>
          <a:p>
            <a:pPr lvl="1"/>
            <a:r>
              <a:rPr lang="en-US" dirty="0" smtClean="0"/>
              <a:t>Not a SCOTUS case</a:t>
            </a:r>
          </a:p>
          <a:p>
            <a:pPr lvl="1"/>
            <a:r>
              <a:rPr lang="en-US" dirty="0" smtClean="0"/>
              <a:t>1920s Tennessee</a:t>
            </a:r>
          </a:p>
          <a:p>
            <a:pPr lvl="1"/>
            <a:r>
              <a:rPr lang="en-US" dirty="0" smtClean="0"/>
              <a:t>Scopes found guilty of violated a no-evolution law,  then overturned</a:t>
            </a:r>
          </a:p>
          <a:p>
            <a:r>
              <a:rPr lang="en-US" dirty="0" smtClean="0"/>
              <a:t>SCOTUS said in 1968 that schools can’t ban teaching evolution </a:t>
            </a:r>
          </a:p>
          <a:p>
            <a:r>
              <a:rPr lang="en-US" dirty="0" smtClean="0"/>
              <a:t>States and schools continue to try to get around this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02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Displays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2005 SCOTUS said two KY court houses </a:t>
            </a:r>
            <a:r>
              <a:rPr lang="en-US" dirty="0" err="1" smtClean="0"/>
              <a:t>couldn</a:t>
            </a:r>
            <a:r>
              <a:rPr lang="fr-FR" dirty="0" smtClean="0"/>
              <a:t>’</a:t>
            </a:r>
            <a:r>
              <a:rPr lang="en-US" dirty="0" smtClean="0"/>
              <a:t>t display the Ten Commandments w/o other religions being displayed </a:t>
            </a:r>
          </a:p>
          <a:p>
            <a:r>
              <a:rPr lang="en-US" dirty="0" smtClean="0"/>
              <a:t>Christmas trees and Santa are cool</a:t>
            </a:r>
          </a:p>
          <a:p>
            <a:r>
              <a:rPr lang="en-US" dirty="0" smtClean="0"/>
              <a:t>Not the nativity 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03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</a:t>
            </a:r>
            <a:r>
              <a:rPr lang="en-US" dirty="0"/>
              <a:t>Court’s basic position is that the Constitution does not require complete </a:t>
            </a:r>
            <a:r>
              <a:rPr lang="en-US" dirty="0" smtClean="0"/>
              <a:t>separation of </a:t>
            </a:r>
            <a:r>
              <a:rPr lang="en-US" dirty="0"/>
              <a:t>church and state; it mandates accommodation of all religions and forbids </a:t>
            </a:r>
            <a:r>
              <a:rPr lang="en-US" dirty="0" smtClean="0"/>
              <a:t>hostility toward </a:t>
            </a:r>
            <a:r>
              <a:rPr lang="en-US" dirty="0"/>
              <a:t>any. At the same time, the Constitution forbids government </a:t>
            </a:r>
            <a:r>
              <a:rPr lang="en-US" dirty="0" smtClean="0"/>
              <a:t>endorsement of </a:t>
            </a:r>
            <a:r>
              <a:rPr lang="en-US" dirty="0"/>
              <a:t>religious beliefs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82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Quiz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which state was the display of the Ten Commandments banned at a courthouses?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Engle v. Vitale about? (two words)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amendment has the “due process” clause? It says that all citizens must be treated equally by the states and the fed </a:t>
            </a:r>
            <a:r>
              <a:rPr lang="en-US" dirty="0" err="1" smtClean="0"/>
              <a:t>gov.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729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7514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College students sued for being forced to pay a fee to pay for clubs they disagree with</a:t>
            </a:r>
          </a:p>
          <a:p>
            <a:pPr lvl="1"/>
            <a:r>
              <a:rPr lang="en-US" sz="3400" dirty="0" smtClean="0"/>
              <a:t>Said it violated their freedom of expression (speech)</a:t>
            </a:r>
          </a:p>
          <a:p>
            <a:r>
              <a:rPr lang="en-US" sz="3400" dirty="0" smtClean="0"/>
              <a:t>SCOTUS said as long as the college let them voice their problems with who should get funding, it was okay for the college to do it</a:t>
            </a:r>
          </a:p>
          <a:p>
            <a:r>
              <a:rPr lang="en-US" sz="3400" dirty="0" smtClean="0"/>
              <a:t>Shows the complexity of civil liberties</a:t>
            </a:r>
          </a:p>
          <a:p>
            <a:pPr lvl="1"/>
            <a:r>
              <a:rPr lang="en-US" sz="3400" dirty="0" smtClean="0"/>
              <a:t>Not cut and dry </a:t>
            </a:r>
          </a:p>
          <a:p>
            <a:r>
              <a:rPr lang="en-US" sz="3400" dirty="0" smtClean="0"/>
              <a:t>Conservatives want small </a:t>
            </a:r>
            <a:r>
              <a:rPr lang="en-US" sz="3400" dirty="0" err="1" smtClean="0"/>
              <a:t>gov</a:t>
            </a:r>
            <a:endParaRPr lang="en-US" sz="3400" dirty="0" smtClean="0"/>
          </a:p>
          <a:p>
            <a:pPr lvl="1"/>
            <a:r>
              <a:rPr lang="en-US" sz="3400" dirty="0" smtClean="0"/>
              <a:t>But are cool with </a:t>
            </a:r>
            <a:r>
              <a:rPr lang="en-US" sz="3400" dirty="0" err="1" smtClean="0"/>
              <a:t>gov</a:t>
            </a:r>
            <a:r>
              <a:rPr lang="en-US" sz="3400" dirty="0" smtClean="0"/>
              <a:t> allowing prayer in school or banning abortion</a:t>
            </a:r>
          </a:p>
          <a:p>
            <a:r>
              <a:rPr lang="en-US" sz="3400" dirty="0" smtClean="0"/>
              <a:t>Liberals want big </a:t>
            </a:r>
            <a:r>
              <a:rPr lang="en-US" sz="3400" dirty="0" err="1" smtClean="0"/>
              <a:t>gov</a:t>
            </a:r>
            <a:endParaRPr lang="en-US" sz="3400" dirty="0" smtClean="0"/>
          </a:p>
          <a:p>
            <a:pPr lvl="1"/>
            <a:r>
              <a:rPr lang="en-US" sz="3400" dirty="0" smtClean="0"/>
              <a:t>But want to religious displays by the </a:t>
            </a:r>
            <a:r>
              <a:rPr lang="en-US" sz="3400" dirty="0" err="1" smtClean="0"/>
              <a:t>gov</a:t>
            </a:r>
            <a:r>
              <a:rPr lang="en-US" sz="3400" dirty="0" smtClean="0"/>
              <a:t> and to reign in the </a:t>
            </a:r>
            <a:r>
              <a:rPr lang="en-US" sz="3400" dirty="0" err="1" smtClean="0"/>
              <a:t>gov</a:t>
            </a:r>
            <a:r>
              <a:rPr lang="en-US" sz="3400" dirty="0" smtClean="0"/>
              <a:t> regarding criminal justice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9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Quiz 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incorporation doctrine is about incorporating the Bill of Rights into the ___________.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clause in the First Amendment says the government can’t make an official religion?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SCOTUS case said private or religious schools can get public funding if it is used for secular stuff?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22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4.2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7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6" y="0"/>
            <a:ext cx="9096864" cy="633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8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Exercise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exercise clause says: Congress can’t “… </a:t>
            </a:r>
            <a:r>
              <a:rPr lang="en-US" dirty="0"/>
              <a:t>prohibiting the free exercise thereof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Some religions say to take drugs </a:t>
            </a:r>
          </a:p>
          <a:p>
            <a:r>
              <a:rPr lang="en-US" dirty="0" smtClean="0"/>
              <a:t>Ali said Islam barred him from Vietnam</a:t>
            </a:r>
          </a:p>
          <a:p>
            <a:r>
              <a:rPr lang="en-US" dirty="0" smtClean="0"/>
              <a:t>Amish refuse public schools for kids</a:t>
            </a:r>
          </a:p>
          <a:p>
            <a:r>
              <a:rPr lang="en-US" dirty="0" smtClean="0"/>
              <a:t>Jehovah’s Witnesses refuse blood transfusions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54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Free Exercise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Interpretation of the free exercise clause: You have the right to believe what you want, but not necessarily to practice how you want</a:t>
            </a:r>
          </a:p>
          <a:p>
            <a:r>
              <a:rPr lang="en-US" dirty="0" smtClean="0"/>
              <a:t>Human sacrifice is not cool – SCOTUS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08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Division v. Smith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Americas were fired for failing a drug test for peyote (an illegal drug used in religious ceremonies)</a:t>
            </a:r>
          </a:p>
          <a:p>
            <a:r>
              <a:rPr lang="en-US" dirty="0" smtClean="0"/>
              <a:t>Employment Division of Oregon denied them unemployment benefits </a:t>
            </a:r>
          </a:p>
          <a:p>
            <a:pPr lvl="1"/>
            <a:r>
              <a:rPr lang="en-US" dirty="0" smtClean="0"/>
              <a:t>Can’t get unemployment if you are fired, only laid off </a:t>
            </a:r>
          </a:p>
          <a:p>
            <a:r>
              <a:rPr lang="en-US" dirty="0" smtClean="0"/>
              <a:t>SCOTUS agreed with Oregon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60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animal sacrifice?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would support the practitioners?</a:t>
            </a:r>
          </a:p>
          <a:p>
            <a:r>
              <a:rPr lang="en-US" dirty="0" smtClean="0"/>
              <a:t>Who would be against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018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Quiz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were the employees fired in Oregon v. Smith?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did Muhammad Ali refuse to go to Vietnam?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one thing that Jehovah’s Witnesses may object to. </a:t>
            </a:r>
          </a:p>
        </p:txBody>
      </p:sp>
    </p:spTree>
    <p:extLst>
      <p:ext uri="{BB962C8B-B14F-4D97-AF65-F5344CB8AC3E}">
        <p14:creationId xmlns:p14="http://schemas.microsoft.com/office/powerpoint/2010/main" val="2200248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Quiz 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country has the highest tolerance for religious extremists?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part of the First Amendment concerns protecting the beliefs and practices of peoples’ religions?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Muhammad Ali’s faith get him in trouble with the federal government?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7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4.2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7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Liberties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Protections against government actions</a:t>
            </a:r>
          </a:p>
          <a:p>
            <a:pPr lvl="1"/>
            <a:r>
              <a:rPr lang="en-US" dirty="0" smtClean="0"/>
              <a:t>“Civil liberties are rights and civil rights are laws”</a:t>
            </a:r>
          </a:p>
          <a:p>
            <a:r>
              <a:rPr lang="en-US" dirty="0" smtClean="0"/>
              <a:t>Civil liberties are found in the Bill of Rights </a:t>
            </a:r>
          </a:p>
          <a:p>
            <a:r>
              <a:rPr lang="en-US" dirty="0" smtClean="0"/>
              <a:t>Lots of civil liberties questions go to SCOTUS</a:t>
            </a:r>
          </a:p>
          <a:p>
            <a:pPr lvl="1"/>
            <a:r>
              <a:rPr lang="en-US" dirty="0" smtClean="0"/>
              <a:t>SCOTUS must decide who’s rights are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381606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Edwards Rules!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democracy </a:t>
            </a:r>
            <a:r>
              <a:rPr lang="en-US" dirty="0"/>
              <a:t>depends on the free expression of ideas. </a:t>
            </a:r>
            <a:r>
              <a:rPr lang="en-US" dirty="0" smtClean="0"/>
              <a:t>Thoughts </a:t>
            </a:r>
            <a:r>
              <a:rPr lang="en-US" dirty="0"/>
              <a:t>that </a:t>
            </a:r>
            <a:r>
              <a:rPr lang="en-US" dirty="0" smtClean="0"/>
              <a:t>are muffled</a:t>
            </a:r>
            <a:r>
              <a:rPr lang="en-US" dirty="0"/>
              <a:t>, speech that is forbidden, and meetings that cannot be held are </a:t>
            </a:r>
            <a:r>
              <a:rPr lang="en-US" dirty="0" smtClean="0"/>
              <a:t>the enemies </a:t>
            </a:r>
            <a:r>
              <a:rPr lang="en-US" dirty="0"/>
              <a:t>of the democratic process. Totalitarian governments know this</a:t>
            </a:r>
            <a:r>
              <a:rPr lang="en-US" dirty="0" smtClean="0"/>
              <a:t>, which </a:t>
            </a:r>
            <a:r>
              <a:rPr lang="en-US" dirty="0"/>
              <a:t>is why they go to enormous trouble to limit expression.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1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– express yourself</a:t>
            </a:r>
          </a:p>
          <a:p>
            <a:pPr lvl="1"/>
            <a:r>
              <a:rPr lang="en-US" dirty="0" smtClean="0"/>
              <a:t>Say and publish your beliefs</a:t>
            </a:r>
          </a:p>
          <a:p>
            <a:r>
              <a:rPr lang="en-US" dirty="0" smtClean="0"/>
              <a:t>Freedom of expression is not absolute</a:t>
            </a:r>
          </a:p>
          <a:p>
            <a:pPr lvl="1"/>
            <a:r>
              <a:rPr lang="en-US" dirty="0" smtClean="0"/>
              <a:t>You can’t shout fire in a crowded theater </a:t>
            </a:r>
          </a:p>
          <a:p>
            <a:r>
              <a:rPr lang="en-US" dirty="0" smtClean="0"/>
              <a:t>Hate speech – speech used to injure a person </a:t>
            </a:r>
          </a:p>
        </p:txBody>
      </p:sp>
    </p:spTree>
    <p:extLst>
      <p:ext uri="{BB962C8B-B14F-4D97-AF65-F5344CB8AC3E}">
        <p14:creationId xmlns:p14="http://schemas.microsoft.com/office/powerpoint/2010/main" val="310436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Restraint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73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Prior restraint – when a </a:t>
            </a:r>
            <a:r>
              <a:rPr lang="en-US" dirty="0" err="1" smtClean="0"/>
              <a:t>gov</a:t>
            </a:r>
            <a:r>
              <a:rPr lang="en-US" dirty="0" smtClean="0"/>
              <a:t> stops something from being published</a:t>
            </a:r>
          </a:p>
          <a:p>
            <a:pPr lvl="1"/>
            <a:r>
              <a:rPr lang="en-US" dirty="0" smtClean="0"/>
              <a:t>AKA censorship </a:t>
            </a:r>
          </a:p>
          <a:p>
            <a:pPr lvl="1"/>
            <a:r>
              <a:rPr lang="en-US" dirty="0" smtClean="0"/>
              <a:t>They must let it be published and then punish if needed </a:t>
            </a:r>
          </a:p>
          <a:p>
            <a:r>
              <a:rPr lang="en-US" dirty="0" smtClean="0"/>
              <a:t>Near v. Minnesota – newspaper was shut down because it was going to call officials “Jewish gangsters”</a:t>
            </a:r>
          </a:p>
          <a:p>
            <a:pPr lvl="1"/>
            <a:r>
              <a:rPr lang="en-US" dirty="0" smtClean="0"/>
              <a:t>It was going to be libel, which is illegal</a:t>
            </a:r>
          </a:p>
          <a:p>
            <a:pPr lvl="1"/>
            <a:r>
              <a:rPr lang="en-US" dirty="0" smtClean="0"/>
              <a:t>But prior restraint is punishment before a crime is committed </a:t>
            </a:r>
          </a:p>
          <a:p>
            <a:r>
              <a:rPr lang="en-US" dirty="0" smtClean="0"/>
              <a:t>Nixon tried to keep the NYT from publishing stolen records</a:t>
            </a:r>
          </a:p>
          <a:p>
            <a:pPr lvl="1"/>
            <a:r>
              <a:rPr lang="en-US" dirty="0" smtClean="0"/>
              <a:t>SCOTUS said, nice try, Richie! That’s prior restraint and prior restraint “</a:t>
            </a:r>
            <a:r>
              <a:rPr lang="en-US" dirty="0" err="1" smtClean="0"/>
              <a:t>aint</a:t>
            </a:r>
            <a:r>
              <a:rPr lang="en-US" dirty="0" smtClean="0"/>
              <a:t>” cool.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6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Restraint in Schools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Schools can use prior restraint</a:t>
            </a:r>
          </a:p>
          <a:p>
            <a:r>
              <a:rPr lang="en-US" dirty="0" smtClean="0"/>
              <a:t>Pretty much any right that the federal government can’t violate, schools can</a:t>
            </a:r>
          </a:p>
          <a:p>
            <a:r>
              <a:rPr lang="en-US" dirty="0" smtClean="0"/>
              <a:t>Search and seizure, speech, press, putting soldiers in your locker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654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Speech and Public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Schenck</a:t>
            </a:r>
            <a:r>
              <a:rPr lang="en-US" dirty="0" smtClean="0"/>
              <a:t> v. US – </a:t>
            </a:r>
            <a:r>
              <a:rPr lang="en-US" dirty="0" err="1" smtClean="0"/>
              <a:t>Schenck</a:t>
            </a:r>
            <a:r>
              <a:rPr lang="en-US" dirty="0" smtClean="0"/>
              <a:t> was passing out flyers telling </a:t>
            </a:r>
            <a:r>
              <a:rPr lang="en-US" dirty="0" err="1" smtClean="0"/>
              <a:t>ppl</a:t>
            </a:r>
            <a:r>
              <a:rPr lang="en-US" dirty="0" smtClean="0"/>
              <a:t> to dodge the draft for WWI</a:t>
            </a:r>
          </a:p>
          <a:p>
            <a:pPr lvl="1"/>
            <a:r>
              <a:rPr lang="en-US" dirty="0" smtClean="0"/>
              <a:t>Put in jail</a:t>
            </a:r>
          </a:p>
          <a:p>
            <a:pPr lvl="1"/>
            <a:r>
              <a:rPr lang="en-US" dirty="0" smtClean="0"/>
              <a:t>SCOTUS said it was cool because he cause a “clear and present danger” to the US</a:t>
            </a:r>
          </a:p>
          <a:p>
            <a:r>
              <a:rPr lang="en-US" dirty="0" smtClean="0"/>
              <a:t>McCarthyism/Red Scare – communists jailed for creating a clear and present danger</a:t>
            </a:r>
          </a:p>
          <a:p>
            <a:pPr lvl="1"/>
            <a:r>
              <a:rPr lang="en-US" dirty="0" smtClean="0"/>
              <a:t>More like fire in an empty theater…</a:t>
            </a:r>
            <a:r>
              <a:rPr lang="en-US" dirty="0" err="1" smtClean="0"/>
              <a:t>amirite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Since then, you can say “overthrow the </a:t>
            </a:r>
            <a:r>
              <a:rPr lang="en-US" dirty="0" err="1" smtClean="0"/>
              <a:t>gov</a:t>
            </a:r>
            <a:r>
              <a:rPr lang="en-US" dirty="0" smtClean="0"/>
              <a:t>” unless you tell your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5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Obscenity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Roth v. US – Roth appealed after being jailed for mailing pornography </a:t>
            </a:r>
          </a:p>
          <a:p>
            <a:r>
              <a:rPr lang="en-US" dirty="0" smtClean="0"/>
              <a:t>SCOTUS upheld his jailing saying “</a:t>
            </a:r>
            <a:r>
              <a:rPr lang="en-US" dirty="0"/>
              <a:t>Obscenity is </a:t>
            </a:r>
            <a:r>
              <a:rPr lang="en-US" dirty="0" smtClean="0"/>
              <a:t>not </a:t>
            </a:r>
            <a:r>
              <a:rPr lang="en-US" dirty="0"/>
              <a:t>communication and is without social value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Miller v. California – Miller accidentally mailed some pornography to a guy and his mother. They were angry.</a:t>
            </a:r>
          </a:p>
          <a:p>
            <a:pPr lvl="1"/>
            <a:r>
              <a:rPr lang="en-US" dirty="0" smtClean="0"/>
              <a:t>Led to the “Obscenity Test” </a:t>
            </a:r>
          </a:p>
          <a:p>
            <a:pPr lvl="2"/>
            <a:r>
              <a:rPr lang="en-US" dirty="0" smtClean="0"/>
              <a:t>Is it vulgar?</a:t>
            </a:r>
          </a:p>
          <a:p>
            <a:pPr lvl="2"/>
            <a:r>
              <a:rPr lang="en-US" dirty="0" smtClean="0"/>
              <a:t>Is it offensive?</a:t>
            </a:r>
          </a:p>
          <a:p>
            <a:pPr lvl="2"/>
            <a:r>
              <a:rPr lang="en-US" dirty="0" smtClean="0"/>
              <a:t>Is it not art?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970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Obscenity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obscene is decided by the community</a:t>
            </a:r>
          </a:p>
          <a:p>
            <a:pPr lvl="1"/>
            <a:r>
              <a:rPr lang="en-US" dirty="0" smtClean="0"/>
              <a:t>It can be different in different places </a:t>
            </a:r>
          </a:p>
          <a:p>
            <a:r>
              <a:rPr lang="en-US" dirty="0" smtClean="0"/>
              <a:t>Sex is definitely obscene, but violence never 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64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 Quiz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SCOTUS case led to a test of what is obscene and what is not?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</a:t>
            </a:r>
            <a:r>
              <a:rPr lang="en-US" dirty="0" err="1" smtClean="0"/>
              <a:t>Schenck</a:t>
            </a:r>
            <a:r>
              <a:rPr lang="en-US" dirty="0" smtClean="0"/>
              <a:t> trying to get people not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Prior restraint is punishing someone for publishing something ______________.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481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 Quiz 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kind of speech is considered not to be protected? It is usually about sexual or vulgar subjects.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</a:t>
            </a:r>
            <a:r>
              <a:rPr lang="en-US" dirty="0" err="1" smtClean="0"/>
              <a:t>shouldn</a:t>
            </a:r>
            <a:r>
              <a:rPr lang="fr-FR" dirty="0" smtClean="0"/>
              <a:t>’</a:t>
            </a:r>
            <a:r>
              <a:rPr lang="en-US" dirty="0" smtClean="0"/>
              <a:t>t shout fire in a crowded __________.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SCOTUS case was about prior restraint?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59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122-126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7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Bill of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Promised to the anti-federalists if they would ratify the Cons</a:t>
            </a:r>
          </a:p>
          <a:p>
            <a:r>
              <a:rPr lang="en-US" dirty="0" smtClean="0"/>
              <a:t>Cons signed in 1787 (11 years after 1776)</a:t>
            </a:r>
          </a:p>
          <a:p>
            <a:r>
              <a:rPr lang="en-US" dirty="0" err="1" smtClean="0"/>
              <a:t>BoR</a:t>
            </a:r>
            <a:r>
              <a:rPr lang="en-US" dirty="0" smtClean="0"/>
              <a:t> ratified in 1791</a:t>
            </a:r>
          </a:p>
          <a:p>
            <a:pPr lvl="1"/>
            <a:r>
              <a:rPr lang="en-US" dirty="0" smtClean="0"/>
              <a:t>4 years without civil liberties (ouch)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48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Libel and Slander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Defamation – to defame</a:t>
            </a:r>
          </a:p>
          <a:p>
            <a:pPr lvl="1"/>
            <a:r>
              <a:rPr lang="en-US" dirty="0" smtClean="0"/>
              <a:t>Something that damages a person’s reputation </a:t>
            </a:r>
          </a:p>
          <a:p>
            <a:r>
              <a:rPr lang="en-US" dirty="0" smtClean="0"/>
              <a:t>Libel is written (library)</a:t>
            </a:r>
          </a:p>
          <a:p>
            <a:r>
              <a:rPr lang="en-US" dirty="0" smtClean="0"/>
              <a:t>Slander is spoken (slur) </a:t>
            </a:r>
          </a:p>
          <a:p>
            <a:r>
              <a:rPr lang="en-US" dirty="0" smtClean="0"/>
              <a:t>New York Times v. Sullivan – NYT printed that MLK was arrested falsely by Sullivan (Montgomery, AL City Commissioner) </a:t>
            </a:r>
          </a:p>
          <a:p>
            <a:pPr lvl="1"/>
            <a:r>
              <a:rPr lang="en-US" dirty="0" smtClean="0"/>
              <a:t>Sullivan sued for libel</a:t>
            </a:r>
          </a:p>
          <a:p>
            <a:pPr lvl="1"/>
            <a:r>
              <a:rPr lang="en-US" dirty="0" smtClean="0"/>
              <a:t>SCOTUS said public figures must prove that what is written is false and intended to defame</a:t>
            </a:r>
          </a:p>
          <a:p>
            <a:pPr lvl="1"/>
            <a:r>
              <a:rPr lang="en-US" dirty="0" smtClean="0"/>
              <a:t>Almost impossible to prove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12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Libel and Slander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individuals must just prove that the speaker/writer was negligent </a:t>
            </a:r>
          </a:p>
          <a:p>
            <a:pPr lvl="1"/>
            <a:r>
              <a:rPr lang="en-US" dirty="0" smtClean="0"/>
              <a:t>Much easier to bust for slander/libel against private individuals </a:t>
            </a:r>
          </a:p>
          <a:p>
            <a:r>
              <a:rPr lang="en-US" dirty="0" smtClean="0"/>
              <a:t>Hustler v. </a:t>
            </a:r>
            <a:r>
              <a:rPr lang="en-US" dirty="0" err="1" smtClean="0"/>
              <a:t>Falwell</a:t>
            </a:r>
            <a:r>
              <a:rPr lang="en-US" dirty="0" smtClean="0"/>
              <a:t> – </a:t>
            </a:r>
            <a:r>
              <a:rPr lang="en-US" dirty="0" err="1" smtClean="0"/>
              <a:t>smh</a:t>
            </a:r>
            <a:endParaRPr lang="en-US" dirty="0" smtClean="0"/>
          </a:p>
          <a:p>
            <a:pPr lvl="1"/>
            <a:r>
              <a:rPr lang="en-US" dirty="0" smtClean="0"/>
              <a:t>Larry Flint (porno guy) v. Jerry </a:t>
            </a:r>
            <a:r>
              <a:rPr lang="en-US" dirty="0" err="1" smtClean="0"/>
              <a:t>Falwell</a:t>
            </a:r>
            <a:r>
              <a:rPr lang="en-US" dirty="0" smtClean="0"/>
              <a:t> (TV evangelist) </a:t>
            </a:r>
          </a:p>
          <a:p>
            <a:pPr lvl="1"/>
            <a:r>
              <a:rPr lang="en-US" dirty="0" err="1" smtClean="0"/>
              <a:t>Falwell</a:t>
            </a:r>
            <a:r>
              <a:rPr lang="en-US" dirty="0" smtClean="0"/>
              <a:t> sued for libel and lost b/c he is a public figure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37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Speech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Tinker v. Des Moines – students wore black armbands to protest Vietnam. They were suspended. </a:t>
            </a:r>
          </a:p>
          <a:p>
            <a:pPr lvl="1"/>
            <a:r>
              <a:rPr lang="en-US" dirty="0" smtClean="0"/>
              <a:t>SCOTUS overturned the suspension</a:t>
            </a:r>
          </a:p>
          <a:p>
            <a:pPr lvl="1"/>
            <a:r>
              <a:rPr lang="en-US" dirty="0" smtClean="0"/>
              <a:t>SYMBOLIC SPEECH (actions that aren’t writing or speaking) IS PROTECTED</a:t>
            </a:r>
          </a:p>
          <a:p>
            <a:r>
              <a:rPr lang="en-US" dirty="0" smtClean="0"/>
              <a:t>Remember Texas v. Johnson</a:t>
            </a:r>
          </a:p>
        </p:txBody>
      </p:sp>
    </p:spTree>
    <p:extLst>
      <p:ext uri="{BB962C8B-B14F-4D97-AF65-F5344CB8AC3E}">
        <p14:creationId xmlns:p14="http://schemas.microsoft.com/office/powerpoint/2010/main" val="280019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Press and Fair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 wins every time </a:t>
            </a:r>
          </a:p>
          <a:p>
            <a:r>
              <a:rPr lang="en-US" dirty="0" smtClean="0"/>
              <a:t>Public trials keep everything transparent </a:t>
            </a:r>
          </a:p>
          <a:p>
            <a:r>
              <a:rPr lang="en-US" dirty="0" smtClean="0"/>
              <a:t>Only can sequester (lock in) the 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6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Speech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Commercial speech – advertising </a:t>
            </a:r>
          </a:p>
          <a:p>
            <a:r>
              <a:rPr lang="en-US" dirty="0" smtClean="0"/>
              <a:t>Federal government regulates it more because of the “Commerce Clause”	</a:t>
            </a:r>
          </a:p>
          <a:p>
            <a:pPr lvl="1"/>
            <a:r>
              <a:rPr lang="en-US" dirty="0" smtClean="0"/>
              <a:t>Says federal government has control over anything that has to do with commerce</a:t>
            </a:r>
          </a:p>
          <a:p>
            <a:r>
              <a:rPr lang="en-US" dirty="0" smtClean="0"/>
              <a:t>Regulated by the FTC (Federal Trade Commission) </a:t>
            </a:r>
          </a:p>
          <a:p>
            <a:pPr lvl="1"/>
            <a:r>
              <a:rPr lang="en-US" dirty="0" smtClean="0"/>
              <a:t>Decides what kinds of ads are approved for TV and radio</a:t>
            </a:r>
          </a:p>
          <a:p>
            <a:pPr lvl="2"/>
            <a:r>
              <a:rPr lang="en-US" dirty="0" smtClean="0"/>
              <a:t>Can regulate TV and radio because anyone can see it. You don’t have to pay for it. </a:t>
            </a:r>
          </a:p>
          <a:p>
            <a:r>
              <a:rPr lang="en-US" dirty="0" smtClean="0"/>
              <a:t>GENERAL RULE – YOU CAN ADVERTISE IT IF IT IS NOT MISLEADING OR ILLEGAL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5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the Public Airwaves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Regulated by the FCC (Federal Communications Commission)</a:t>
            </a:r>
          </a:p>
          <a:p>
            <a:r>
              <a:rPr lang="en-US" dirty="0" smtClean="0"/>
              <a:t>Has power due to the commerce clause</a:t>
            </a:r>
          </a:p>
          <a:p>
            <a:r>
              <a:rPr lang="en-US" dirty="0" smtClean="0"/>
              <a:t>Only has power over broadcasting – information that anyone can see</a:t>
            </a:r>
          </a:p>
          <a:p>
            <a:r>
              <a:rPr lang="en-US" dirty="0" smtClean="0"/>
              <a:t>Not narrowcasting – info that you have to pay for or go to great lengths to see </a:t>
            </a:r>
          </a:p>
          <a:p>
            <a:r>
              <a:rPr lang="en-US" dirty="0" smtClean="0"/>
              <a:t>Broadcasting is only network TV (over the air) and radio</a:t>
            </a:r>
          </a:p>
          <a:p>
            <a:r>
              <a:rPr lang="en-US" dirty="0" smtClean="0"/>
              <a:t>Narrowcasting includes Internet, cable TV, satellite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Miami Herald v. </a:t>
            </a:r>
            <a:r>
              <a:rPr lang="en-US" dirty="0" err="1" smtClean="0"/>
              <a:t>Tornillo</a:t>
            </a:r>
            <a:r>
              <a:rPr lang="en-US" dirty="0" smtClean="0"/>
              <a:t> – Supreme Court said a newspaper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have to give free space for candidates to respond to criticisms </a:t>
            </a:r>
          </a:p>
          <a:p>
            <a:r>
              <a:rPr lang="en-US" dirty="0" smtClean="0"/>
              <a:t>George Carlin – comedian that talked about the Seven Filthy Words you can’t say on TV</a:t>
            </a:r>
          </a:p>
          <a:p>
            <a:pPr lvl="1"/>
            <a:r>
              <a:rPr lang="en-US" dirty="0" smtClean="0"/>
              <a:t>A radio show tried to say them and the FCC fined them</a:t>
            </a:r>
          </a:p>
          <a:p>
            <a:pPr lvl="1"/>
            <a:r>
              <a:rPr lang="en-US" dirty="0" smtClean="0"/>
              <a:t>Supreme Court said that broadcasting obscene materials took rights away from those who were offended or kids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3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FCC can only regulate things that are free and for everyone, not things you pay for like HBO, satellite or websites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1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Campaigning and Free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Buckley v. </a:t>
            </a:r>
            <a:r>
              <a:rPr lang="en-US" dirty="0" err="1" smtClean="0"/>
              <a:t>Valeo</a:t>
            </a:r>
            <a:r>
              <a:rPr lang="en-US" dirty="0" smtClean="0"/>
              <a:t> (1970s) said that spending money to influence elections was protected free speech</a:t>
            </a:r>
          </a:p>
          <a:p>
            <a:r>
              <a:rPr lang="en-US" dirty="0" smtClean="0"/>
              <a:t>McCain-Feingold (2002) banned soft money (money given to a party, but ends up going to candidates anyway) but that sort of took the rights of “speech through money” away from some businesses </a:t>
            </a:r>
          </a:p>
          <a:p>
            <a:r>
              <a:rPr lang="en-US" dirty="0" smtClean="0"/>
              <a:t>Citizens United v. FEC (2010) said that money is speech and citizens (and corporations) can donate what they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Quiz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did Miami Herald v. </a:t>
            </a:r>
            <a:r>
              <a:rPr lang="en-US" dirty="0" err="1" smtClean="0"/>
              <a:t>Tornillo</a:t>
            </a:r>
            <a:r>
              <a:rPr lang="en-US" dirty="0" smtClean="0"/>
              <a:t> say newspapers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have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federal regulatory agency regulates the airwaves of television and radio?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did Mary Beth Tinker get arrested?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70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 Then and Now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abuses of the British to American (British) subjects made for many of the civil liberties protected in the </a:t>
            </a:r>
            <a:r>
              <a:rPr lang="en-US" dirty="0" err="1" smtClean="0"/>
              <a:t>BoR</a:t>
            </a:r>
            <a:endParaRPr lang="en-US" dirty="0" smtClean="0"/>
          </a:p>
          <a:p>
            <a:pPr lvl="1"/>
            <a:r>
              <a:rPr lang="en-US" dirty="0" smtClean="0"/>
              <a:t>Jailed newspaper editors</a:t>
            </a:r>
          </a:p>
          <a:p>
            <a:pPr lvl="1"/>
            <a:r>
              <a:rPr lang="en-US" dirty="0" smtClean="0"/>
              <a:t>Arrested </a:t>
            </a:r>
            <a:r>
              <a:rPr lang="en-US" dirty="0" err="1" smtClean="0"/>
              <a:t>ppl</a:t>
            </a:r>
            <a:r>
              <a:rPr lang="en-US" dirty="0" smtClean="0"/>
              <a:t> w/o cause</a:t>
            </a:r>
          </a:p>
          <a:p>
            <a:pPr lvl="1"/>
            <a:r>
              <a:rPr lang="en-US" dirty="0" smtClean="0"/>
              <a:t>Detained </a:t>
            </a:r>
            <a:r>
              <a:rPr lang="en-US" dirty="0" err="1" smtClean="0"/>
              <a:t>ppl</a:t>
            </a:r>
            <a:r>
              <a:rPr lang="en-US" dirty="0"/>
              <a:t> </a:t>
            </a:r>
            <a:r>
              <a:rPr lang="en-US" dirty="0" smtClean="0"/>
              <a:t>w/o informing them of the crime </a:t>
            </a:r>
          </a:p>
          <a:p>
            <a:r>
              <a:rPr lang="en-US" dirty="0" smtClean="0"/>
              <a:t>Now, most </a:t>
            </a:r>
            <a:r>
              <a:rPr lang="en-US" dirty="0" err="1" smtClean="0"/>
              <a:t>ppl</a:t>
            </a:r>
            <a:r>
              <a:rPr lang="en-US" dirty="0" smtClean="0"/>
              <a:t> support the </a:t>
            </a:r>
            <a:r>
              <a:rPr lang="en-US" dirty="0" err="1" smtClean="0"/>
              <a:t>BoR</a:t>
            </a:r>
            <a:r>
              <a:rPr lang="en-US" dirty="0" smtClean="0"/>
              <a:t> in theory but not in practice </a:t>
            </a:r>
          </a:p>
          <a:p>
            <a:pPr lvl="1"/>
            <a:r>
              <a:rPr lang="en-US" dirty="0" smtClean="0"/>
              <a:t>Cool with everyone having civil liberties until they disagree with those </a:t>
            </a:r>
            <a:r>
              <a:rPr lang="en-US" dirty="0" err="1" smtClean="0"/>
              <a:t>ppl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Can the KKK hold a rally in your neighborhood? Teach about atheism or homosexuality at school?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9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Quiz 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 err="1" smtClean="0"/>
              <a:t>couldn</a:t>
            </a:r>
            <a:r>
              <a:rPr lang="fr-FR" dirty="0" smtClean="0"/>
              <a:t>’</a:t>
            </a:r>
            <a:r>
              <a:rPr lang="en-US" dirty="0" smtClean="0"/>
              <a:t>t George Carlin say on the radio?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federal regulatory agency regulates commercials?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type of speech is not written or spoken? It was protected in Texas v. Johnson.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4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126-130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601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Assembly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main freedoms here</a:t>
            </a:r>
          </a:p>
          <a:p>
            <a:pPr lvl="1"/>
            <a:r>
              <a:rPr lang="en-US" dirty="0" smtClean="0"/>
              <a:t>Freedom to meet together and protest</a:t>
            </a:r>
          </a:p>
          <a:p>
            <a:pPr lvl="1"/>
            <a:r>
              <a:rPr lang="en-US" dirty="0" smtClean="0"/>
              <a:t>Freedom to form groups like interest groups and parties</a:t>
            </a:r>
          </a:p>
          <a:p>
            <a:r>
              <a:rPr lang="en-US" dirty="0" smtClean="0"/>
              <a:t>Assemble means to gather</a:t>
            </a:r>
          </a:p>
          <a:p>
            <a:r>
              <a:rPr lang="en-US" dirty="0" smtClean="0"/>
              <a:t>Can’t assemble if</a:t>
            </a:r>
          </a:p>
          <a:p>
            <a:pPr lvl="1"/>
            <a:r>
              <a:rPr lang="en-US" dirty="0" smtClean="0"/>
              <a:t>You disrupt traffic, public order</a:t>
            </a:r>
          </a:p>
          <a:p>
            <a:pPr lvl="1"/>
            <a:r>
              <a:rPr lang="en-US" dirty="0" smtClean="0"/>
              <a:t>Because your rights end where mine begin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0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Fred Phelps and the </a:t>
            </a:r>
            <a:r>
              <a:rPr lang="en-US" dirty="0" err="1" smtClean="0"/>
              <a:t>Westboro</a:t>
            </a:r>
            <a:r>
              <a:rPr lang="en-US" dirty="0" smtClean="0"/>
              <a:t> Baptist Church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Protested at soldiers’ funerals </a:t>
            </a:r>
          </a:p>
          <a:p>
            <a:r>
              <a:rPr lang="en-US" dirty="0" smtClean="0"/>
              <a:t>Saying their deaths were caused because the US is okay with gay people</a:t>
            </a:r>
          </a:p>
          <a:p>
            <a:r>
              <a:rPr lang="en-US" dirty="0" smtClean="0"/>
              <a:t>Right to protest upheld, although most people hate them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6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Protest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to reserve the spot and time</a:t>
            </a:r>
          </a:p>
          <a:p>
            <a:r>
              <a:rPr lang="en-US" dirty="0" smtClean="0"/>
              <a:t>You might have to pay a security deposit saying you won’t break anything</a:t>
            </a:r>
          </a:p>
          <a:p>
            <a:r>
              <a:rPr lang="en-US" dirty="0" smtClean="0"/>
              <a:t>You have to respect the rights of others </a:t>
            </a:r>
          </a:p>
          <a:p>
            <a:r>
              <a:rPr lang="en-US" dirty="0" smtClean="0"/>
              <a:t>Remember – when protesting becomes harassment, you lose your right to protest</a:t>
            </a:r>
          </a:p>
          <a:p>
            <a:pPr lvl="1"/>
            <a:r>
              <a:rPr lang="en-US" dirty="0" smtClean="0"/>
              <a:t>Harassment – feeling of intense annoyance</a:t>
            </a:r>
          </a:p>
          <a:p>
            <a:r>
              <a:rPr lang="en-US" dirty="0" smtClean="0"/>
              <a:t>Can’t protest at peoples’ houses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6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Nazis have rights too.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City in Illinois charged Nazi group $3000 for a security deposit</a:t>
            </a:r>
          </a:p>
          <a:p>
            <a:r>
              <a:rPr lang="en-US" dirty="0" smtClean="0"/>
              <a:t>Nazis sued, ACLU backed them up</a:t>
            </a:r>
          </a:p>
          <a:p>
            <a:r>
              <a:rPr lang="en-US" dirty="0" smtClean="0"/>
              <a:t>Supreme Court said the fee was too much and made to take their First Amendment rights away</a:t>
            </a:r>
          </a:p>
          <a:p>
            <a:r>
              <a:rPr lang="en-US" dirty="0" smtClean="0"/>
              <a:t>ACLU lost half their Illinois membership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896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NAACP v. Alabama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Alabama state government tried to make NAACP turn over their membership list</a:t>
            </a:r>
          </a:p>
          <a:p>
            <a:r>
              <a:rPr lang="en-US" dirty="0" smtClean="0"/>
              <a:t>NAACP refused and won in the Supreme Court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7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376" y="1036799"/>
            <a:ext cx="5821201" cy="58212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5763" y="343222"/>
            <a:ext cx="477152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 Second Amendment: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5591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Rifle Association</a:t>
            </a:r>
          </a:p>
          <a:p>
            <a:r>
              <a:rPr lang="en-US" dirty="0" smtClean="0"/>
              <a:t>Biggest interest group concerning gun rights</a:t>
            </a:r>
          </a:p>
          <a:p>
            <a:r>
              <a:rPr lang="en-US" dirty="0" smtClean="0"/>
              <a:t>Fight almost all gun control efforts </a:t>
            </a:r>
          </a:p>
          <a:p>
            <a:pPr lvl="1"/>
            <a:r>
              <a:rPr lang="en-US" dirty="0" smtClean="0"/>
              <a:t>Views these efforts as a way for the government to take away guns that will leave the people helpless if the government becomes </a:t>
            </a:r>
            <a:r>
              <a:rPr lang="en-US" dirty="0" err="1" smtClean="0"/>
              <a:t>tyranical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5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Gun Control Lobby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Believe that the Second Amendment only pertains the rights of citizens to raise armies for protection</a:t>
            </a:r>
          </a:p>
          <a:p>
            <a:r>
              <a:rPr lang="en-US" dirty="0" smtClean="0"/>
              <a:t>Say there is no need for guns today</a:t>
            </a:r>
          </a:p>
          <a:p>
            <a:r>
              <a:rPr lang="en-US" dirty="0" smtClean="0"/>
              <a:t>At the very least, they want assault rifles banned and a national gun registry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75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v. Security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Liberals will sacrifice some security for more freedom</a:t>
            </a:r>
          </a:p>
          <a:p>
            <a:r>
              <a:rPr lang="en-US" dirty="0" smtClean="0"/>
              <a:t>Opposite for conservatives</a:t>
            </a:r>
          </a:p>
          <a:p>
            <a:r>
              <a:rPr lang="en-US" dirty="0" smtClean="0"/>
              <a:t>Examples: </a:t>
            </a:r>
          </a:p>
          <a:p>
            <a:r>
              <a:rPr lang="en-US" dirty="0" smtClean="0"/>
              <a:t>Airport screenings</a:t>
            </a:r>
          </a:p>
          <a:p>
            <a:r>
              <a:rPr lang="en-US" dirty="0" smtClean="0"/>
              <a:t>Speeding</a:t>
            </a:r>
          </a:p>
          <a:p>
            <a:r>
              <a:rPr lang="en-US" dirty="0" smtClean="0"/>
              <a:t>Searching suspected criminals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2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v. Heller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DC banned residents from owning handguns</a:t>
            </a:r>
          </a:p>
          <a:p>
            <a:pPr lvl="1"/>
            <a:r>
              <a:rPr lang="en-US" dirty="0" smtClean="0"/>
              <a:t>Except military and cops and ex-cops </a:t>
            </a:r>
          </a:p>
          <a:p>
            <a:pPr lvl="1"/>
            <a:r>
              <a:rPr lang="en-US" dirty="0" smtClean="0"/>
              <a:t>Said 2</a:t>
            </a:r>
            <a:r>
              <a:rPr lang="en-US" baseline="30000" dirty="0" smtClean="0"/>
              <a:t>nd</a:t>
            </a:r>
            <a:r>
              <a:rPr lang="en-US" dirty="0" smtClean="0"/>
              <a:t> Amendment only allowed guns if you were in a militia </a:t>
            </a:r>
          </a:p>
          <a:p>
            <a:r>
              <a:rPr lang="en-US" dirty="0" smtClean="0"/>
              <a:t>Supreme Court said “</a:t>
            </a:r>
            <a:r>
              <a:rPr lang="en-US" dirty="0" err="1" smtClean="0"/>
              <a:t>Aww</a:t>
            </a:r>
            <a:r>
              <a:rPr lang="en-US" dirty="0" smtClean="0"/>
              <a:t> Heller no!”</a:t>
            </a:r>
          </a:p>
          <a:p>
            <a:r>
              <a:rPr lang="en-US" dirty="0" smtClean="0"/>
              <a:t>Said DC overstepped its power </a:t>
            </a:r>
          </a:p>
          <a:p>
            <a:r>
              <a:rPr lang="en-US" dirty="0" smtClean="0"/>
              <a:t>Said </a:t>
            </a:r>
            <a:r>
              <a:rPr lang="en-US" dirty="0" err="1" smtClean="0"/>
              <a:t>ppl</a:t>
            </a:r>
            <a:r>
              <a:rPr lang="en-US" dirty="0" smtClean="0"/>
              <a:t> could own guns for personal protection</a:t>
            </a:r>
          </a:p>
          <a:p>
            <a:r>
              <a:rPr lang="en-US" dirty="0" smtClean="0"/>
              <a:t>Said </a:t>
            </a:r>
            <a:r>
              <a:rPr lang="en-US" dirty="0" err="1" smtClean="0"/>
              <a:t>ppl</a:t>
            </a:r>
            <a:r>
              <a:rPr lang="en-US" dirty="0" smtClean="0"/>
              <a:t>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have to have guns disassembled because that defeated the purpose of self protection.</a:t>
            </a:r>
          </a:p>
        </p:txBody>
      </p:sp>
    </p:spTree>
    <p:extLst>
      <p:ext uri="{BB962C8B-B14F-4D97-AF65-F5344CB8AC3E}">
        <p14:creationId xmlns:p14="http://schemas.microsoft.com/office/powerpoint/2010/main" val="44948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Gun laws that do exist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state and local governments have…</a:t>
            </a:r>
          </a:p>
          <a:p>
            <a:pPr lvl="1"/>
            <a:r>
              <a:rPr lang="en-US" dirty="0" smtClean="0"/>
              <a:t>Banned concealed weapons (weapons hidden in clothing) </a:t>
            </a:r>
          </a:p>
          <a:p>
            <a:pPr lvl="1"/>
            <a:r>
              <a:rPr lang="en-US" dirty="0" smtClean="0"/>
              <a:t>Gun ownership by felons or crazy people</a:t>
            </a:r>
          </a:p>
          <a:p>
            <a:pPr lvl="2"/>
            <a:r>
              <a:rPr lang="en-US" dirty="0" smtClean="0"/>
              <a:t>(probably a good idea)</a:t>
            </a:r>
          </a:p>
          <a:p>
            <a:pPr lvl="1"/>
            <a:r>
              <a:rPr lang="en-US" dirty="0" smtClean="0"/>
              <a:t>Banned guns in government and school buildings </a:t>
            </a:r>
          </a:p>
          <a:p>
            <a:pPr lvl="1"/>
            <a:r>
              <a:rPr lang="en-US" dirty="0" smtClean="0"/>
              <a:t>Banned “dangerous and unusual” weapons</a:t>
            </a:r>
          </a:p>
          <a:p>
            <a:pPr lvl="2"/>
            <a:r>
              <a:rPr lang="en-US" dirty="0" smtClean="0"/>
              <a:t>AKA weapons that are awesome and fun</a:t>
            </a:r>
          </a:p>
        </p:txBody>
      </p:sp>
    </p:spTree>
    <p:extLst>
      <p:ext uri="{BB962C8B-B14F-4D97-AF65-F5344CB8AC3E}">
        <p14:creationId xmlns:p14="http://schemas.microsoft.com/office/powerpoint/2010/main" val="112753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4.5 Quiz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amendment concerns gun laws?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group was asked by Alabama (shocker) to give up its membership list?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happened to ACLU membership in Illinois after they defended Collins in Collins v. </a:t>
            </a:r>
            <a:r>
              <a:rPr lang="en-US" smtClean="0"/>
              <a:t>Smith?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722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4.5 Quiz 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SCOTUS case concerned a city banning handguns?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did the Nazis want to march in Skokie, IL?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state tried to force the NAACP to give them their membership list?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974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Defendants’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4-8 – Justice is great!</a:t>
            </a:r>
          </a:p>
          <a:p>
            <a:r>
              <a:rPr lang="en-US" dirty="0" smtClean="0"/>
              <a:t>Created to protect the accused from a corrupt government </a:t>
            </a:r>
          </a:p>
          <a:p>
            <a:pPr lvl="1"/>
            <a:r>
              <a:rPr lang="en-US" dirty="0" smtClean="0"/>
              <a:t>Came out of colonial rule of the British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57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(Search and </a:t>
            </a:r>
            <a:r>
              <a:rPr lang="en-US" dirty="0" err="1" smtClean="0"/>
              <a:t>Seizuure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search or seize (take) cops need probable cause</a:t>
            </a:r>
          </a:p>
          <a:p>
            <a:pPr lvl="1"/>
            <a:r>
              <a:rPr lang="en-US" dirty="0" smtClean="0"/>
              <a:t>Reasonable grounds to believe that someone is guilty of a crime</a:t>
            </a:r>
          </a:p>
          <a:p>
            <a:r>
              <a:rPr lang="en-US" dirty="0" smtClean="0"/>
              <a:t>Sometimes need a warrant</a:t>
            </a:r>
          </a:p>
          <a:p>
            <a:pPr lvl="1"/>
            <a:r>
              <a:rPr lang="en-US" dirty="0" smtClean="0"/>
              <a:t>Letter written by a judge allowing them to search and/or seize </a:t>
            </a:r>
          </a:p>
          <a:p>
            <a:r>
              <a:rPr lang="en-US" dirty="0" smtClean="0"/>
              <a:t>Sometimes don’t need a warrant</a:t>
            </a:r>
          </a:p>
          <a:p>
            <a:pPr lvl="1"/>
            <a:r>
              <a:rPr lang="en-US" dirty="0" smtClean="0"/>
              <a:t>If someone is in danger, the cop, the suspect, a victim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6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 Search and Seizure is cool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Aerial searches for pot fields</a:t>
            </a:r>
          </a:p>
          <a:p>
            <a:r>
              <a:rPr lang="en-US" dirty="0" smtClean="0"/>
              <a:t>Roadside drunk driver checkpoints</a:t>
            </a:r>
          </a:p>
          <a:p>
            <a:r>
              <a:rPr lang="en-US" dirty="0" smtClean="0"/>
              <a:t>Drug sniffing dogs</a:t>
            </a:r>
          </a:p>
          <a:p>
            <a:r>
              <a:rPr lang="en-US" dirty="0" smtClean="0"/>
              <a:t>Stop and frisk – big deal</a:t>
            </a:r>
          </a:p>
          <a:p>
            <a:pPr lvl="1"/>
            <a:r>
              <a:rPr lang="en-US" dirty="0" smtClean="0"/>
              <a:t>Overturned in NYC last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05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Times Search and Seizure is not cool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no danger to the cop’s safety</a:t>
            </a:r>
          </a:p>
          <a:p>
            <a:r>
              <a:rPr lang="en-US" dirty="0" smtClean="0"/>
              <a:t>If they aren’t a suspect of a different crime</a:t>
            </a:r>
          </a:p>
          <a:p>
            <a:r>
              <a:rPr lang="en-US" dirty="0" smtClean="0"/>
              <a:t>Highway checkpoints for “any crimes”</a:t>
            </a:r>
          </a:p>
          <a:p>
            <a:r>
              <a:rPr lang="en-US" dirty="0" smtClean="0"/>
              <a:t>GPS on suspects’ cars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13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Exclusionary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Evidence found illegally is EXCLUDED from evidence in a trial </a:t>
            </a:r>
          </a:p>
          <a:p>
            <a:r>
              <a:rPr lang="en-US" dirty="0" smtClean="0"/>
              <a:t>Starts with Weeks v. US</a:t>
            </a:r>
          </a:p>
          <a:p>
            <a:pPr lvl="1"/>
            <a:r>
              <a:rPr lang="en-US" dirty="0" smtClean="0"/>
              <a:t>Weeks was committing lottery ticket fraud</a:t>
            </a:r>
          </a:p>
          <a:p>
            <a:pPr lvl="1"/>
            <a:r>
              <a:rPr lang="en-US" dirty="0" smtClean="0"/>
              <a:t>An illegal search turned up evidence against him</a:t>
            </a:r>
          </a:p>
          <a:p>
            <a:pPr lvl="1"/>
            <a:r>
              <a:rPr lang="en-US" dirty="0" smtClean="0"/>
              <a:t>SC said they </a:t>
            </a:r>
            <a:r>
              <a:rPr lang="en-US" dirty="0" err="1" smtClean="0"/>
              <a:t>couldn</a:t>
            </a:r>
            <a:r>
              <a:rPr lang="fr-FR" dirty="0" smtClean="0"/>
              <a:t>’</a:t>
            </a:r>
            <a:r>
              <a:rPr lang="en-US" dirty="0" smtClean="0"/>
              <a:t>t use the evidence </a:t>
            </a:r>
          </a:p>
          <a:p>
            <a:r>
              <a:rPr lang="en-US" dirty="0" smtClean="0"/>
              <a:t>Incorporated to the states with </a:t>
            </a:r>
            <a:r>
              <a:rPr lang="en-US" dirty="0" err="1" smtClean="0"/>
              <a:t>Mapp</a:t>
            </a:r>
            <a:r>
              <a:rPr lang="en-US" dirty="0" smtClean="0"/>
              <a:t> v. Ohio</a:t>
            </a:r>
          </a:p>
          <a:p>
            <a:pPr lvl="1"/>
            <a:r>
              <a:rPr lang="en-US" dirty="0" smtClean="0"/>
              <a:t>Cops searched a woman’s house for a fugitive with a fake search warrant</a:t>
            </a:r>
          </a:p>
          <a:p>
            <a:pPr lvl="1"/>
            <a:r>
              <a:rPr lang="en-US" dirty="0" smtClean="0"/>
              <a:t>Found some “obscene material”</a:t>
            </a:r>
          </a:p>
          <a:p>
            <a:pPr lvl="1"/>
            <a:r>
              <a:rPr lang="en-US" dirty="0" smtClean="0"/>
              <a:t>Charged her with having obscene material </a:t>
            </a:r>
          </a:p>
          <a:p>
            <a:pPr lvl="1"/>
            <a:r>
              <a:rPr lang="en-US" dirty="0" smtClean="0"/>
              <a:t>SC said evidence had to be EXCLUDED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0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Exclusionary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Critics say it lets criminals go based on a technicality </a:t>
            </a:r>
          </a:p>
          <a:p>
            <a:r>
              <a:rPr lang="en-US" dirty="0" smtClean="0"/>
              <a:t>Proponents say everyone is innocent until proven guilty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7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Bill of Rights and the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First Amendment starts with “Congress shall make no law…”</a:t>
            </a:r>
          </a:p>
          <a:p>
            <a:pPr lvl="1"/>
            <a:r>
              <a:rPr lang="en-US" dirty="0" err="1" smtClean="0"/>
              <a:t>BoR</a:t>
            </a:r>
            <a:r>
              <a:rPr lang="en-US" dirty="0" smtClean="0"/>
              <a:t> are all about restricting the power of the federal </a:t>
            </a:r>
            <a:r>
              <a:rPr lang="en-US" dirty="0" err="1" smtClean="0"/>
              <a:t>gov</a:t>
            </a:r>
            <a:endParaRPr lang="en-US" dirty="0" smtClean="0"/>
          </a:p>
          <a:p>
            <a:r>
              <a:rPr lang="en-US" dirty="0" smtClean="0"/>
              <a:t>Barron v. Baltimore – Baltimore dumped a bunch of sand in the harbor messing up Barron’s wharf </a:t>
            </a:r>
          </a:p>
          <a:p>
            <a:pPr lvl="1"/>
            <a:r>
              <a:rPr lang="en-US" dirty="0" smtClean="0"/>
              <a:t>Barron sued saying his 5</a:t>
            </a:r>
            <a:r>
              <a:rPr lang="en-US" baseline="30000" dirty="0" smtClean="0"/>
              <a:t>th</a:t>
            </a:r>
            <a:r>
              <a:rPr lang="en-US" dirty="0" smtClean="0"/>
              <a:t> Amendment rights were violated (due process)</a:t>
            </a:r>
          </a:p>
          <a:p>
            <a:pPr lvl="1"/>
            <a:r>
              <a:rPr lang="en-US" dirty="0" smtClean="0"/>
              <a:t>SCOTUS said that the </a:t>
            </a:r>
            <a:r>
              <a:rPr lang="en-US" dirty="0" err="1" smtClean="0"/>
              <a:t>BoR</a:t>
            </a:r>
            <a:r>
              <a:rPr lang="en-US" dirty="0" smtClean="0"/>
              <a:t> was only talking about the fed </a:t>
            </a:r>
            <a:r>
              <a:rPr lang="en-US" dirty="0" err="1" smtClean="0"/>
              <a:t>gov</a:t>
            </a:r>
            <a:r>
              <a:rPr lang="en-US" dirty="0" smtClean="0"/>
              <a:t>, not the states (this is probably bull crap, btw)</a:t>
            </a:r>
          </a:p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 changed that and said neither the fed or state </a:t>
            </a:r>
            <a:r>
              <a:rPr lang="en-US" dirty="0" err="1" smtClean="0"/>
              <a:t>govs</a:t>
            </a:r>
            <a:r>
              <a:rPr lang="en-US" dirty="0" smtClean="0"/>
              <a:t> could violate </a:t>
            </a:r>
            <a:r>
              <a:rPr lang="en-US" dirty="0" err="1" smtClean="0"/>
              <a:t>ppl’s</a:t>
            </a:r>
            <a:r>
              <a:rPr lang="en-US" dirty="0" smtClean="0"/>
              <a:t> “equal protection of the laws”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5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Good-faith exception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cop finds evidence illegally but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know he was searching illegally, it stands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9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War on Terror and Civil Liberties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After 9/11, Congress passed The Patriot Act</a:t>
            </a:r>
          </a:p>
          <a:p>
            <a:pPr lvl="1"/>
            <a:r>
              <a:rPr lang="en-US" dirty="0" smtClean="0"/>
              <a:t>It increased the power of the federal government to find suspected terrorists</a:t>
            </a:r>
          </a:p>
          <a:p>
            <a:pPr lvl="1"/>
            <a:r>
              <a:rPr lang="en-US" dirty="0" smtClean="0"/>
              <a:t>Wiretapping, library checkout logs, email monitoring</a:t>
            </a:r>
          </a:p>
          <a:p>
            <a:pPr lvl="1"/>
            <a:r>
              <a:rPr lang="en-US" dirty="0" smtClean="0"/>
              <a:t>Could do it to anyone as long as they might be involved in terrorism</a:t>
            </a:r>
          </a:p>
          <a:p>
            <a:r>
              <a:rPr lang="en-US" dirty="0" smtClean="0"/>
              <a:t>This is a good example of the loss of individual rights in a time of war. </a:t>
            </a:r>
          </a:p>
          <a:p>
            <a:r>
              <a:rPr lang="en-US" dirty="0" err="1" smtClean="0"/>
              <a:t>Schenck</a:t>
            </a:r>
            <a:r>
              <a:rPr lang="en-US" dirty="0" smtClean="0"/>
              <a:t> anyone?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3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NSA (National Security Agency)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is to keep America safe</a:t>
            </a:r>
          </a:p>
          <a:p>
            <a:r>
              <a:rPr lang="en-US" dirty="0" smtClean="0"/>
              <a:t>Was caught wiretapping and monitoring emails of people inside the US</a:t>
            </a:r>
          </a:p>
          <a:p>
            <a:r>
              <a:rPr lang="en-US" dirty="0" smtClean="0"/>
              <a:t>Probably gets a copy of everything we do on the Internet by taking info from ISPs daily</a:t>
            </a:r>
          </a:p>
          <a:p>
            <a:r>
              <a:rPr lang="en-US" dirty="0" smtClean="0"/>
              <a:t>Edward Snowden leaked a bunch of proof of their general underhandedness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55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Self-incrimination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 says no one “shall be compelled to be a witness against himself”</a:t>
            </a:r>
          </a:p>
          <a:p>
            <a:r>
              <a:rPr lang="en-US" dirty="0" smtClean="0"/>
              <a:t>Burden of proof rests on the prosecutors and the police</a:t>
            </a:r>
          </a:p>
          <a:p>
            <a:r>
              <a:rPr lang="en-US" dirty="0" smtClean="0"/>
              <a:t>You don’t have a burden of innocence</a:t>
            </a:r>
          </a:p>
          <a:p>
            <a:pPr lvl="1"/>
            <a:r>
              <a:rPr lang="en-US" dirty="0" smtClean="0"/>
              <a:t>This means if they can’t prove you are guilty, you are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07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 v. Arizona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Miranda picked up for rape and kidnapping</a:t>
            </a:r>
          </a:p>
          <a:p>
            <a:r>
              <a:rPr lang="en-US" dirty="0" smtClean="0"/>
              <a:t>Police basically forced him to confess</a:t>
            </a:r>
          </a:p>
          <a:p>
            <a:r>
              <a:rPr lang="en-US" dirty="0" smtClean="0"/>
              <a:t>He said he </a:t>
            </a:r>
            <a:r>
              <a:rPr lang="en-US" dirty="0" err="1" smtClean="0"/>
              <a:t>didn</a:t>
            </a:r>
            <a:r>
              <a:rPr lang="fr-FR" dirty="0" smtClean="0"/>
              <a:t>’</a:t>
            </a:r>
            <a:r>
              <a:rPr lang="en-US" dirty="0" smtClean="0"/>
              <a:t>t know he had the right against self-incrimination (the right to remain silent)</a:t>
            </a:r>
          </a:p>
          <a:p>
            <a:r>
              <a:rPr lang="en-US" dirty="0" smtClean="0"/>
              <a:t>He walked and now everyone gets their Miranda Rights read to them when they are arrested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64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Miranda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the right to remain silent. Anything you do or say may be used against you in a court of law. You have the right to an attorney. If you cannot one, you will be appointed one at the expense of the court.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10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officials encourage someone to commit a crime</a:t>
            </a:r>
          </a:p>
          <a:p>
            <a:pPr lvl="1"/>
            <a:r>
              <a:rPr lang="en-US" dirty="0" smtClean="0"/>
              <a:t>Only counts when the person </a:t>
            </a:r>
            <a:r>
              <a:rPr lang="en-US" dirty="0" err="1" smtClean="0"/>
              <a:t>wouldn</a:t>
            </a:r>
            <a:r>
              <a:rPr lang="fr-FR" dirty="0" smtClean="0"/>
              <a:t>’</a:t>
            </a:r>
            <a:r>
              <a:rPr lang="en-US" dirty="0" smtClean="0"/>
              <a:t>t have committed the crime without the </a:t>
            </a:r>
            <a:r>
              <a:rPr lang="en-US" dirty="0" err="1" smtClean="0"/>
              <a:t>encouagement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Farmer who accidentally got child pornography and then was annoyed until he ordered it for himself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1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Counsel (Attorney)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Gideon v. Wainwright - Before Miranda, Gideon was sentenced to the death penalty for murder but </a:t>
            </a:r>
            <a:r>
              <a:rPr lang="en-US" dirty="0" err="1" smtClean="0"/>
              <a:t>couldn</a:t>
            </a:r>
            <a:r>
              <a:rPr lang="fr-FR" dirty="0" smtClean="0"/>
              <a:t>’</a:t>
            </a:r>
            <a:r>
              <a:rPr lang="en-US" dirty="0" smtClean="0"/>
              <a:t>t afford a lawyer</a:t>
            </a:r>
          </a:p>
          <a:p>
            <a:r>
              <a:rPr lang="en-US" dirty="0" smtClean="0"/>
              <a:t>SCOTUS overturned the conviction. Said Constitution gives you the right to a lawyer even if you can’t afford one</a:t>
            </a:r>
          </a:p>
          <a:p>
            <a:r>
              <a:rPr lang="en-US" dirty="0" smtClean="0"/>
              <a:t>First it is only for capital (death penalty) cases</a:t>
            </a:r>
          </a:p>
          <a:p>
            <a:r>
              <a:rPr lang="en-US" dirty="0" smtClean="0"/>
              <a:t>Later it becomes for any trial that can send you to prison </a:t>
            </a:r>
          </a:p>
        </p:txBody>
      </p:sp>
    </p:spTree>
    <p:extLst>
      <p:ext uri="{BB962C8B-B14F-4D97-AF65-F5344CB8AC3E}">
        <p14:creationId xmlns:p14="http://schemas.microsoft.com/office/powerpoint/2010/main" val="273961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Trials (6</a:t>
            </a:r>
            <a:r>
              <a:rPr lang="en-US" baseline="30000" dirty="0" smtClean="0"/>
              <a:t>th</a:t>
            </a:r>
            <a:r>
              <a:rPr lang="en-US" dirty="0" smtClean="0"/>
              <a:t> Amendment)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to trial in two stages</a:t>
            </a:r>
          </a:p>
          <a:p>
            <a:pPr lvl="1"/>
            <a:r>
              <a:rPr lang="en-US" dirty="0" smtClean="0"/>
              <a:t>Right to be told what they are charged with </a:t>
            </a:r>
          </a:p>
          <a:p>
            <a:pPr lvl="1"/>
            <a:r>
              <a:rPr lang="en-US" dirty="0" smtClean="0"/>
              <a:t>Right to a speedy and public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42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on Terrorism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After 9/11 1200 people were detained to be possible terrorists</a:t>
            </a:r>
          </a:p>
          <a:p>
            <a:r>
              <a:rPr lang="en-US" dirty="0" smtClean="0"/>
              <a:t>Most of them were American citizens and either Arabic or Muslim or both </a:t>
            </a:r>
          </a:p>
          <a:p>
            <a:r>
              <a:rPr lang="en-US" dirty="0" smtClean="0"/>
              <a:t>Many are held at Guantanamo Bay in Cuba because its not American soil</a:t>
            </a:r>
          </a:p>
          <a:p>
            <a:pPr lvl="1"/>
            <a:r>
              <a:rPr lang="en-US" dirty="0" smtClean="0"/>
              <a:t>Many held without charges, (no habeas corpus) maybe “tortured” to get confessions and violations of the Geneva Conventions</a:t>
            </a:r>
          </a:p>
          <a:p>
            <a:pPr lvl="2"/>
            <a:r>
              <a:rPr lang="en-US" dirty="0" smtClean="0"/>
              <a:t>A document signed by all countries saying they </a:t>
            </a:r>
            <a:r>
              <a:rPr lang="en-US" dirty="0" err="1" smtClean="0"/>
              <a:t>wouldn</a:t>
            </a:r>
            <a:r>
              <a:rPr lang="fr-FR" dirty="0" smtClean="0"/>
              <a:t>’</a:t>
            </a:r>
            <a:r>
              <a:rPr lang="en-US" dirty="0" smtClean="0"/>
              <a:t>t torture anyone </a:t>
            </a:r>
          </a:p>
          <a:p>
            <a:r>
              <a:rPr lang="en-US" dirty="0" smtClean="0"/>
              <a:t>Supreme Court charged US with violations of basic rights and many were released (not all)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7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Gitlow</a:t>
            </a:r>
            <a:r>
              <a:rPr lang="en-US" dirty="0" smtClean="0"/>
              <a:t> v. New York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Gitlow</a:t>
            </a:r>
            <a:r>
              <a:rPr lang="en-US" dirty="0" smtClean="0"/>
              <a:t> was arrested by the state of New York for publishing a socialist newspaper that encouraged </a:t>
            </a:r>
            <a:r>
              <a:rPr lang="en-US" dirty="0" err="1" smtClean="0"/>
              <a:t>ppl</a:t>
            </a:r>
            <a:r>
              <a:rPr lang="en-US" dirty="0" smtClean="0"/>
              <a:t> to overthrow the </a:t>
            </a:r>
            <a:r>
              <a:rPr lang="en-US" dirty="0" err="1" smtClean="0"/>
              <a:t>gov</a:t>
            </a:r>
            <a:endParaRPr lang="en-US" dirty="0" smtClean="0"/>
          </a:p>
          <a:p>
            <a:r>
              <a:rPr lang="en-US" dirty="0" smtClean="0"/>
              <a:t>He said that no one tried to overthrow the </a:t>
            </a:r>
            <a:r>
              <a:rPr lang="en-US" dirty="0" err="1" smtClean="0"/>
              <a:t>gov</a:t>
            </a:r>
            <a:r>
              <a:rPr lang="en-US" dirty="0" smtClean="0"/>
              <a:t>, so he was arrested just for his words and he had the right thanks to the 1</a:t>
            </a:r>
            <a:r>
              <a:rPr lang="en-US" baseline="30000" dirty="0" smtClean="0"/>
              <a:t>st</a:t>
            </a:r>
            <a:r>
              <a:rPr lang="en-US" dirty="0" smtClean="0"/>
              <a:t> Amendment </a:t>
            </a:r>
          </a:p>
          <a:p>
            <a:r>
              <a:rPr lang="en-US" dirty="0" smtClean="0"/>
              <a:t>SCOTUS agreed with </a:t>
            </a:r>
            <a:r>
              <a:rPr lang="en-US" dirty="0" err="1" smtClean="0"/>
              <a:t>Gitlow</a:t>
            </a:r>
            <a:r>
              <a:rPr lang="en-US" dirty="0" smtClean="0"/>
              <a:t> and said “THE FIRST AMENDMENT APPLIES TO THE STATES TOO” (Take that, Barron v. Baltimore!)</a:t>
            </a:r>
          </a:p>
          <a:p>
            <a:pPr lvl="1"/>
            <a:r>
              <a:rPr lang="en-US" dirty="0" smtClean="0"/>
              <a:t>Protected by the “due process” clause of the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64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 Quiz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SCOTUS case guaranteed the right to a lawyer?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Patriot Act came about very soon after what major event in American history?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one of the two SCOTUS cases regarding the exclusionary rule?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0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 Quiz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Which SCOTUS case </a:t>
            </a:r>
            <a:r>
              <a:rPr lang="en-US" dirty="0" smtClean="0"/>
              <a:t>said that those accused of a crime must have their rights read to them?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term refers to when law enforcement coerces or entices a person to commit a crime?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</a:t>
            </a:r>
            <a:r>
              <a:rPr lang="en-US" dirty="0" err="1" smtClean="0"/>
              <a:t>Mapp</a:t>
            </a:r>
            <a:r>
              <a:rPr lang="en-US" dirty="0" smtClean="0"/>
              <a:t> have her conviction for having obscene materials overturned?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5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Cruel and Unusual Punishment (8</a:t>
            </a:r>
            <a:r>
              <a:rPr lang="en-US" baseline="30000" dirty="0" smtClean="0"/>
              <a:t>th</a:t>
            </a:r>
            <a:r>
              <a:rPr lang="en-US" dirty="0" smtClean="0"/>
              <a:t> Amendment)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California’s overcrowded prisons</a:t>
            </a:r>
          </a:p>
          <a:p>
            <a:pPr lvl="1"/>
            <a:r>
              <a:rPr lang="en-US" dirty="0" smtClean="0"/>
              <a:t>Juveniles  with death penalties </a:t>
            </a:r>
          </a:p>
          <a:p>
            <a:r>
              <a:rPr lang="en-US" dirty="0" smtClean="0"/>
              <a:t>Most 8</a:t>
            </a:r>
            <a:r>
              <a:rPr lang="en-US" baseline="30000" dirty="0" smtClean="0"/>
              <a:t>th</a:t>
            </a:r>
            <a:r>
              <a:rPr lang="en-US" dirty="0" smtClean="0"/>
              <a:t> Amendment arguments are based on capital punishment (death penalty)</a:t>
            </a:r>
          </a:p>
          <a:p>
            <a:r>
              <a:rPr lang="en-US" dirty="0" smtClean="0"/>
              <a:t>Gregg v. Georgia – upheld the constitutionality of the death penalty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5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are some 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minorities who killed whites get the death penalty than whites who killed minorities </a:t>
            </a:r>
          </a:p>
          <a:p>
            <a:r>
              <a:rPr lang="en-US" dirty="0" smtClean="0"/>
              <a:t>Supreme Court said that even though this is true, it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make the death penalty a violation of the 14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Why would it be a violation of the 14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8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the Death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Proponents say it keeps people from </a:t>
            </a:r>
            <a:r>
              <a:rPr lang="en-US" dirty="0" smtClean="0"/>
              <a:t>committing </a:t>
            </a:r>
            <a:r>
              <a:rPr lang="en-US" dirty="0" smtClean="0"/>
              <a:t>big crimes</a:t>
            </a:r>
          </a:p>
          <a:p>
            <a:r>
              <a:rPr lang="en-US" dirty="0" smtClean="0"/>
              <a:t>Opponents say that innocent people get killed sometimes (later overturned by DNA testing)</a:t>
            </a:r>
          </a:p>
          <a:p>
            <a:r>
              <a:rPr lang="en-US" dirty="0" smtClean="0"/>
              <a:t>Governor of Illinois found that 13 people on his death row were innocent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7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death penalty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sentence people with mental illness to the death penalty </a:t>
            </a:r>
          </a:p>
          <a:p>
            <a:r>
              <a:rPr lang="en-US" dirty="0" smtClean="0"/>
              <a:t>Must have been a murderer, not a rapist or drug charges</a:t>
            </a:r>
          </a:p>
          <a:p>
            <a:r>
              <a:rPr lang="en-US" dirty="0" smtClean="0"/>
              <a:t>Must be sentenced by a jury, not a judge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7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Privacy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New technology has made us lose a lot of privacy </a:t>
            </a:r>
          </a:p>
          <a:p>
            <a:r>
              <a:rPr lang="en-US" dirty="0" smtClean="0"/>
              <a:t>Right to privacy most talked about with abortion and birth control cases </a:t>
            </a:r>
          </a:p>
          <a:p>
            <a:r>
              <a:rPr lang="en-US" dirty="0" smtClean="0"/>
              <a:t>Griswold v. Connecticut – said privacy between doctor and patient makes birth control </a:t>
            </a:r>
            <a:r>
              <a:rPr lang="en-US" dirty="0" smtClean="0"/>
              <a:t>protected</a:t>
            </a:r>
          </a:p>
          <a:p>
            <a:pPr lvl="1"/>
            <a:r>
              <a:rPr lang="en-US" dirty="0" smtClean="0"/>
              <a:t>Big deal b/c it shows that the 4</a:t>
            </a:r>
            <a:r>
              <a:rPr lang="en-US" baseline="30000" dirty="0" smtClean="0"/>
              <a:t>th</a:t>
            </a:r>
            <a:r>
              <a:rPr lang="en-US" dirty="0" smtClean="0"/>
              <a:t> protects privacy from the </a:t>
            </a:r>
            <a:r>
              <a:rPr lang="en-US" dirty="0" err="1" smtClean="0"/>
              <a:t>gov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Roe v. Wade – said privacy makes abortion protected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3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Roe v. Wade rulings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state can forbid abortions in the first </a:t>
            </a:r>
            <a:r>
              <a:rPr lang="en-US" dirty="0" smtClean="0"/>
              <a:t>trimester</a:t>
            </a:r>
          </a:p>
          <a:p>
            <a:pPr lvl="1"/>
            <a:r>
              <a:rPr lang="en-US" dirty="0" smtClean="0"/>
              <a:t>Woman’s right wins in first trimester, but state’s right wins later</a:t>
            </a:r>
            <a:endParaRPr lang="en-US" dirty="0" smtClean="0"/>
          </a:p>
          <a:p>
            <a:r>
              <a:rPr lang="en-US" dirty="0" smtClean="0"/>
              <a:t>Only can forbid it in second trimester if it can save the mother’s </a:t>
            </a:r>
            <a:r>
              <a:rPr lang="en-US" dirty="0" smtClean="0"/>
              <a:t>health</a:t>
            </a:r>
            <a:endParaRPr lang="en-US" dirty="0" smtClean="0"/>
          </a:p>
          <a:p>
            <a:r>
              <a:rPr lang="en-US" dirty="0" smtClean="0"/>
              <a:t>Can forbid it in the third trimester for any reason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70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Abortion is popular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22% of all pregnancies end in abortion</a:t>
            </a:r>
          </a:p>
          <a:p>
            <a:r>
              <a:rPr lang="en-US" dirty="0" smtClean="0"/>
              <a:t>3 in 10 women will have an abortion by age 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5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Abortion Controversy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Proponents say it is the woman’s right and the fetus is not a person</a:t>
            </a:r>
          </a:p>
          <a:p>
            <a:r>
              <a:rPr lang="en-US" dirty="0" smtClean="0"/>
              <a:t>Opponents say it is a person and it is murder</a:t>
            </a:r>
          </a:p>
          <a:p>
            <a:r>
              <a:rPr lang="en-US" dirty="0" smtClean="0"/>
              <a:t>Opponents have bombed abortion clinics and protested at doctors’ houses (SC banned this later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Politicians tend to stay away from abortion in general elections but not primaries.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1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SCOTUS said that most of the </a:t>
            </a:r>
            <a:r>
              <a:rPr lang="en-US" dirty="0" err="1" smtClean="0"/>
              <a:t>BoR</a:t>
            </a:r>
            <a:r>
              <a:rPr lang="en-US" dirty="0" smtClean="0"/>
              <a:t> civil liberties that originally only applied to fed </a:t>
            </a:r>
            <a:r>
              <a:rPr lang="en-US" dirty="0" err="1" smtClean="0"/>
              <a:t>govs</a:t>
            </a:r>
            <a:r>
              <a:rPr lang="en-US" dirty="0" smtClean="0"/>
              <a:t>, now includes the state </a:t>
            </a:r>
            <a:r>
              <a:rPr lang="en-US" dirty="0" err="1" smtClean="0"/>
              <a:t>govs</a:t>
            </a:r>
            <a:r>
              <a:rPr lang="en-US" dirty="0" smtClean="0"/>
              <a:t> too. </a:t>
            </a:r>
          </a:p>
          <a:p>
            <a:pPr lvl="1"/>
            <a:r>
              <a:rPr lang="en-US" dirty="0" smtClean="0"/>
              <a:t>“Incorporated the freedoms into the states”</a:t>
            </a:r>
          </a:p>
          <a:p>
            <a:r>
              <a:rPr lang="en-US" dirty="0" smtClean="0"/>
              <a:t>Big starting point was </a:t>
            </a:r>
            <a:r>
              <a:rPr lang="en-US" dirty="0" err="1" smtClean="0"/>
              <a:t>Gitlow</a:t>
            </a:r>
            <a:endParaRPr lang="en-US" dirty="0" smtClean="0"/>
          </a:p>
          <a:p>
            <a:r>
              <a:rPr lang="en-US" dirty="0" smtClean="0"/>
              <a:t>Most civil liberties in the </a:t>
            </a:r>
            <a:r>
              <a:rPr lang="en-US" dirty="0" err="1" smtClean="0"/>
              <a:t>BoR</a:t>
            </a:r>
            <a:r>
              <a:rPr lang="en-US" dirty="0" smtClean="0"/>
              <a:t> are now incorporated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2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 Civil Liberties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liberties increase democracy</a:t>
            </a:r>
          </a:p>
          <a:p>
            <a:r>
              <a:rPr lang="en-US" dirty="0" smtClean="0"/>
              <a:t>Are essential for democracy</a:t>
            </a:r>
          </a:p>
          <a:p>
            <a:r>
              <a:rPr lang="en-US" dirty="0" smtClean="0"/>
              <a:t>Limit the scope of government</a:t>
            </a:r>
          </a:p>
          <a:p>
            <a:pPr lvl="1"/>
            <a:r>
              <a:rPr lang="en-US" dirty="0" smtClean="0"/>
              <a:t>Whenever the government goes against an individual to take away their civil liberties, the individual usually wins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7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4.7 Quiz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SCOTUS case regarded the right to privacy regarding birth control (not abortion)?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SCOTUS case upheld the constitutionality of the death penalty?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Think about this: The Constitution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guarantee your privacy, but some amendments imply that you have a right to privacy. Name one of them.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45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4.7 Quiz 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Which SCOTUS case regarded the right to privacy </a:t>
            </a:r>
            <a:r>
              <a:rPr lang="en-US" dirty="0" smtClean="0"/>
              <a:t>regarding abortion?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finding 13 death row inmates were found, what did the governor of Illinois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Think about this: The Constitution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guarantee your privacy, but some amendments imply that you have a right to privacy. Name one of them.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0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4240</Words>
  <Application>Microsoft Macintosh PowerPoint</Application>
  <PresentationFormat>On-screen Show (4:3)</PresentationFormat>
  <Paragraphs>446</Paragraphs>
  <Slides>92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3" baseType="lpstr">
      <vt:lpstr>Office Theme</vt:lpstr>
      <vt:lpstr>Lesson 4.1 </vt:lpstr>
      <vt:lpstr>Opening Story</vt:lpstr>
      <vt:lpstr>Civil Liberties </vt:lpstr>
      <vt:lpstr>The Bill of Rights </vt:lpstr>
      <vt:lpstr>Bill of Rights Then and Now </vt:lpstr>
      <vt:lpstr>Freedom v. Security </vt:lpstr>
      <vt:lpstr>The Bill of Rights and the States</vt:lpstr>
      <vt:lpstr>Gitlow v. New York</vt:lpstr>
      <vt:lpstr>Incorporation </vt:lpstr>
      <vt:lpstr>Freedom of Religion </vt:lpstr>
      <vt:lpstr>The Establishment Clause </vt:lpstr>
      <vt:lpstr>Religion and Education </vt:lpstr>
      <vt:lpstr>Religious Activities in Public Schools</vt:lpstr>
      <vt:lpstr>School Prayer </vt:lpstr>
      <vt:lpstr>More on School Prayer </vt:lpstr>
      <vt:lpstr>Evolution </vt:lpstr>
      <vt:lpstr>Public Displays </vt:lpstr>
      <vt:lpstr>PowerPoint Presentation</vt:lpstr>
      <vt:lpstr>4.1 Quiz A </vt:lpstr>
      <vt:lpstr>4.1 Quiz B </vt:lpstr>
      <vt:lpstr>Lesson 4.2 </vt:lpstr>
      <vt:lpstr>PowerPoint Presentation</vt:lpstr>
      <vt:lpstr>Free Exercise Problems</vt:lpstr>
      <vt:lpstr>General Free Exercise Rule</vt:lpstr>
      <vt:lpstr>Employment Division v. Smith </vt:lpstr>
      <vt:lpstr>What about animal sacrifice?</vt:lpstr>
      <vt:lpstr>4.2 Quiz A </vt:lpstr>
      <vt:lpstr>4.2 Quiz B </vt:lpstr>
      <vt:lpstr>Lesson 4.2 </vt:lpstr>
      <vt:lpstr>Edwards Rules!</vt:lpstr>
      <vt:lpstr>Freedom of Expression</vt:lpstr>
      <vt:lpstr>Prior Restraint </vt:lpstr>
      <vt:lpstr>Prior Restraint in Schools </vt:lpstr>
      <vt:lpstr>Free Speech and Public Order</vt:lpstr>
      <vt:lpstr>Obscenity </vt:lpstr>
      <vt:lpstr>Obscenity </vt:lpstr>
      <vt:lpstr>4.3 Quiz A </vt:lpstr>
      <vt:lpstr>4.3 Quiz B </vt:lpstr>
      <vt:lpstr>4.4 </vt:lpstr>
      <vt:lpstr>Libel and Slander </vt:lpstr>
      <vt:lpstr>More Libel and Slander</vt:lpstr>
      <vt:lpstr>Symbolic Speech </vt:lpstr>
      <vt:lpstr>Free Press and Fair Trials</vt:lpstr>
      <vt:lpstr>Commercial Speech </vt:lpstr>
      <vt:lpstr>Regulation of the Public Airwaves</vt:lpstr>
      <vt:lpstr>PowerPoint Presentation</vt:lpstr>
      <vt:lpstr>PowerPoint Presentation</vt:lpstr>
      <vt:lpstr>Campaigning and Free Speech</vt:lpstr>
      <vt:lpstr>4.4 Quiz A </vt:lpstr>
      <vt:lpstr>4.4 Quiz B </vt:lpstr>
      <vt:lpstr>4.5</vt:lpstr>
      <vt:lpstr>Freedom of Assembly </vt:lpstr>
      <vt:lpstr>Fred Phelps and the Westboro Baptist Church </vt:lpstr>
      <vt:lpstr>To Protest</vt:lpstr>
      <vt:lpstr>Nazis have rights too.</vt:lpstr>
      <vt:lpstr>NAACP v. Alabama</vt:lpstr>
      <vt:lpstr>PowerPoint Presentation</vt:lpstr>
      <vt:lpstr>NRA</vt:lpstr>
      <vt:lpstr>Gun Control Lobby</vt:lpstr>
      <vt:lpstr>DC v. Heller</vt:lpstr>
      <vt:lpstr>Gun laws that do exist</vt:lpstr>
      <vt:lpstr>4.5 Quiz A </vt:lpstr>
      <vt:lpstr>4.5 Quiz B </vt:lpstr>
      <vt:lpstr>Defendants’ Rights</vt:lpstr>
      <vt:lpstr>4th (Search and Seizuure)</vt:lpstr>
      <vt:lpstr>Times Search and Seizure is cool</vt:lpstr>
      <vt:lpstr>Times Search and Seizure is not cool</vt:lpstr>
      <vt:lpstr>Exclusionary Rule</vt:lpstr>
      <vt:lpstr>Exclusionary Rule</vt:lpstr>
      <vt:lpstr>Good-faith exception </vt:lpstr>
      <vt:lpstr>The War on Terror and Civil Liberties</vt:lpstr>
      <vt:lpstr>The NSA (National Security Agency)</vt:lpstr>
      <vt:lpstr>Self-incrimination </vt:lpstr>
      <vt:lpstr>Miranda v. Arizona</vt:lpstr>
      <vt:lpstr>Miranda Rights</vt:lpstr>
      <vt:lpstr>Entrapment</vt:lpstr>
      <vt:lpstr>Right to Counsel (Attorney)</vt:lpstr>
      <vt:lpstr>Trials (6th Amendment)</vt:lpstr>
      <vt:lpstr>War on Terrorism </vt:lpstr>
      <vt:lpstr>4.6 Quiz A </vt:lpstr>
      <vt:lpstr>4.6 Quiz B</vt:lpstr>
      <vt:lpstr>Cruel and Unusual Punishment (8th Amendment) </vt:lpstr>
      <vt:lpstr>Here are some facts…</vt:lpstr>
      <vt:lpstr>Pros and Cons of the Death Penalty</vt:lpstr>
      <vt:lpstr>More death penalty stuff</vt:lpstr>
      <vt:lpstr>Right to Privacy </vt:lpstr>
      <vt:lpstr>Roe v. Wade rulings</vt:lpstr>
      <vt:lpstr>Abortion is popular</vt:lpstr>
      <vt:lpstr>Abortion Controversy </vt:lpstr>
      <vt:lpstr>Wrapping up Civil Liberties</vt:lpstr>
      <vt:lpstr>4.7 Quiz A </vt:lpstr>
      <vt:lpstr>4.7 Quiz B </vt:lpstr>
    </vt:vector>
  </TitlesOfParts>
  <Company>rockcastle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4.1 </dc:title>
  <dc:creator>Herbie Brock</dc:creator>
  <cp:lastModifiedBy>Herbie Brock</cp:lastModifiedBy>
  <cp:revision>13</cp:revision>
  <dcterms:created xsi:type="dcterms:W3CDTF">2015-09-23T02:05:43Z</dcterms:created>
  <dcterms:modified xsi:type="dcterms:W3CDTF">2015-10-01T12:08:46Z</dcterms:modified>
</cp:coreProperties>
</file>