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70"/>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24" r:id="rId60"/>
    <p:sldId id="315" r:id="rId61"/>
    <p:sldId id="316" r:id="rId62"/>
    <p:sldId id="317" r:id="rId63"/>
    <p:sldId id="318" r:id="rId64"/>
    <p:sldId id="319" r:id="rId65"/>
    <p:sldId id="320" r:id="rId66"/>
    <p:sldId id="321" r:id="rId67"/>
    <p:sldId id="322" r:id="rId68"/>
    <p:sldId id="323" r:id="rId6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7" d="100"/>
          <a:sy n="57" d="100"/>
        </p:scale>
        <p:origin x="-96" y="-3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handoutMaster" Target="handoutMasters/handout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6259FD-EE6D-3340-8C50-E7A8D4F1A43B}" type="datetimeFigureOut">
              <a:rPr lang="en-US" smtClean="0"/>
              <a:t>2/26/16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B973CCD-8803-4B43-8232-767C9AAE4F29}" type="slidenum">
              <a:rPr lang="en-US" smtClean="0"/>
              <a:t>‹#›</a:t>
            </a:fld>
            <a:endParaRPr lang="en-US"/>
          </a:p>
        </p:txBody>
      </p:sp>
    </p:spTree>
    <p:extLst>
      <p:ext uri="{BB962C8B-B14F-4D97-AF65-F5344CB8AC3E}">
        <p14:creationId xmlns:p14="http://schemas.microsoft.com/office/powerpoint/2010/main" val="326378958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07EC15-EC06-0545-9088-43F21F6EE702}" type="datetimeFigureOut">
              <a:rPr lang="en-US" smtClean="0"/>
              <a:t>2/25/16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14223048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7EC15-EC06-0545-9088-43F21F6EE702}" type="datetimeFigureOut">
              <a:rPr lang="en-US" smtClean="0"/>
              <a:t>2/25/16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28671808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7EC15-EC06-0545-9088-43F21F6EE702}" type="datetimeFigureOut">
              <a:rPr lang="en-US" smtClean="0"/>
              <a:t>2/25/16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33915756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7EC15-EC06-0545-9088-43F21F6EE702}" type="datetimeFigureOut">
              <a:rPr lang="en-US" smtClean="0"/>
              <a:t>2/25/16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26359036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07EC15-EC06-0545-9088-43F21F6EE702}" type="datetimeFigureOut">
              <a:rPr lang="en-US" smtClean="0"/>
              <a:t>2/25/16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37023790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07EC15-EC06-0545-9088-43F21F6EE702}" type="datetimeFigureOut">
              <a:rPr lang="en-US" smtClean="0"/>
              <a:t>2/25/16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34982991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07EC15-EC06-0545-9088-43F21F6EE702}" type="datetimeFigureOut">
              <a:rPr lang="en-US" smtClean="0"/>
              <a:t>2/25/16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38792272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07EC15-EC06-0545-9088-43F21F6EE702}" type="datetimeFigureOut">
              <a:rPr lang="en-US" smtClean="0"/>
              <a:t>2/25/16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5997877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EC15-EC06-0545-9088-43F21F6EE702}" type="datetimeFigureOut">
              <a:rPr lang="en-US" smtClean="0"/>
              <a:t>2/25/16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19061701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07EC15-EC06-0545-9088-43F21F6EE702}" type="datetimeFigureOut">
              <a:rPr lang="en-US" smtClean="0"/>
              <a:t>2/25/16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41882377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07EC15-EC06-0545-9088-43F21F6EE702}" type="datetimeFigureOut">
              <a:rPr lang="en-US" smtClean="0"/>
              <a:t>2/25/16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1650117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EC15-EC06-0545-9088-43F21F6EE702}" type="datetimeFigureOut">
              <a:rPr lang="en-US" smtClean="0"/>
              <a:t>2/25/16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ABD01E-CDF3-124F-8E17-7D4F4BB64D35}" type="slidenum">
              <a:rPr lang="en-US" smtClean="0"/>
              <a:t>‹#›</a:t>
            </a:fld>
            <a:endParaRPr lang="en-US"/>
          </a:p>
        </p:txBody>
      </p:sp>
    </p:spTree>
    <p:extLst>
      <p:ext uri="{BB962C8B-B14F-4D97-AF65-F5344CB8AC3E}">
        <p14:creationId xmlns:p14="http://schemas.microsoft.com/office/powerpoint/2010/main" val="2788431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15</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689654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did trading end up in Indonesia (Dutch) and India (British)?</a:t>
            </a:r>
            <a:endParaRPr lang="en-US" dirty="0"/>
          </a:p>
        </p:txBody>
      </p:sp>
      <p:sp>
        <p:nvSpPr>
          <p:cNvPr id="3" name="Content Placeholder 2"/>
          <p:cNvSpPr>
            <a:spLocks noGrp="1"/>
          </p:cNvSpPr>
          <p:nvPr>
            <p:ph idx="1"/>
          </p:nvPr>
        </p:nvSpPr>
        <p:spPr/>
        <p:txBody>
          <a:bodyPr/>
          <a:lstStyle/>
          <a:p>
            <a:r>
              <a:rPr lang="en-US" dirty="0" smtClean="0"/>
              <a:t>Both started trading </a:t>
            </a:r>
            <a:r>
              <a:rPr lang="en-US" b="1" dirty="0" smtClean="0"/>
              <a:t>more bulk items </a:t>
            </a:r>
            <a:r>
              <a:rPr lang="en-US" dirty="0" smtClean="0"/>
              <a:t>as opposed to luxury goods</a:t>
            </a:r>
          </a:p>
          <a:p>
            <a:r>
              <a:rPr lang="en-US" dirty="0" smtClean="0"/>
              <a:t>Both ended up </a:t>
            </a:r>
            <a:r>
              <a:rPr lang="en-US" b="1" dirty="0" smtClean="0"/>
              <a:t>officially ‘colonizing’ </a:t>
            </a:r>
            <a:r>
              <a:rPr lang="en-US" dirty="0" smtClean="0"/>
              <a:t>their hosts</a:t>
            </a:r>
            <a:endParaRPr lang="en-US" dirty="0"/>
          </a:p>
        </p:txBody>
      </p:sp>
    </p:spTree>
    <p:extLst>
      <p:ext uri="{BB962C8B-B14F-4D97-AF65-F5344CB8AC3E}">
        <p14:creationId xmlns:p14="http://schemas.microsoft.com/office/powerpoint/2010/main" val="30887566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15.1 Quiz A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island nation in the Indian Ocean was taken over by Spain?</a:t>
            </a:r>
          </a:p>
          <a:p>
            <a:pPr marL="514350" indent="-514350">
              <a:buFont typeface="+mj-lt"/>
              <a:buAutoNum type="arabicPeriod"/>
            </a:pPr>
            <a:r>
              <a:rPr lang="en-US" dirty="0" smtClean="0"/>
              <a:t>List one way the Dutch and the British were different in their control of trade in the Indian Ocean.</a:t>
            </a:r>
          </a:p>
          <a:p>
            <a:pPr marL="514350" indent="-514350">
              <a:buFont typeface="+mj-lt"/>
              <a:buAutoNum type="arabicPeriod"/>
            </a:pPr>
            <a:r>
              <a:rPr lang="en-US" dirty="0" smtClean="0"/>
              <a:t>What product eventually became the main focus on British traders in India?</a:t>
            </a:r>
          </a:p>
          <a:p>
            <a:pPr marL="514350" indent="-514350">
              <a:buFont typeface="+mj-lt"/>
              <a:buAutoNum type="arabicPeriod"/>
            </a:pPr>
            <a:endParaRPr lang="en-US" dirty="0"/>
          </a:p>
        </p:txBody>
      </p:sp>
    </p:spTree>
    <p:extLst>
      <p:ext uri="{BB962C8B-B14F-4D97-AF65-F5344CB8AC3E}">
        <p14:creationId xmlns:p14="http://schemas.microsoft.com/office/powerpoint/2010/main" val="54566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15.1 Quiz B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island nation in the Indian Ocean was taken over by Portugal?</a:t>
            </a:r>
          </a:p>
          <a:p>
            <a:pPr marL="514350" indent="-514350">
              <a:buFont typeface="+mj-lt"/>
              <a:buAutoNum type="arabicPeriod"/>
            </a:pPr>
            <a:r>
              <a:rPr lang="en-US" dirty="0" smtClean="0"/>
              <a:t>Of the European countries controlling trade in the Indian Ocean, which was the least invasive on the native cultures and economies?</a:t>
            </a:r>
          </a:p>
          <a:p>
            <a:pPr marL="514350" indent="-514350">
              <a:buFont typeface="+mj-lt"/>
              <a:buAutoNum type="arabicPeriod"/>
            </a:pPr>
            <a:r>
              <a:rPr lang="en-US" dirty="0" smtClean="0"/>
              <a:t>Which two countries had “East </a:t>
            </a:r>
            <a:r>
              <a:rPr lang="en-US" smtClean="0"/>
              <a:t>India Companies”?</a:t>
            </a: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14268322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15.2 Asia and Silver</a:t>
            </a:r>
            <a:endParaRPr lang="en-US" dirty="0"/>
          </a:p>
        </p:txBody>
      </p:sp>
      <p:sp>
        <p:nvSpPr>
          <p:cNvPr id="3" name="Subtitle 2"/>
          <p:cNvSpPr>
            <a:spLocks noGrp="1"/>
          </p:cNvSpPr>
          <p:nvPr>
            <p:ph type="subTitle" idx="1"/>
          </p:nvPr>
        </p:nvSpPr>
        <p:spPr/>
        <p:txBody>
          <a:bodyPr/>
          <a:lstStyle/>
          <a:p>
            <a:r>
              <a:rPr lang="en-US" dirty="0" smtClean="0"/>
              <a:t>681-688</a:t>
            </a:r>
            <a:endParaRPr lang="en-US" dirty="0"/>
          </a:p>
        </p:txBody>
      </p:sp>
    </p:spTree>
    <p:extLst>
      <p:ext uri="{BB962C8B-B14F-4D97-AF65-F5344CB8AC3E}">
        <p14:creationId xmlns:p14="http://schemas.microsoft.com/office/powerpoint/2010/main" val="13967083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Dutch and British East India Companies</a:t>
            </a:r>
            <a:endParaRPr lang="en-US" dirty="0"/>
          </a:p>
        </p:txBody>
      </p:sp>
      <p:sp>
        <p:nvSpPr>
          <p:cNvPr id="3" name="Content Placeholder 2"/>
          <p:cNvSpPr>
            <a:spLocks noGrp="1"/>
          </p:cNvSpPr>
          <p:nvPr>
            <p:ph idx="1"/>
          </p:nvPr>
        </p:nvSpPr>
        <p:spPr>
          <a:xfrm>
            <a:off x="457200" y="1600200"/>
            <a:ext cx="8229600" cy="5000415"/>
          </a:xfrm>
        </p:spPr>
        <p:txBody>
          <a:bodyPr>
            <a:normAutofit fontScale="77500" lnSpcReduction="20000"/>
          </a:bodyPr>
          <a:lstStyle/>
          <a:p>
            <a:r>
              <a:rPr lang="en-US" dirty="0" smtClean="0"/>
              <a:t>Charted by their country’s government (</a:t>
            </a:r>
            <a:r>
              <a:rPr lang="en-US" b="1" dirty="0" smtClean="0"/>
              <a:t>Chartered companies)</a:t>
            </a:r>
          </a:p>
          <a:p>
            <a:pPr lvl="1"/>
            <a:r>
              <a:rPr lang="en-US" dirty="0" smtClean="0"/>
              <a:t>Could not only make money off the people, but wage war and govern them</a:t>
            </a:r>
          </a:p>
          <a:p>
            <a:r>
              <a:rPr lang="en-US" b="1" dirty="0" smtClean="0"/>
              <a:t>Monopolies</a:t>
            </a:r>
            <a:r>
              <a:rPr lang="en-US" dirty="0" smtClean="0"/>
              <a:t> (only they could trade)</a:t>
            </a:r>
          </a:p>
          <a:p>
            <a:r>
              <a:rPr lang="en-US" b="1" dirty="0" smtClean="0"/>
              <a:t>Joint stock companies </a:t>
            </a:r>
            <a:r>
              <a:rPr lang="en-US" dirty="0" smtClean="0"/>
              <a:t>– </a:t>
            </a:r>
            <a:r>
              <a:rPr lang="en-US" dirty="0" err="1" smtClean="0"/>
              <a:t>ppl</a:t>
            </a:r>
            <a:r>
              <a:rPr lang="en-US" dirty="0" smtClean="0"/>
              <a:t> back home bought stock in the ships and got part of the profits</a:t>
            </a:r>
          </a:p>
          <a:p>
            <a:pPr lvl="1"/>
            <a:r>
              <a:rPr lang="en-US" dirty="0" smtClean="0"/>
              <a:t>Beginning of modern stock-based economics </a:t>
            </a:r>
          </a:p>
          <a:p>
            <a:r>
              <a:rPr lang="en-US" dirty="0" smtClean="0"/>
              <a:t>Both pushed out the Portuguese </a:t>
            </a:r>
          </a:p>
          <a:p>
            <a:r>
              <a:rPr lang="en-US" b="1" dirty="0" smtClean="0"/>
              <a:t>East India Companies</a:t>
            </a:r>
          </a:p>
          <a:p>
            <a:pPr lvl="1"/>
            <a:r>
              <a:rPr lang="en-US" dirty="0" smtClean="0"/>
              <a:t>Dutch = Indonesia</a:t>
            </a:r>
          </a:p>
          <a:p>
            <a:pPr lvl="1"/>
            <a:r>
              <a:rPr lang="en-US" dirty="0" smtClean="0"/>
              <a:t>English = India</a:t>
            </a:r>
          </a:p>
          <a:p>
            <a:r>
              <a:rPr lang="en-US" b="1" dirty="0" smtClean="0"/>
              <a:t>West India Companies </a:t>
            </a:r>
          </a:p>
          <a:p>
            <a:pPr lvl="1"/>
            <a:r>
              <a:rPr lang="en-US" dirty="0" smtClean="0"/>
              <a:t>Both = Caribbean </a:t>
            </a:r>
          </a:p>
        </p:txBody>
      </p:sp>
    </p:spTree>
    <p:extLst>
      <p:ext uri="{BB962C8B-B14F-4D97-AF65-F5344CB8AC3E}">
        <p14:creationId xmlns:p14="http://schemas.microsoft.com/office/powerpoint/2010/main" val="13649933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To </a:t>
            </a:r>
            <a:r>
              <a:rPr lang="en-US" sz="2800" dirty="0"/>
              <a:t>what extent did the </a:t>
            </a:r>
            <a:r>
              <a:rPr lang="en-US" sz="2800" dirty="0" smtClean="0"/>
              <a:t>Dutch </a:t>
            </a:r>
            <a:r>
              <a:rPr lang="en-US" sz="2800" dirty="0"/>
              <a:t>trading </a:t>
            </a:r>
            <a:r>
              <a:rPr lang="en-US" sz="2800" dirty="0" smtClean="0"/>
              <a:t>company </a:t>
            </a:r>
            <a:r>
              <a:rPr lang="en-US" sz="2800" b="1" dirty="0" smtClean="0"/>
              <a:t>change </a:t>
            </a:r>
            <a:r>
              <a:rPr lang="en-US" sz="2800" b="1" dirty="0"/>
              <a:t>the societies</a:t>
            </a:r>
            <a:r>
              <a:rPr lang="en-US" sz="2800" dirty="0"/>
              <a:t> they encountered in Asia</a:t>
            </a:r>
            <a:r>
              <a:rPr lang="en-US" sz="2800" dirty="0" smtClean="0"/>
              <a:t>?</a:t>
            </a:r>
            <a:endParaRPr lang="en-US" sz="2800" dirty="0"/>
          </a:p>
        </p:txBody>
      </p:sp>
      <p:sp>
        <p:nvSpPr>
          <p:cNvPr id="3" name="Content Placeholder 2"/>
          <p:cNvSpPr>
            <a:spLocks noGrp="1"/>
          </p:cNvSpPr>
          <p:nvPr>
            <p:ph idx="1"/>
          </p:nvPr>
        </p:nvSpPr>
        <p:spPr/>
        <p:txBody>
          <a:bodyPr>
            <a:normAutofit fontScale="85000" lnSpcReduction="10000"/>
          </a:bodyPr>
          <a:lstStyle/>
          <a:p>
            <a:r>
              <a:rPr lang="en-US" b="1" dirty="0" smtClean="0"/>
              <a:t>The </a:t>
            </a:r>
            <a:r>
              <a:rPr lang="en-US" b="1" dirty="0"/>
              <a:t>Dutch </a:t>
            </a:r>
            <a:r>
              <a:rPr lang="en-US" b="1" dirty="0" smtClean="0"/>
              <a:t>controlled</a:t>
            </a:r>
            <a:r>
              <a:rPr lang="en-US" dirty="0" smtClean="0"/>
              <a:t>—shipping, production and trade of mostly spices. </a:t>
            </a:r>
          </a:p>
          <a:p>
            <a:r>
              <a:rPr lang="en-US" dirty="0" smtClean="0"/>
              <a:t>Lots of bloodshed.</a:t>
            </a:r>
          </a:p>
          <a:p>
            <a:r>
              <a:rPr lang="en-US" dirty="0" smtClean="0"/>
              <a:t>On one group of islands—</a:t>
            </a:r>
            <a:r>
              <a:rPr lang="en-US" dirty="0"/>
              <a:t>the Dutch killed, enslaved, or left to starve virtually the entire population and then replaced them with Dutch planters, using a slave labor force to </a:t>
            </a:r>
            <a:r>
              <a:rPr lang="en-US" dirty="0" smtClean="0"/>
              <a:t>produce nutmeg.</a:t>
            </a:r>
          </a:p>
          <a:p>
            <a:pPr lvl="1"/>
            <a:r>
              <a:rPr lang="en-US" dirty="0" smtClean="0"/>
              <a:t>Monopoly let them charge 14 to 17 times the original price to Europeans </a:t>
            </a:r>
            <a:endParaRPr lang="en-US" dirty="0"/>
          </a:p>
          <a:p>
            <a:r>
              <a:rPr lang="en-US" dirty="0" smtClean="0"/>
              <a:t>End result? Local economy shattered, people impoverished.</a:t>
            </a:r>
          </a:p>
        </p:txBody>
      </p:sp>
    </p:spTree>
    <p:extLst>
      <p:ext uri="{BB962C8B-B14F-4D97-AF65-F5344CB8AC3E}">
        <p14:creationId xmlns:p14="http://schemas.microsoft.com/office/powerpoint/2010/main" val="19979336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To what extent did the </a:t>
            </a:r>
            <a:r>
              <a:rPr lang="en-US" sz="3200" dirty="0" smtClean="0"/>
              <a:t>British </a:t>
            </a:r>
            <a:r>
              <a:rPr lang="en-US" sz="3200" dirty="0"/>
              <a:t>trading company </a:t>
            </a:r>
            <a:r>
              <a:rPr lang="en-US" sz="3200" b="1" dirty="0"/>
              <a:t>change the societies</a:t>
            </a:r>
            <a:r>
              <a:rPr lang="en-US" sz="3200" dirty="0"/>
              <a:t> they encountered in Asia?</a:t>
            </a:r>
          </a:p>
        </p:txBody>
      </p:sp>
      <p:sp>
        <p:nvSpPr>
          <p:cNvPr id="3" name="Content Placeholder 2"/>
          <p:cNvSpPr>
            <a:spLocks noGrp="1"/>
          </p:cNvSpPr>
          <p:nvPr>
            <p:ph idx="1"/>
          </p:nvPr>
        </p:nvSpPr>
        <p:spPr/>
        <p:txBody>
          <a:bodyPr>
            <a:normAutofit lnSpcReduction="10000"/>
          </a:bodyPr>
          <a:lstStyle/>
          <a:p>
            <a:r>
              <a:rPr lang="en-US" b="1" dirty="0" smtClean="0"/>
              <a:t>Asked for right to trade in India </a:t>
            </a:r>
            <a:r>
              <a:rPr lang="en-US" dirty="0" smtClean="0"/>
              <a:t>from the Mughals.</a:t>
            </a:r>
          </a:p>
          <a:p>
            <a:pPr lvl="1"/>
            <a:r>
              <a:rPr lang="en-US" dirty="0" err="1" smtClean="0"/>
              <a:t>Couldn</a:t>
            </a:r>
            <a:r>
              <a:rPr lang="uk-UA" dirty="0" smtClean="0"/>
              <a:t>’</a:t>
            </a:r>
            <a:r>
              <a:rPr lang="en-US" dirty="0" smtClean="0"/>
              <a:t>t “trade by force” like Dutch did on the small islands b/c Mughals are too strong</a:t>
            </a:r>
          </a:p>
          <a:p>
            <a:r>
              <a:rPr lang="en-US" b="1" dirty="0" smtClean="0"/>
              <a:t>Almost got shutdown </a:t>
            </a:r>
            <a:r>
              <a:rPr lang="en-US" dirty="0" smtClean="0"/>
              <a:t>for pirating a Mughal ship</a:t>
            </a:r>
          </a:p>
          <a:p>
            <a:r>
              <a:rPr lang="en-US" dirty="0" smtClean="0"/>
              <a:t>Took India b/c it was </a:t>
            </a:r>
            <a:r>
              <a:rPr lang="en-US" b="1" dirty="0" smtClean="0"/>
              <a:t>all that was left</a:t>
            </a:r>
          </a:p>
          <a:p>
            <a:pPr lvl="1"/>
            <a:r>
              <a:rPr lang="en-US" dirty="0" smtClean="0"/>
              <a:t>Spain and Dutch had the islands</a:t>
            </a:r>
          </a:p>
          <a:p>
            <a:r>
              <a:rPr lang="en-US" dirty="0" smtClean="0"/>
              <a:t>Focused mainly on </a:t>
            </a:r>
            <a:r>
              <a:rPr lang="en-US" b="1" dirty="0" smtClean="0"/>
              <a:t>cotton</a:t>
            </a:r>
            <a:r>
              <a:rPr lang="en-US" dirty="0" smtClean="0"/>
              <a:t>, not spices. </a:t>
            </a:r>
            <a:endParaRPr lang="en-US" dirty="0"/>
          </a:p>
        </p:txBody>
      </p:sp>
    </p:spTree>
    <p:extLst>
      <p:ext uri="{BB962C8B-B14F-4D97-AF65-F5344CB8AC3E}">
        <p14:creationId xmlns:p14="http://schemas.microsoft.com/office/powerpoint/2010/main" val="37094636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did trading end up in Indonesia (Dutch) and India (British)?</a:t>
            </a:r>
            <a:endParaRPr lang="en-US" dirty="0"/>
          </a:p>
        </p:txBody>
      </p:sp>
      <p:sp>
        <p:nvSpPr>
          <p:cNvPr id="3" name="Content Placeholder 2"/>
          <p:cNvSpPr>
            <a:spLocks noGrp="1"/>
          </p:cNvSpPr>
          <p:nvPr>
            <p:ph idx="1"/>
          </p:nvPr>
        </p:nvSpPr>
        <p:spPr/>
        <p:txBody>
          <a:bodyPr/>
          <a:lstStyle/>
          <a:p>
            <a:r>
              <a:rPr lang="en-US" dirty="0" smtClean="0"/>
              <a:t>Both started trading </a:t>
            </a:r>
            <a:r>
              <a:rPr lang="en-US" b="1" dirty="0" smtClean="0"/>
              <a:t>more bulk items </a:t>
            </a:r>
            <a:r>
              <a:rPr lang="en-US" dirty="0" smtClean="0"/>
              <a:t>as opposed to luxury goods</a:t>
            </a:r>
          </a:p>
          <a:p>
            <a:r>
              <a:rPr lang="en-US" dirty="0" smtClean="0"/>
              <a:t>Both ended up </a:t>
            </a:r>
            <a:r>
              <a:rPr lang="en-US" b="1" dirty="0" smtClean="0"/>
              <a:t>officially ‘colonizing’ </a:t>
            </a:r>
            <a:r>
              <a:rPr lang="en-US" dirty="0" smtClean="0"/>
              <a:t>their hosts</a:t>
            </a:r>
            <a:endParaRPr lang="en-US" dirty="0"/>
          </a:p>
        </p:txBody>
      </p:sp>
    </p:spTree>
    <p:extLst>
      <p:ext uri="{BB962C8B-B14F-4D97-AF65-F5344CB8AC3E}">
        <p14:creationId xmlns:p14="http://schemas.microsoft.com/office/powerpoint/2010/main" val="17495896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What </a:t>
            </a:r>
            <a:r>
              <a:rPr lang="en-US" sz="3600" dirty="0"/>
              <a:t>was Japan’s response to the Europeans whom they saw as a threat</a:t>
            </a:r>
            <a:r>
              <a:rPr lang="en-US" sz="3600" dirty="0" smtClean="0"/>
              <a:t>?</a:t>
            </a:r>
            <a:endParaRPr lang="en-US" sz="3600" dirty="0"/>
          </a:p>
        </p:txBody>
      </p:sp>
      <p:sp>
        <p:nvSpPr>
          <p:cNvPr id="3" name="Content Placeholder 2"/>
          <p:cNvSpPr>
            <a:spLocks noGrp="1"/>
          </p:cNvSpPr>
          <p:nvPr>
            <p:ph idx="1"/>
          </p:nvPr>
        </p:nvSpPr>
        <p:spPr/>
        <p:txBody>
          <a:bodyPr>
            <a:normAutofit fontScale="77500" lnSpcReduction="20000"/>
          </a:bodyPr>
          <a:lstStyle/>
          <a:p>
            <a:r>
              <a:rPr lang="en-US" dirty="0" smtClean="0"/>
              <a:t>Japan was </a:t>
            </a:r>
            <a:r>
              <a:rPr lang="en-US" b="1" dirty="0" smtClean="0"/>
              <a:t>divided by conflict among the daimyos </a:t>
            </a:r>
            <a:r>
              <a:rPr lang="en-US" dirty="0" smtClean="0"/>
              <a:t>(rich families</a:t>
            </a:r>
            <a:r>
              <a:rPr lang="en-US" dirty="0" smtClean="0"/>
              <a:t>)</a:t>
            </a:r>
          </a:p>
          <a:p>
            <a:pPr lvl="1"/>
            <a:r>
              <a:rPr lang="en-US" dirty="0" smtClean="0"/>
              <a:t>European </a:t>
            </a:r>
            <a:r>
              <a:rPr lang="en-US" b="1" dirty="0" smtClean="0"/>
              <a:t>weapons, ships and technology were attractive </a:t>
            </a:r>
            <a:r>
              <a:rPr lang="en-US" dirty="0" smtClean="0"/>
              <a:t>to Japanese and used in warring states </a:t>
            </a:r>
          </a:p>
          <a:p>
            <a:r>
              <a:rPr lang="en-US" dirty="0" smtClean="0"/>
              <a:t>Later, Japan s</a:t>
            </a:r>
            <a:r>
              <a:rPr lang="en-US" dirty="0" smtClean="0"/>
              <a:t>aw </a:t>
            </a:r>
            <a:r>
              <a:rPr lang="en-US" dirty="0" smtClean="0"/>
              <a:t>Europeans as </a:t>
            </a:r>
            <a:r>
              <a:rPr lang="en-US" b="1" dirty="0" smtClean="0"/>
              <a:t>a threat to a recent unity </a:t>
            </a:r>
            <a:r>
              <a:rPr lang="en-US" dirty="0" smtClean="0"/>
              <a:t>brought by </a:t>
            </a:r>
            <a:r>
              <a:rPr lang="en-US" b="1" dirty="0" smtClean="0"/>
              <a:t>Tokugawa </a:t>
            </a:r>
            <a:r>
              <a:rPr lang="en-US" b="1" dirty="0" err="1" smtClean="0"/>
              <a:t>Shogunate</a:t>
            </a:r>
            <a:endParaRPr lang="en-US" b="1" dirty="0" smtClean="0"/>
          </a:p>
          <a:p>
            <a:pPr lvl="1"/>
            <a:r>
              <a:rPr lang="en-US" b="1" dirty="0" smtClean="0"/>
              <a:t>Expelled/tortured/executed Christian </a:t>
            </a:r>
            <a:r>
              <a:rPr lang="en-US" dirty="0" smtClean="0"/>
              <a:t>missionaries </a:t>
            </a:r>
          </a:p>
          <a:p>
            <a:pPr lvl="1"/>
            <a:r>
              <a:rPr lang="en-US" dirty="0" smtClean="0"/>
              <a:t>Suppressed Japanese Christianity</a:t>
            </a:r>
          </a:p>
          <a:p>
            <a:r>
              <a:rPr lang="en-US" dirty="0" smtClean="0"/>
              <a:t>Ban all Europeans </a:t>
            </a:r>
            <a:r>
              <a:rPr lang="en-US" b="1" dirty="0" smtClean="0"/>
              <a:t>except Dutch </a:t>
            </a:r>
            <a:r>
              <a:rPr lang="en-US" dirty="0" smtClean="0"/>
              <a:t>(they apparently are heathens)  </a:t>
            </a:r>
            <a:endParaRPr lang="en-US" dirty="0" smtClean="0"/>
          </a:p>
          <a:p>
            <a:r>
              <a:rPr lang="en-US" dirty="0" smtClean="0"/>
              <a:t>Japan </a:t>
            </a:r>
            <a:r>
              <a:rPr lang="en-US" dirty="0" smtClean="0"/>
              <a:t>becomes </a:t>
            </a:r>
            <a:r>
              <a:rPr lang="en-US" b="1" dirty="0" smtClean="0"/>
              <a:t>closed to Europeans from 1650 until 1850</a:t>
            </a:r>
            <a:endParaRPr lang="en-US" b="1" dirty="0"/>
          </a:p>
          <a:p>
            <a:r>
              <a:rPr lang="en-US" dirty="0" smtClean="0"/>
              <a:t>(</a:t>
            </a:r>
            <a:r>
              <a:rPr lang="en-US" dirty="0"/>
              <a:t>Original: p. 441; With Sources: p. 681)</a:t>
            </a:r>
          </a:p>
          <a:p>
            <a:endParaRPr lang="en-US" dirty="0"/>
          </a:p>
        </p:txBody>
      </p:sp>
    </p:spTree>
    <p:extLst>
      <p:ext uri="{BB962C8B-B14F-4D97-AF65-F5344CB8AC3E}">
        <p14:creationId xmlns:p14="http://schemas.microsoft.com/office/powerpoint/2010/main" val="12739772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a:t>
            </a:r>
            <a:r>
              <a:rPr lang="en-US" dirty="0"/>
              <a:t>was the silver trade so historically important</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a:t>F</a:t>
            </a:r>
            <a:r>
              <a:rPr lang="en-US" dirty="0" smtClean="0"/>
              <a:t>irst </a:t>
            </a:r>
            <a:r>
              <a:rPr lang="en-US" dirty="0"/>
              <a:t>commodity to be exchanged on a </a:t>
            </a:r>
            <a:r>
              <a:rPr lang="en-US" b="1" dirty="0"/>
              <a:t>global</a:t>
            </a:r>
            <a:r>
              <a:rPr lang="en-US" dirty="0"/>
              <a:t> </a:t>
            </a:r>
            <a:r>
              <a:rPr lang="en-US" dirty="0" smtClean="0"/>
              <a:t>scale</a:t>
            </a:r>
          </a:p>
          <a:p>
            <a:r>
              <a:rPr lang="en-US" dirty="0" smtClean="0"/>
              <a:t>Made a </a:t>
            </a:r>
            <a:r>
              <a:rPr lang="en-US" b="1" dirty="0" smtClean="0"/>
              <a:t>direct link </a:t>
            </a:r>
            <a:r>
              <a:rPr lang="en-US" dirty="0" smtClean="0"/>
              <a:t>between the Americas and Asia (through Europeans)</a:t>
            </a:r>
            <a:endParaRPr lang="en-US" dirty="0" smtClean="0"/>
          </a:p>
          <a:p>
            <a:r>
              <a:rPr lang="en-US" dirty="0" smtClean="0"/>
              <a:t>(</a:t>
            </a:r>
            <a:r>
              <a:rPr lang="en-US" dirty="0"/>
              <a:t>Original: p. 442; With Sources: p. 682)</a:t>
            </a:r>
          </a:p>
          <a:p>
            <a:endParaRPr lang="en-US" dirty="0"/>
          </a:p>
        </p:txBody>
      </p:sp>
    </p:spTree>
    <p:extLst>
      <p:ext uri="{BB962C8B-B14F-4D97-AF65-F5344CB8AC3E}">
        <p14:creationId xmlns:p14="http://schemas.microsoft.com/office/powerpoint/2010/main" val="4066079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Major commerce things in Unit 4</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Slave trade was major, but also…</a:t>
            </a:r>
          </a:p>
          <a:p>
            <a:r>
              <a:rPr lang="en-US" b="1" dirty="0" smtClean="0"/>
              <a:t>Indian Ocean spice trade</a:t>
            </a:r>
          </a:p>
          <a:p>
            <a:pPr lvl="1"/>
            <a:r>
              <a:rPr lang="en-US" dirty="0" smtClean="0"/>
              <a:t>Continued from earlier times</a:t>
            </a:r>
          </a:p>
          <a:p>
            <a:pPr lvl="1"/>
            <a:r>
              <a:rPr lang="en-US" dirty="0" smtClean="0"/>
              <a:t>Now dominated by Europeans</a:t>
            </a:r>
          </a:p>
          <a:p>
            <a:r>
              <a:rPr lang="en-US" b="1" dirty="0" smtClean="0"/>
              <a:t>Fur trapping and trading in North America and Siberia</a:t>
            </a:r>
          </a:p>
          <a:p>
            <a:pPr lvl="1"/>
            <a:r>
              <a:rPr lang="en-US" dirty="0" smtClean="0"/>
              <a:t>Transformed land and societies in those areas </a:t>
            </a:r>
          </a:p>
          <a:p>
            <a:r>
              <a:rPr lang="en-US" b="1" dirty="0" smtClean="0"/>
              <a:t>Silver in Americas traded for stuff in East</a:t>
            </a:r>
          </a:p>
          <a:p>
            <a:pPr lvl="1"/>
            <a:r>
              <a:rPr lang="en-US" dirty="0" smtClean="0"/>
              <a:t>By wealthy Europeans </a:t>
            </a:r>
          </a:p>
          <a:p>
            <a:r>
              <a:rPr lang="en-US" dirty="0" smtClean="0"/>
              <a:t>Commerce was global in many areas, not just on the Atlantic </a:t>
            </a:r>
            <a:endParaRPr lang="en-US" dirty="0"/>
          </a:p>
        </p:txBody>
      </p:sp>
    </p:spTree>
    <p:extLst>
      <p:ext uri="{BB962C8B-B14F-4D97-AF65-F5344CB8AC3E}">
        <p14:creationId xmlns:p14="http://schemas.microsoft.com/office/powerpoint/2010/main" val="25607477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about silver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Huge deposit (85% of world total) found in </a:t>
            </a:r>
            <a:r>
              <a:rPr lang="en-US" dirty="0" smtClean="0"/>
              <a:t>Bolivia</a:t>
            </a:r>
          </a:p>
          <a:p>
            <a:r>
              <a:rPr lang="en-US" b="1" dirty="0" smtClean="0"/>
              <a:t>Made Potosi the largest city in the Americas</a:t>
            </a:r>
            <a:endParaRPr lang="en-US" b="1" dirty="0" smtClean="0"/>
          </a:p>
          <a:p>
            <a:r>
              <a:rPr lang="en-US" dirty="0" smtClean="0"/>
              <a:t>Also big deposit in Japan found at the same time </a:t>
            </a:r>
            <a:endParaRPr lang="en-US" dirty="0" smtClean="0"/>
          </a:p>
          <a:p>
            <a:r>
              <a:rPr lang="en-US" dirty="0" smtClean="0"/>
              <a:t>China made </a:t>
            </a:r>
            <a:r>
              <a:rPr lang="en-US" b="1" dirty="0" smtClean="0"/>
              <a:t>taxes only payable in silver</a:t>
            </a:r>
            <a:r>
              <a:rPr lang="en-US" dirty="0" smtClean="0"/>
              <a:t>, brought silver value up</a:t>
            </a:r>
          </a:p>
          <a:p>
            <a:r>
              <a:rPr lang="en-US" dirty="0" smtClean="0"/>
              <a:t>Led to foreigners buying more Chinese stuff for lower prices</a:t>
            </a:r>
          </a:p>
          <a:p>
            <a:r>
              <a:rPr lang="en-US" dirty="0" smtClean="0"/>
              <a:t>Silver drain – most of the world’s silver </a:t>
            </a:r>
            <a:r>
              <a:rPr lang="en-US" b="1" dirty="0" smtClean="0"/>
              <a:t>ended up in China </a:t>
            </a:r>
            <a:r>
              <a:rPr lang="en-US" dirty="0" smtClean="0"/>
              <a:t>b/c they only took silver as payment and rarely </a:t>
            </a:r>
            <a:r>
              <a:rPr lang="en-US" dirty="0" smtClean="0"/>
              <a:t>bought</a:t>
            </a:r>
            <a:endParaRPr lang="en-US" dirty="0"/>
          </a:p>
        </p:txBody>
      </p:sp>
    </p:spTree>
    <p:extLst>
      <p:ext uri="{BB962C8B-B14F-4D97-AF65-F5344CB8AC3E}">
        <p14:creationId xmlns:p14="http://schemas.microsoft.com/office/powerpoint/2010/main" val="31624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What </a:t>
            </a:r>
            <a:r>
              <a:rPr lang="en-US" sz="2400" dirty="0"/>
              <a:t>impact did the discovery of the world's largest silver mine at Potosi have on the Native  American miners?</a:t>
            </a:r>
            <a:br>
              <a:rPr lang="en-US" sz="2400" dirty="0"/>
            </a:br>
            <a:endParaRPr lang="en-US" sz="2400" dirty="0"/>
          </a:p>
        </p:txBody>
      </p:sp>
      <p:sp>
        <p:nvSpPr>
          <p:cNvPr id="3" name="Content Placeholder 2"/>
          <p:cNvSpPr>
            <a:spLocks noGrp="1"/>
          </p:cNvSpPr>
          <p:nvPr>
            <p:ph idx="1"/>
          </p:nvPr>
        </p:nvSpPr>
        <p:spPr/>
        <p:txBody>
          <a:bodyPr/>
          <a:lstStyle/>
          <a:p>
            <a:r>
              <a:rPr lang="en-US" dirty="0"/>
              <a:t>The city’s miners worked in conditions so horrendous that </a:t>
            </a:r>
            <a:r>
              <a:rPr lang="en-US" b="1" dirty="0"/>
              <a:t>some families held funeral services for men drafted to work the mines</a:t>
            </a:r>
            <a:r>
              <a:rPr lang="en-US" dirty="0"/>
              <a:t>. </a:t>
            </a:r>
            <a:endParaRPr lang="en-US" dirty="0" smtClean="0"/>
          </a:p>
          <a:p>
            <a:r>
              <a:rPr lang="en-US" dirty="0" smtClean="0"/>
              <a:t>Potosi </a:t>
            </a:r>
            <a:r>
              <a:rPr lang="en-US" dirty="0"/>
              <a:t>was a </a:t>
            </a:r>
            <a:r>
              <a:rPr lang="en-US" b="1" dirty="0"/>
              <a:t>portrait of hell</a:t>
            </a:r>
            <a:r>
              <a:rPr lang="en-US" dirty="0"/>
              <a:t>. </a:t>
            </a:r>
            <a:endParaRPr lang="en-US" dirty="0" smtClean="0"/>
          </a:p>
          <a:p>
            <a:r>
              <a:rPr lang="en-US" dirty="0" smtClean="0"/>
              <a:t>(</a:t>
            </a:r>
            <a:r>
              <a:rPr lang="en-US" dirty="0"/>
              <a:t>Original: p. 443; With Sources: p. 683</a:t>
            </a:r>
            <a:r>
              <a:rPr lang="en-US" dirty="0" smtClean="0"/>
              <a:t>)</a:t>
            </a:r>
            <a:endParaRPr lang="en-US" dirty="0"/>
          </a:p>
          <a:p>
            <a:endParaRPr lang="en-US" dirty="0"/>
          </a:p>
        </p:txBody>
      </p:sp>
    </p:spTree>
    <p:extLst>
      <p:ext uri="{BB962C8B-B14F-4D97-AF65-F5344CB8AC3E}">
        <p14:creationId xmlns:p14="http://schemas.microsoft.com/office/powerpoint/2010/main" val="13833502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Potosi </a:t>
            </a:r>
            <a:endParaRPr lang="en-US" dirty="0"/>
          </a:p>
        </p:txBody>
      </p:sp>
      <p:sp>
        <p:nvSpPr>
          <p:cNvPr id="3" name="Content Placeholder 2"/>
          <p:cNvSpPr>
            <a:spLocks noGrp="1"/>
          </p:cNvSpPr>
          <p:nvPr>
            <p:ph idx="1"/>
          </p:nvPr>
        </p:nvSpPr>
        <p:spPr>
          <a:xfrm>
            <a:off x="457200" y="1229502"/>
            <a:ext cx="8229600" cy="5038942"/>
          </a:xfrm>
        </p:spPr>
        <p:txBody>
          <a:bodyPr>
            <a:normAutofit fontScale="77500" lnSpcReduction="20000"/>
          </a:bodyPr>
          <a:lstStyle/>
          <a:p>
            <a:r>
              <a:rPr lang="en-US" dirty="0"/>
              <a:t>"Some four years ago, there was discovered a mouth of hell, into which a great mass of people enter every year and are sacrificed by the greed of the Spaniards to their ‘god’</a:t>
            </a:r>
            <a:r>
              <a:rPr lang="en-US" dirty="0" smtClean="0"/>
              <a:t>.”</a:t>
            </a:r>
            <a:endParaRPr lang="en-US" dirty="0"/>
          </a:p>
          <a:p>
            <a:r>
              <a:rPr lang="en-US" dirty="0"/>
              <a:t>“The Indians enter these infernal pits by some leather ropes like staircases ... Once inside, they spend the whole week in there without emerging. If 20 healthy Indians enter on Monday, half may emerge crippled on Saturday</a:t>
            </a:r>
            <a:r>
              <a:rPr lang="en-US" dirty="0" smtClean="0"/>
              <a:t>.” </a:t>
            </a:r>
            <a:endParaRPr lang="en-US" dirty="0"/>
          </a:p>
          <a:p>
            <a:r>
              <a:rPr lang="en-US" dirty="0"/>
              <a:t>“Many Andeans experienced mercury poisoning from the mercury used in the refining process. Hundreds of thousands, mostly native Andean miners and their families, were poisoned and killed by use of mercury at Potosi. Before the Spaniards arrive, the Incas had already banned the use of mercury for being too toxic.</a:t>
            </a:r>
            <a:r>
              <a:rPr lang="en-US" dirty="0" smtClean="0"/>
              <a:t>”</a:t>
            </a:r>
            <a:endParaRPr lang="en-US" dirty="0"/>
          </a:p>
          <a:p>
            <a:endParaRPr lang="en-US" dirty="0"/>
          </a:p>
        </p:txBody>
      </p:sp>
      <p:sp>
        <p:nvSpPr>
          <p:cNvPr id="8" name="TextBox 7"/>
          <p:cNvSpPr txBox="1"/>
          <p:nvPr/>
        </p:nvSpPr>
        <p:spPr>
          <a:xfrm>
            <a:off x="3648529" y="171324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458085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142583" y="3468800"/>
            <a:ext cx="4001417" cy="3389200"/>
          </a:xfrm>
          <a:prstGeom prst="rect">
            <a:avLst/>
          </a:prstGeom>
        </p:spPr>
      </p:pic>
      <p:pic>
        <p:nvPicPr>
          <p:cNvPr id="6" name="Picture 5"/>
          <p:cNvPicPr>
            <a:picLocks noChangeAspect="1"/>
          </p:cNvPicPr>
          <p:nvPr/>
        </p:nvPicPr>
        <p:blipFill>
          <a:blip r:embed="rId3"/>
          <a:stretch>
            <a:fillRect/>
          </a:stretch>
        </p:blipFill>
        <p:spPr>
          <a:xfrm>
            <a:off x="5142583" y="260504"/>
            <a:ext cx="3810000" cy="2870200"/>
          </a:xfrm>
          <a:prstGeom prst="rect">
            <a:avLst/>
          </a:prstGeom>
        </p:spPr>
      </p:pic>
      <p:pic>
        <p:nvPicPr>
          <p:cNvPr id="7" name="Picture 6"/>
          <p:cNvPicPr>
            <a:picLocks noChangeAspect="1"/>
          </p:cNvPicPr>
          <p:nvPr/>
        </p:nvPicPr>
        <p:blipFill>
          <a:blip r:embed="rId4"/>
          <a:stretch>
            <a:fillRect/>
          </a:stretch>
        </p:blipFill>
        <p:spPr>
          <a:xfrm>
            <a:off x="145975" y="0"/>
            <a:ext cx="4679365" cy="4051309"/>
          </a:xfrm>
          <a:prstGeom prst="rect">
            <a:avLst/>
          </a:prstGeom>
        </p:spPr>
      </p:pic>
      <p:pic>
        <p:nvPicPr>
          <p:cNvPr id="8" name="Picture 7"/>
          <p:cNvPicPr>
            <a:picLocks noChangeAspect="1"/>
          </p:cNvPicPr>
          <p:nvPr/>
        </p:nvPicPr>
        <p:blipFill>
          <a:blip r:embed="rId5"/>
          <a:stretch>
            <a:fillRect/>
          </a:stretch>
        </p:blipFill>
        <p:spPr>
          <a:xfrm>
            <a:off x="145975" y="4051309"/>
            <a:ext cx="4789218" cy="2736696"/>
          </a:xfrm>
          <a:prstGeom prst="rect">
            <a:avLst/>
          </a:prstGeom>
        </p:spPr>
      </p:pic>
    </p:spTree>
    <p:extLst>
      <p:ext uri="{BB962C8B-B14F-4D97-AF65-F5344CB8AC3E}">
        <p14:creationId xmlns:p14="http://schemas.microsoft.com/office/powerpoint/2010/main" val="13032326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How </a:t>
            </a:r>
            <a:r>
              <a:rPr lang="en-US" sz="2800" dirty="0"/>
              <a:t>did the discovery of the vast silver mines in South America affect Spain's position in Europe? </a:t>
            </a:r>
          </a:p>
        </p:txBody>
      </p:sp>
      <p:sp>
        <p:nvSpPr>
          <p:cNvPr id="3" name="Content Placeholder 2"/>
          <p:cNvSpPr>
            <a:spLocks noGrp="1"/>
          </p:cNvSpPr>
          <p:nvPr>
            <p:ph idx="1"/>
          </p:nvPr>
        </p:nvSpPr>
        <p:spPr/>
        <p:txBody>
          <a:bodyPr>
            <a:normAutofit/>
          </a:bodyPr>
          <a:lstStyle/>
          <a:p>
            <a:r>
              <a:rPr lang="en-US" dirty="0" smtClean="0"/>
              <a:t>Made Spain the </a:t>
            </a:r>
            <a:r>
              <a:rPr lang="en-US" b="1" dirty="0" smtClean="0"/>
              <a:t>most powerful European country.</a:t>
            </a:r>
          </a:p>
          <a:p>
            <a:r>
              <a:rPr lang="en-US" dirty="0" smtClean="0"/>
              <a:t>Let Spain pursue </a:t>
            </a:r>
            <a:r>
              <a:rPr lang="en-US" b="1" dirty="0" smtClean="0"/>
              <a:t>military and political growth</a:t>
            </a:r>
            <a:r>
              <a:rPr lang="en-US" dirty="0" smtClean="0"/>
              <a:t>.</a:t>
            </a:r>
          </a:p>
          <a:p>
            <a:r>
              <a:rPr lang="en-US" dirty="0"/>
              <a:t>A</a:t>
            </a:r>
            <a:r>
              <a:rPr lang="en-US" dirty="0" smtClean="0"/>
              <a:t>bundance </a:t>
            </a:r>
            <a:r>
              <a:rPr lang="en-US" dirty="0"/>
              <a:t>of silver caused </a:t>
            </a:r>
            <a:r>
              <a:rPr lang="en-US" b="1" dirty="0"/>
              <a:t>inflation</a:t>
            </a:r>
            <a:r>
              <a:rPr lang="en-US" dirty="0"/>
              <a:t> in Spain and </a:t>
            </a:r>
            <a:r>
              <a:rPr lang="en-US" b="1" dirty="0"/>
              <a:t>caused the empire to fall </a:t>
            </a:r>
            <a:r>
              <a:rPr lang="en-US" dirty="0"/>
              <a:t>when the price of silver dropped </a:t>
            </a:r>
            <a:r>
              <a:rPr lang="en-US" dirty="0" smtClean="0"/>
              <a:t>worldwide</a:t>
            </a:r>
            <a:endParaRPr lang="en-US" dirty="0" smtClean="0"/>
          </a:p>
          <a:p>
            <a:r>
              <a:rPr lang="en-US" dirty="0" smtClean="0"/>
              <a:t>(</a:t>
            </a:r>
            <a:r>
              <a:rPr lang="en-US" dirty="0"/>
              <a:t>Original: p. 443; With Sources: p. 683)</a:t>
            </a:r>
          </a:p>
          <a:p>
            <a:endParaRPr lang="en-US" dirty="0"/>
          </a:p>
        </p:txBody>
      </p:sp>
    </p:spTree>
    <p:extLst>
      <p:ext uri="{BB962C8B-B14F-4D97-AF65-F5344CB8AC3E}">
        <p14:creationId xmlns:p14="http://schemas.microsoft.com/office/powerpoint/2010/main" val="33418589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In </a:t>
            </a:r>
            <a:r>
              <a:rPr lang="en-US" sz="2800" dirty="0"/>
              <a:t>what ways did the Chinese response to the global silver economy differ from the Japanese response?</a:t>
            </a:r>
            <a:br>
              <a:rPr lang="en-US" sz="2800" dirty="0"/>
            </a:br>
            <a:endParaRPr lang="en-US" sz="2800" dirty="0"/>
          </a:p>
        </p:txBody>
      </p:sp>
      <p:sp>
        <p:nvSpPr>
          <p:cNvPr id="3" name="Content Placeholder 2"/>
          <p:cNvSpPr>
            <a:spLocks noGrp="1"/>
          </p:cNvSpPr>
          <p:nvPr>
            <p:ph idx="1"/>
          </p:nvPr>
        </p:nvSpPr>
        <p:spPr>
          <a:xfrm>
            <a:off x="457200" y="1600199"/>
            <a:ext cx="8229600" cy="5051203"/>
          </a:xfrm>
        </p:spPr>
        <p:txBody>
          <a:bodyPr>
            <a:normAutofit fontScale="85000" lnSpcReduction="20000"/>
          </a:bodyPr>
          <a:lstStyle/>
          <a:p>
            <a:r>
              <a:rPr lang="en-US" dirty="0"/>
              <a:t>*</a:t>
            </a:r>
            <a:r>
              <a:rPr lang="en-US" b="1" dirty="0" smtClean="0"/>
              <a:t>Economic </a:t>
            </a:r>
            <a:r>
              <a:rPr lang="en-US" b="1" dirty="0" smtClean="0"/>
              <a:t>changes resulted in ecological devastation in China, but not in Japan</a:t>
            </a:r>
            <a:r>
              <a:rPr lang="en-US" b="1" dirty="0" smtClean="0"/>
              <a:t>.</a:t>
            </a:r>
            <a:endParaRPr lang="en-US" b="1" dirty="0" smtClean="0"/>
          </a:p>
          <a:p>
            <a:pPr lvl="0"/>
            <a:r>
              <a:rPr lang="en-US" b="1" u="sng" dirty="0" smtClean="0"/>
              <a:t>Japan: </a:t>
            </a:r>
          </a:p>
          <a:p>
            <a:pPr lvl="0"/>
            <a:r>
              <a:rPr lang="en-US" dirty="0" smtClean="0"/>
              <a:t>The </a:t>
            </a:r>
            <a:r>
              <a:rPr lang="en-US" dirty="0"/>
              <a:t>shoguns allied with the merchant class to develop a market-based economy and </a:t>
            </a:r>
            <a:r>
              <a:rPr lang="en-US" b="1" dirty="0"/>
              <a:t>to invest heavily in agricultural </a:t>
            </a:r>
            <a:r>
              <a:rPr lang="en-US" dirty="0"/>
              <a:t>and </a:t>
            </a:r>
            <a:r>
              <a:rPr lang="en-US" b="1" dirty="0"/>
              <a:t>industrial enterprises</a:t>
            </a:r>
            <a:r>
              <a:rPr lang="en-US" dirty="0"/>
              <a:t>. </a:t>
            </a:r>
          </a:p>
          <a:p>
            <a:pPr lvl="0"/>
            <a:r>
              <a:rPr lang="en-US" dirty="0"/>
              <a:t>Local and state authorities acted </a:t>
            </a:r>
            <a:r>
              <a:rPr lang="en-US" b="1" dirty="0"/>
              <a:t>to protect and renew forests</a:t>
            </a:r>
            <a:r>
              <a:rPr lang="en-US" dirty="0" smtClean="0"/>
              <a:t>.</a:t>
            </a:r>
            <a:endParaRPr lang="en-US" dirty="0"/>
          </a:p>
          <a:p>
            <a:pPr lvl="0"/>
            <a:r>
              <a:rPr lang="en-US" dirty="0"/>
              <a:t>Families practiced </a:t>
            </a:r>
            <a:r>
              <a:rPr lang="en-US" b="1" dirty="0"/>
              <a:t>late marriages, contraception, abortion, and infanticide</a:t>
            </a:r>
            <a:r>
              <a:rPr lang="en-US" b="1" dirty="0" smtClean="0"/>
              <a:t>.</a:t>
            </a:r>
            <a:endParaRPr lang="en-US" b="1" dirty="0"/>
          </a:p>
          <a:p>
            <a:r>
              <a:rPr lang="en-US" dirty="0" smtClean="0"/>
              <a:t>Outcome was Japan becoming commercialized and </a:t>
            </a:r>
            <a:r>
              <a:rPr lang="en-US" b="1" dirty="0" smtClean="0"/>
              <a:t>ready for the </a:t>
            </a:r>
            <a:r>
              <a:rPr lang="en-US" b="1" dirty="0" smtClean="0"/>
              <a:t>Industrial Revolution. </a:t>
            </a:r>
            <a:endParaRPr lang="en-US" b="1" dirty="0" smtClean="0"/>
          </a:p>
          <a:p>
            <a:r>
              <a:rPr lang="en-US" dirty="0" smtClean="0"/>
              <a:t>(</a:t>
            </a:r>
            <a:r>
              <a:rPr lang="en-US" dirty="0" smtClean="0"/>
              <a:t>Original: p. 444; With Sources: p. 684</a:t>
            </a:r>
            <a:r>
              <a:rPr lang="en-US" dirty="0" smtClean="0"/>
              <a:t>)</a:t>
            </a:r>
            <a:endParaRPr lang="en-US" dirty="0"/>
          </a:p>
        </p:txBody>
      </p:sp>
    </p:spTree>
    <p:extLst>
      <p:ext uri="{BB962C8B-B14F-4D97-AF65-F5344CB8AC3E}">
        <p14:creationId xmlns:p14="http://schemas.microsoft.com/office/powerpoint/2010/main" val="19268472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b="1" u="sng" dirty="0" smtClean="0"/>
              <a:t>China</a:t>
            </a:r>
            <a:r>
              <a:rPr lang="en-US" b="1" u="sng" dirty="0" smtClean="0"/>
              <a:t>:</a:t>
            </a:r>
            <a:r>
              <a:rPr lang="en-US" dirty="0"/>
              <a:t> </a:t>
            </a:r>
          </a:p>
          <a:p>
            <a:pPr lvl="0"/>
            <a:r>
              <a:rPr lang="en-US" dirty="0"/>
              <a:t>In southern China, this surging economic growth resulted in the loss of about </a:t>
            </a:r>
            <a:r>
              <a:rPr lang="en-US" b="1" dirty="0"/>
              <a:t>half the area’s forest cover</a:t>
            </a:r>
            <a:r>
              <a:rPr lang="en-US" dirty="0"/>
              <a:t> as more and </a:t>
            </a:r>
            <a:r>
              <a:rPr lang="en-US" b="1" dirty="0"/>
              <a:t>more land was devoted to cash crops.</a:t>
            </a:r>
          </a:p>
          <a:p>
            <a:endParaRPr lang="en-US" dirty="0"/>
          </a:p>
        </p:txBody>
      </p:sp>
    </p:spTree>
    <p:extLst>
      <p:ext uri="{BB962C8B-B14F-4D97-AF65-F5344CB8AC3E}">
        <p14:creationId xmlns:p14="http://schemas.microsoft.com/office/powerpoint/2010/main" val="36265377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15.2 Quiz A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did families do when they learned that a man from the family had been drafted to work in the silver mines in Potosi?</a:t>
            </a:r>
          </a:p>
          <a:p>
            <a:pPr marL="514350" indent="-514350">
              <a:buFont typeface="+mj-lt"/>
              <a:buAutoNum type="arabicPeriod"/>
            </a:pPr>
            <a:r>
              <a:rPr lang="en-US" dirty="0" smtClean="0"/>
              <a:t>Where did most of the world’s silver end up?</a:t>
            </a:r>
          </a:p>
          <a:p>
            <a:pPr marL="514350" indent="-514350">
              <a:buFont typeface="+mj-lt"/>
              <a:buAutoNum type="arabicPeriod"/>
            </a:pPr>
            <a:r>
              <a:rPr lang="en-US" dirty="0" smtClean="0"/>
              <a:t>How did Japan and China differ in their interaction with the environment regarding the new influence of silver in Asia?</a:t>
            </a:r>
            <a:endParaRPr lang="en-US" dirty="0"/>
          </a:p>
        </p:txBody>
      </p:sp>
    </p:spTree>
    <p:extLst>
      <p:ext uri="{BB962C8B-B14F-4D97-AF65-F5344CB8AC3E}">
        <p14:creationId xmlns:p14="http://schemas.microsoft.com/office/powerpoint/2010/main" val="10436878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15.2 Quiz B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What did families do when they learned that a man from the family had been drafted to work in the silver mines in Potosi?</a:t>
            </a:r>
          </a:p>
          <a:p>
            <a:pPr marL="514350" indent="-514350">
              <a:buFont typeface="+mj-lt"/>
              <a:buAutoNum type="arabicPeriod"/>
            </a:pPr>
            <a:r>
              <a:rPr lang="en-US" dirty="0" smtClean="0"/>
              <a:t>Which country oversaw the mining of the silver in Potosi?</a:t>
            </a:r>
          </a:p>
          <a:p>
            <a:pPr marL="514350" indent="-514350">
              <a:buFont typeface="+mj-lt"/>
              <a:buAutoNum type="arabicPeriod"/>
            </a:pPr>
            <a:r>
              <a:rPr lang="en-US" dirty="0" smtClean="0"/>
              <a:t>Name one reason demand for furs went up after 1500. </a:t>
            </a:r>
            <a:endParaRPr lang="en-US" dirty="0"/>
          </a:p>
        </p:txBody>
      </p:sp>
    </p:spTree>
    <p:extLst>
      <p:ext uri="{BB962C8B-B14F-4D97-AF65-F5344CB8AC3E}">
        <p14:creationId xmlns:p14="http://schemas.microsoft.com/office/powerpoint/2010/main" val="968786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Furs and Slave Trade Part 1 </a:t>
            </a:r>
            <a:endParaRPr lang="en-US" dirty="0"/>
          </a:p>
        </p:txBody>
      </p:sp>
      <p:sp>
        <p:nvSpPr>
          <p:cNvPr id="3" name="Subtitle 2"/>
          <p:cNvSpPr>
            <a:spLocks noGrp="1"/>
          </p:cNvSpPr>
          <p:nvPr>
            <p:ph type="subTitle" idx="1"/>
          </p:nvPr>
        </p:nvSpPr>
        <p:spPr/>
        <p:txBody>
          <a:bodyPr/>
          <a:lstStyle/>
          <a:p>
            <a:r>
              <a:rPr lang="en-US" dirty="0" smtClean="0"/>
              <a:t>685-692</a:t>
            </a:r>
            <a:endParaRPr lang="en-US" dirty="0"/>
          </a:p>
        </p:txBody>
      </p:sp>
    </p:spTree>
    <p:extLst>
      <p:ext uri="{BB962C8B-B14F-4D97-AF65-F5344CB8AC3E}">
        <p14:creationId xmlns:p14="http://schemas.microsoft.com/office/powerpoint/2010/main" val="26768703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Strayer is a </a:t>
            </a:r>
            <a:r>
              <a:rPr lang="en-US" dirty="0" err="1" smtClean="0"/>
              <a:t>frickin</a:t>
            </a:r>
            <a:r>
              <a:rPr lang="en-US" dirty="0" smtClean="0"/>
              <a:t>’ poet. </a:t>
            </a:r>
            <a:endParaRPr lang="en-US" dirty="0"/>
          </a:p>
        </p:txBody>
      </p:sp>
      <p:sp>
        <p:nvSpPr>
          <p:cNvPr id="3" name="Content Placeholder 2"/>
          <p:cNvSpPr>
            <a:spLocks noGrp="1"/>
          </p:cNvSpPr>
          <p:nvPr>
            <p:ph idx="1"/>
          </p:nvPr>
        </p:nvSpPr>
        <p:spPr/>
        <p:txBody>
          <a:bodyPr/>
          <a:lstStyle/>
          <a:p>
            <a:r>
              <a:rPr lang="en-US" dirty="0" smtClean="0"/>
              <a:t>“Thus </a:t>
            </a:r>
            <a:r>
              <a:rPr lang="en-US" dirty="0"/>
              <a:t>commerce joined empire as the twin drivers of globalization during </a:t>
            </a:r>
            <a:r>
              <a:rPr lang="en-US" dirty="0" smtClean="0"/>
              <a:t>these centuries. Together </a:t>
            </a:r>
            <a:r>
              <a:rPr lang="en-US" dirty="0"/>
              <a:t>they created new relationships, disrupted old patterns, </a:t>
            </a:r>
            <a:r>
              <a:rPr lang="en-US" dirty="0" smtClean="0"/>
              <a:t>brought distant </a:t>
            </a:r>
            <a:r>
              <a:rPr lang="en-US" dirty="0"/>
              <a:t>peoples into contact with one another, enriched some, and impoverished </a:t>
            </a:r>
            <a:r>
              <a:rPr lang="en-US" dirty="0" smtClean="0"/>
              <a:t>or enslaved </a:t>
            </a:r>
            <a:r>
              <a:rPr lang="en-US" dirty="0"/>
              <a:t>others</a:t>
            </a:r>
            <a:r>
              <a:rPr lang="en-US" dirty="0" smtClean="0"/>
              <a:t>.”</a:t>
            </a:r>
            <a:endParaRPr lang="en-US" dirty="0"/>
          </a:p>
        </p:txBody>
      </p:sp>
    </p:spTree>
    <p:extLst>
      <p:ext uri="{BB962C8B-B14F-4D97-AF65-F5344CB8AC3E}">
        <p14:creationId xmlns:p14="http://schemas.microsoft.com/office/powerpoint/2010/main" val="8771622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What </a:t>
            </a:r>
            <a:r>
              <a:rPr lang="en-US" sz="3600" dirty="0"/>
              <a:t>may have increased the demand for furs in the early modern era</a:t>
            </a:r>
            <a:r>
              <a:rPr lang="en-US" sz="3600" dirty="0" smtClean="0"/>
              <a:t>?</a:t>
            </a:r>
            <a:endParaRPr lang="en-US" sz="3600" dirty="0"/>
          </a:p>
        </p:txBody>
      </p:sp>
      <p:sp>
        <p:nvSpPr>
          <p:cNvPr id="3" name="Content Placeholder 2"/>
          <p:cNvSpPr>
            <a:spLocks noGrp="1"/>
          </p:cNvSpPr>
          <p:nvPr>
            <p:ph idx="1"/>
          </p:nvPr>
        </p:nvSpPr>
        <p:spPr/>
        <p:txBody>
          <a:bodyPr/>
          <a:lstStyle/>
          <a:p>
            <a:r>
              <a:rPr lang="en-US" dirty="0" smtClean="0"/>
              <a:t>cooling </a:t>
            </a:r>
            <a:r>
              <a:rPr lang="en-US" dirty="0"/>
              <a:t>temperatures and harsh winters known as the Little Ice Age </a:t>
            </a:r>
            <a:endParaRPr lang="en-US" dirty="0" smtClean="0"/>
          </a:p>
          <a:p>
            <a:r>
              <a:rPr lang="en-US" dirty="0" smtClean="0"/>
              <a:t>Ag expansion made less wild land for furry animals </a:t>
            </a:r>
            <a:endParaRPr lang="en-US" dirty="0" smtClean="0"/>
          </a:p>
          <a:p>
            <a:r>
              <a:rPr lang="en-US" dirty="0" smtClean="0"/>
              <a:t>(</a:t>
            </a:r>
            <a:r>
              <a:rPr lang="en-US" dirty="0"/>
              <a:t>Original: p. 445; With Sources: p. 685)</a:t>
            </a:r>
          </a:p>
          <a:p>
            <a:endParaRPr lang="en-US" dirty="0"/>
          </a:p>
        </p:txBody>
      </p:sp>
    </p:spTree>
    <p:extLst>
      <p:ext uri="{BB962C8B-B14F-4D97-AF65-F5344CB8AC3E}">
        <p14:creationId xmlns:p14="http://schemas.microsoft.com/office/powerpoint/2010/main" val="36567856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American Fur Trade</a:t>
            </a:r>
            <a:endParaRPr lang="en-US" dirty="0"/>
          </a:p>
        </p:txBody>
      </p:sp>
      <p:sp>
        <p:nvSpPr>
          <p:cNvPr id="3" name="Content Placeholder 2"/>
          <p:cNvSpPr>
            <a:spLocks noGrp="1"/>
          </p:cNvSpPr>
          <p:nvPr>
            <p:ph idx="1"/>
          </p:nvPr>
        </p:nvSpPr>
        <p:spPr/>
        <p:txBody>
          <a:bodyPr/>
          <a:lstStyle/>
          <a:p>
            <a:r>
              <a:rPr lang="en-US" dirty="0" smtClean="0"/>
              <a:t>Natives did the trapping, Europeans bartered for the furs</a:t>
            </a:r>
          </a:p>
          <a:p>
            <a:r>
              <a:rPr lang="en-US" dirty="0" smtClean="0"/>
              <a:t>France was the biggest fur trading country</a:t>
            </a:r>
          </a:p>
          <a:p>
            <a:r>
              <a:rPr lang="en-US" dirty="0" smtClean="0"/>
              <a:t>Forced natives to take sides in wars between France and England </a:t>
            </a:r>
          </a:p>
          <a:p>
            <a:r>
              <a:rPr lang="en-US" dirty="0" smtClean="0"/>
              <a:t>Called “soft gold”</a:t>
            </a:r>
          </a:p>
          <a:p>
            <a:r>
              <a:rPr lang="en-US" dirty="0" smtClean="0"/>
              <a:t>American gold and silver traded by Europeans to Russians for furs</a:t>
            </a:r>
          </a:p>
          <a:p>
            <a:endParaRPr lang="en-US" dirty="0" smtClean="0"/>
          </a:p>
          <a:p>
            <a:endParaRPr lang="en-US" dirty="0"/>
          </a:p>
        </p:txBody>
      </p:sp>
    </p:spTree>
    <p:extLst>
      <p:ext uri="{BB962C8B-B14F-4D97-AF65-F5344CB8AC3E}">
        <p14:creationId xmlns:p14="http://schemas.microsoft.com/office/powerpoint/2010/main" val="23684830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Describe </a:t>
            </a:r>
            <a:r>
              <a:rPr lang="en-US" sz="3200" dirty="0"/>
              <a:t>the impact of the fur trade on </a:t>
            </a:r>
            <a:r>
              <a:rPr lang="en-US" sz="3200" b="1" dirty="0"/>
              <a:t>North American native societies</a:t>
            </a:r>
            <a:r>
              <a:rPr lang="en-US" sz="3200" dirty="0" smtClean="0"/>
              <a:t>.</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Positive:</a:t>
            </a:r>
          </a:p>
          <a:p>
            <a:pPr lvl="0"/>
            <a:r>
              <a:rPr lang="en-US" dirty="0" smtClean="0"/>
              <a:t>Natives could </a:t>
            </a:r>
            <a:r>
              <a:rPr lang="en-US" dirty="0" smtClean="0"/>
              <a:t>trade </a:t>
            </a:r>
            <a:r>
              <a:rPr lang="en-US" dirty="0"/>
              <a:t>of pelts for goods of real value</a:t>
            </a:r>
            <a:r>
              <a:rPr lang="en-US" dirty="0" smtClean="0"/>
              <a:t>.</a:t>
            </a:r>
            <a:endParaRPr lang="en-US" dirty="0"/>
          </a:p>
          <a:p>
            <a:pPr lvl="0"/>
            <a:r>
              <a:rPr lang="en-US" dirty="0"/>
              <a:t>It enhanced influence and authority for some Native American leaders</a:t>
            </a:r>
            <a:r>
              <a:rPr lang="en-US" dirty="0" smtClean="0"/>
              <a:t>.</a:t>
            </a:r>
            <a:r>
              <a:rPr lang="en-US" dirty="0"/>
              <a:t> </a:t>
            </a:r>
          </a:p>
          <a:p>
            <a:pPr lvl="0"/>
            <a:r>
              <a:rPr lang="en-US" dirty="0" smtClean="0"/>
              <a:t>Kept fur trading natives safe from extermination/enslavement that others encountered</a:t>
            </a:r>
          </a:p>
          <a:p>
            <a:r>
              <a:rPr lang="en-US" dirty="0"/>
              <a:t>(Original: p. 447 With Sources: p. 687)</a:t>
            </a:r>
            <a:endParaRPr lang="en-US" dirty="0" smtClean="0"/>
          </a:p>
        </p:txBody>
      </p:sp>
    </p:spTree>
    <p:extLst>
      <p:ext uri="{BB962C8B-B14F-4D97-AF65-F5344CB8AC3E}">
        <p14:creationId xmlns:p14="http://schemas.microsoft.com/office/powerpoint/2010/main" val="15438249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smtClean="0"/>
              <a:t>Negative:</a:t>
            </a:r>
          </a:p>
          <a:p>
            <a:pPr lvl="0"/>
            <a:r>
              <a:rPr lang="en-US" dirty="0"/>
              <a:t>D</a:t>
            </a:r>
            <a:r>
              <a:rPr lang="en-US" dirty="0" smtClean="0"/>
              <a:t>iseases </a:t>
            </a:r>
          </a:p>
          <a:p>
            <a:pPr lvl="0"/>
            <a:r>
              <a:rPr lang="en-US" dirty="0" smtClean="0"/>
              <a:t>Intertribal warfare over control of fur trade</a:t>
            </a:r>
            <a:endParaRPr lang="en-US" dirty="0" smtClean="0"/>
          </a:p>
          <a:p>
            <a:r>
              <a:rPr lang="en-US" dirty="0"/>
              <a:t>Almost made beavers and other furry critters extinct  </a:t>
            </a:r>
            <a:endParaRPr lang="en-US" dirty="0" smtClean="0"/>
          </a:p>
          <a:p>
            <a:pPr lvl="0"/>
            <a:r>
              <a:rPr lang="en-US" dirty="0" smtClean="0"/>
              <a:t>It left Native Americans dependent on European goods (guns, tools, pots, textiles) without a corresponding ability to manufacture the goods themselves.</a:t>
            </a:r>
          </a:p>
          <a:p>
            <a:pPr lvl="1"/>
            <a:r>
              <a:rPr lang="en-US" dirty="0" smtClean="0"/>
              <a:t>Lost traditional craft making</a:t>
            </a:r>
          </a:p>
          <a:p>
            <a:pPr lvl="0"/>
            <a:r>
              <a:rPr lang="en-US" dirty="0" smtClean="0"/>
              <a:t>It brought alcohol into Indian societies, often with destructive effects</a:t>
            </a:r>
            <a:r>
              <a:rPr lang="en-US" dirty="0" smtClean="0"/>
              <a:t>.</a:t>
            </a:r>
          </a:p>
          <a:p>
            <a:pPr lvl="1"/>
            <a:r>
              <a:rPr lang="en-US" dirty="0" smtClean="0"/>
              <a:t>Fire water</a:t>
            </a:r>
          </a:p>
          <a:p>
            <a:pPr lvl="1"/>
            <a:r>
              <a:rPr lang="en-US" dirty="0" smtClean="0"/>
              <a:t>Still a problem in US today </a:t>
            </a:r>
            <a:endParaRPr lang="en-US" dirty="0" smtClean="0"/>
          </a:p>
          <a:p>
            <a:endParaRPr lang="en-US" dirty="0"/>
          </a:p>
        </p:txBody>
      </p:sp>
    </p:spTree>
    <p:extLst>
      <p:ext uri="{BB962C8B-B14F-4D97-AF65-F5344CB8AC3E}">
        <p14:creationId xmlns:p14="http://schemas.microsoft.com/office/powerpoint/2010/main" val="32683916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short, it was not so </a:t>
            </a:r>
            <a:r>
              <a:rPr lang="en-US" dirty="0" smtClean="0"/>
              <a:t>much the </a:t>
            </a:r>
            <a:r>
              <a:rPr lang="en-US" dirty="0"/>
              <a:t>fur trade itself that decimated Native American societies, but all that </a:t>
            </a:r>
            <a:r>
              <a:rPr lang="en-US" dirty="0" smtClean="0"/>
              <a:t>accompanied it</a:t>
            </a:r>
            <a:r>
              <a:rPr lang="en-US" dirty="0"/>
              <a:t>—disease, dependence, guns, alcohol, and the growing encroachment of </a:t>
            </a:r>
            <a:r>
              <a:rPr lang="en-US" dirty="0" smtClean="0"/>
              <a:t>European colonial </a:t>
            </a:r>
            <a:r>
              <a:rPr lang="en-US" dirty="0"/>
              <a:t>empires.</a:t>
            </a:r>
            <a:endParaRPr lang="en-US" dirty="0"/>
          </a:p>
        </p:txBody>
      </p:sp>
    </p:spTree>
    <p:extLst>
      <p:ext uri="{BB962C8B-B14F-4D97-AF65-F5344CB8AC3E}">
        <p14:creationId xmlns:p14="http://schemas.microsoft.com/office/powerpoint/2010/main" val="5452412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How </a:t>
            </a:r>
            <a:r>
              <a:rPr lang="en-US" sz="3200" dirty="0"/>
              <a:t>did the North American and Siberian fur trades differ from each other?  What did they have in common</a:t>
            </a:r>
            <a:r>
              <a:rPr lang="en-US" sz="3200" dirty="0" smtClean="0"/>
              <a:t>?</a:t>
            </a:r>
            <a:endParaRPr lang="en-US" sz="3200" dirty="0"/>
          </a:p>
        </p:txBody>
      </p:sp>
      <p:sp>
        <p:nvSpPr>
          <p:cNvPr id="3" name="Content Placeholder 2"/>
          <p:cNvSpPr>
            <a:spLocks noGrp="1"/>
          </p:cNvSpPr>
          <p:nvPr>
            <p:ph idx="1"/>
          </p:nvPr>
        </p:nvSpPr>
        <p:spPr>
          <a:xfrm>
            <a:off x="457200" y="1600200"/>
            <a:ext cx="8229600" cy="5058146"/>
          </a:xfrm>
        </p:spPr>
        <p:txBody>
          <a:bodyPr>
            <a:normAutofit fontScale="70000" lnSpcReduction="20000"/>
          </a:bodyPr>
          <a:lstStyle/>
          <a:p>
            <a:pPr lvl="0"/>
            <a:r>
              <a:rPr lang="en-US" dirty="0"/>
              <a:t>North </a:t>
            </a:r>
            <a:r>
              <a:rPr lang="en-US" dirty="0" smtClean="0"/>
              <a:t>American:</a:t>
            </a:r>
          </a:p>
          <a:p>
            <a:pPr lvl="0"/>
            <a:r>
              <a:rPr lang="en-US" dirty="0" smtClean="0"/>
              <a:t>Several </a:t>
            </a:r>
            <a:r>
              <a:rPr lang="en-US" dirty="0"/>
              <a:t>European nations competed </a:t>
            </a:r>
            <a:endParaRPr lang="en-US" dirty="0" smtClean="0"/>
          </a:p>
          <a:p>
            <a:pPr lvl="0"/>
            <a:r>
              <a:rPr lang="en-US" dirty="0" smtClean="0"/>
              <a:t>Furs got through bartering with natives </a:t>
            </a:r>
            <a:endParaRPr lang="en-US" dirty="0"/>
          </a:p>
          <a:p>
            <a:pPr lvl="0"/>
            <a:endParaRPr lang="en-US" dirty="0" smtClean="0"/>
          </a:p>
          <a:p>
            <a:pPr lvl="0"/>
            <a:r>
              <a:rPr lang="en-US" dirty="0" smtClean="0"/>
              <a:t>Siberian:</a:t>
            </a:r>
          </a:p>
          <a:p>
            <a:pPr lvl="0"/>
            <a:r>
              <a:rPr lang="en-US" dirty="0" smtClean="0"/>
              <a:t>Russian government made </a:t>
            </a:r>
            <a:r>
              <a:rPr lang="en-US" dirty="0" err="1" smtClean="0"/>
              <a:t>ppl</a:t>
            </a:r>
            <a:r>
              <a:rPr lang="en-US" dirty="0" smtClean="0"/>
              <a:t> in Siberia pay their taxes in furs</a:t>
            </a:r>
          </a:p>
          <a:p>
            <a:pPr lvl="0"/>
            <a:r>
              <a:rPr lang="en-US" dirty="0" smtClean="0"/>
              <a:t>Also private fur trappers competing with citizens</a:t>
            </a:r>
          </a:p>
          <a:p>
            <a:pPr lvl="0"/>
            <a:endParaRPr lang="en-US" dirty="0" smtClean="0"/>
          </a:p>
          <a:p>
            <a:pPr lvl="0"/>
            <a:r>
              <a:rPr lang="en-US" dirty="0" smtClean="0"/>
              <a:t>Both</a:t>
            </a:r>
            <a:r>
              <a:rPr lang="en-US" dirty="0" smtClean="0"/>
              <a:t>:</a:t>
            </a:r>
          </a:p>
          <a:p>
            <a:pPr lvl="0"/>
            <a:r>
              <a:rPr lang="en-US" dirty="0" smtClean="0"/>
              <a:t>Driven by th</a:t>
            </a:r>
            <a:r>
              <a:rPr lang="en-US" dirty="0" smtClean="0"/>
              <a:t>e world market</a:t>
            </a:r>
          </a:p>
          <a:p>
            <a:pPr lvl="0"/>
            <a:r>
              <a:rPr lang="en-US" dirty="0" smtClean="0"/>
              <a:t>Got new diseases</a:t>
            </a:r>
          </a:p>
          <a:p>
            <a:pPr lvl="0"/>
            <a:r>
              <a:rPr lang="en-US" dirty="0" smtClean="0"/>
              <a:t>Became dependent on Europeans goods they got in exchange for furs</a:t>
            </a:r>
            <a:endParaRPr lang="en-US" dirty="0"/>
          </a:p>
          <a:p>
            <a:pPr lvl="0"/>
            <a:r>
              <a:rPr lang="en-US" dirty="0" smtClean="0"/>
              <a:t>(</a:t>
            </a:r>
            <a:r>
              <a:rPr lang="en-US" dirty="0"/>
              <a:t>Original: p. 449; With Sources: pp. 685-688)</a:t>
            </a:r>
          </a:p>
          <a:p>
            <a:endParaRPr lang="en-US" dirty="0"/>
          </a:p>
        </p:txBody>
      </p:sp>
    </p:spTree>
    <p:extLst>
      <p:ext uri="{BB962C8B-B14F-4D97-AF65-F5344CB8AC3E}">
        <p14:creationId xmlns:p14="http://schemas.microsoft.com/office/powerpoint/2010/main" val="29219913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about the Atlantic Slave Trade</a:t>
            </a:r>
            <a:endParaRPr lang="en-US" dirty="0"/>
          </a:p>
        </p:txBody>
      </p:sp>
      <p:sp>
        <p:nvSpPr>
          <p:cNvPr id="3" name="Content Placeholder 2"/>
          <p:cNvSpPr>
            <a:spLocks noGrp="1"/>
          </p:cNvSpPr>
          <p:nvPr>
            <p:ph idx="1"/>
          </p:nvPr>
        </p:nvSpPr>
        <p:spPr/>
        <p:txBody>
          <a:bodyPr>
            <a:normAutofit fontScale="92500"/>
          </a:bodyPr>
          <a:lstStyle/>
          <a:p>
            <a:r>
              <a:rPr lang="en-US" dirty="0" smtClean="0"/>
              <a:t>1450-1850 = 11 million people moved from Africa to Americas</a:t>
            </a:r>
          </a:p>
          <a:p>
            <a:pPr lvl="1"/>
            <a:r>
              <a:rPr lang="en-US" dirty="0" smtClean="0"/>
              <a:t>Millions more </a:t>
            </a:r>
            <a:r>
              <a:rPr lang="en-US" dirty="0" smtClean="0"/>
              <a:t>died (1 in 5)</a:t>
            </a:r>
            <a:endParaRPr lang="en-US" dirty="0" smtClean="0"/>
          </a:p>
          <a:p>
            <a:r>
              <a:rPr lang="en-US" dirty="0" smtClean="0"/>
              <a:t>Changed everyone involved</a:t>
            </a:r>
          </a:p>
          <a:p>
            <a:pPr lvl="1"/>
            <a:r>
              <a:rPr lang="en-US" dirty="0" smtClean="0"/>
              <a:t>African diaspora created new societies in Americas</a:t>
            </a:r>
          </a:p>
          <a:p>
            <a:pPr lvl="1"/>
            <a:r>
              <a:rPr lang="en-US" dirty="0" smtClean="0"/>
              <a:t>Made many people rich</a:t>
            </a:r>
          </a:p>
          <a:p>
            <a:pPr lvl="1"/>
            <a:r>
              <a:rPr lang="en-US" dirty="0" smtClean="0"/>
              <a:t>Becomes a metaphor or social </a:t>
            </a:r>
            <a:r>
              <a:rPr lang="en-US" dirty="0" smtClean="0"/>
              <a:t>oppression</a:t>
            </a:r>
          </a:p>
          <a:p>
            <a:r>
              <a:rPr lang="en-US" dirty="0" smtClean="0"/>
              <a:t>Original sugar slaves were Slavic </a:t>
            </a:r>
            <a:r>
              <a:rPr lang="en-US" dirty="0" err="1" smtClean="0"/>
              <a:t>ppl</a:t>
            </a:r>
            <a:r>
              <a:rPr lang="en-US" dirty="0" smtClean="0"/>
              <a:t> in the Mediterranean (Slaves)</a:t>
            </a:r>
            <a:endParaRPr lang="en-US" dirty="0"/>
          </a:p>
        </p:txBody>
      </p:sp>
    </p:spTree>
    <p:extLst>
      <p:ext uri="{BB962C8B-B14F-4D97-AF65-F5344CB8AC3E}">
        <p14:creationId xmlns:p14="http://schemas.microsoft.com/office/powerpoint/2010/main" val="40373991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762000"/>
            <a:ext cx="9144000" cy="5311366"/>
          </a:xfrm>
          <a:prstGeom prst="rect">
            <a:avLst/>
          </a:prstGeom>
        </p:spPr>
      </p:pic>
    </p:spTree>
    <p:extLst>
      <p:ext uri="{BB962C8B-B14F-4D97-AF65-F5344CB8AC3E}">
        <p14:creationId xmlns:p14="http://schemas.microsoft.com/office/powerpoint/2010/main" val="14479495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Slavery so far</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Most </a:t>
            </a:r>
            <a:r>
              <a:rPr lang="en-US" dirty="0"/>
              <a:t>human societies have had slaves</a:t>
            </a:r>
          </a:p>
          <a:p>
            <a:r>
              <a:rPr lang="en-US" dirty="0" smtClean="0"/>
              <a:t>Africans </a:t>
            </a:r>
            <a:r>
              <a:rPr lang="en-US" dirty="0"/>
              <a:t>had practiced slavery and sold slaves for centuries</a:t>
            </a:r>
          </a:p>
          <a:p>
            <a:pPr lvl="1"/>
            <a:r>
              <a:rPr lang="en-US" dirty="0" smtClean="0"/>
              <a:t>trans</a:t>
            </a:r>
            <a:r>
              <a:rPr lang="en-US" dirty="0"/>
              <a:t>-Saharan trade took slaves to the Mediterranean world</a:t>
            </a:r>
          </a:p>
          <a:p>
            <a:pPr lvl="1"/>
            <a:r>
              <a:rPr lang="en-US" dirty="0" smtClean="0"/>
              <a:t>East </a:t>
            </a:r>
            <a:r>
              <a:rPr lang="en-US" dirty="0"/>
              <a:t>African slave trade</a:t>
            </a:r>
          </a:p>
          <a:p>
            <a:r>
              <a:rPr lang="en-US" dirty="0"/>
              <a:t>S</a:t>
            </a:r>
            <a:r>
              <a:rPr lang="en-US" dirty="0" smtClean="0"/>
              <a:t>lavery </a:t>
            </a:r>
            <a:r>
              <a:rPr lang="en-US" dirty="0"/>
              <a:t>took many forms, depending on the region and time period</a:t>
            </a:r>
          </a:p>
          <a:p>
            <a:pPr lvl="1"/>
            <a:r>
              <a:rPr lang="en-US" dirty="0" smtClean="0"/>
              <a:t>slaves </a:t>
            </a:r>
            <a:r>
              <a:rPr lang="en-US" dirty="0"/>
              <a:t>were often assimilated into their owners’ households</a:t>
            </a:r>
          </a:p>
          <a:p>
            <a:pPr lvl="1"/>
            <a:r>
              <a:rPr lang="en-US" dirty="0" smtClean="0"/>
              <a:t>children </a:t>
            </a:r>
            <a:r>
              <a:rPr lang="en-US" dirty="0"/>
              <a:t>of slaves were sometimes free, sometimes slaves</a:t>
            </a:r>
          </a:p>
          <a:p>
            <a:endParaRPr lang="en-US" dirty="0"/>
          </a:p>
        </p:txBody>
      </p:sp>
    </p:spTree>
    <p:extLst>
      <p:ext uri="{BB962C8B-B14F-4D97-AF65-F5344CB8AC3E}">
        <p14:creationId xmlns:p14="http://schemas.microsoft.com/office/powerpoint/2010/main" val="751107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t>
            </a:r>
            <a:r>
              <a:rPr lang="en-US" dirty="0"/>
              <a:t>was slavery like in the Islamic world</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Mostly women</a:t>
            </a:r>
          </a:p>
          <a:p>
            <a:pPr lvl="1"/>
            <a:r>
              <a:rPr lang="en-US" dirty="0" smtClean="0"/>
              <a:t>Atlantic was mostly men (to work plantations)</a:t>
            </a:r>
            <a:endParaRPr lang="en-US" dirty="0" smtClean="0"/>
          </a:p>
          <a:p>
            <a:r>
              <a:rPr lang="en-US" dirty="0" smtClean="0"/>
              <a:t>Some slaves gained status</a:t>
            </a:r>
          </a:p>
          <a:p>
            <a:r>
              <a:rPr lang="en-US" dirty="0" smtClean="0"/>
              <a:t>Worked in households</a:t>
            </a:r>
          </a:p>
          <a:p>
            <a:r>
              <a:rPr lang="en-US" dirty="0" smtClean="0"/>
              <a:t>Less doing hard labor</a:t>
            </a:r>
            <a:endParaRPr lang="en-US" dirty="0" smtClean="0"/>
          </a:p>
          <a:p>
            <a:r>
              <a:rPr lang="en-US" dirty="0" smtClean="0"/>
              <a:t>.(</a:t>
            </a:r>
            <a:r>
              <a:rPr lang="en-US" dirty="0"/>
              <a:t>Original: p. 450; With Sources: p. 690)</a:t>
            </a:r>
          </a:p>
          <a:p>
            <a:endParaRPr lang="en-US" dirty="0"/>
          </a:p>
        </p:txBody>
      </p:sp>
    </p:spTree>
    <p:extLst>
      <p:ext uri="{BB962C8B-B14F-4D97-AF65-F5344CB8AC3E}">
        <p14:creationId xmlns:p14="http://schemas.microsoft.com/office/powerpoint/2010/main" val="37138516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What </a:t>
            </a:r>
            <a:r>
              <a:rPr lang="en-US" sz="3600" dirty="0"/>
              <a:t>motivated European involvement in the world of Asian commerce</a:t>
            </a:r>
            <a:r>
              <a:rPr lang="en-US" sz="3600" dirty="0" smtClean="0"/>
              <a:t>?</a:t>
            </a:r>
            <a:endParaRPr lang="en-US" sz="3600" dirty="0"/>
          </a:p>
        </p:txBody>
      </p:sp>
      <p:sp>
        <p:nvSpPr>
          <p:cNvPr id="3" name="Content Placeholder 2"/>
          <p:cNvSpPr>
            <a:spLocks noGrp="1"/>
          </p:cNvSpPr>
          <p:nvPr>
            <p:ph idx="1"/>
          </p:nvPr>
        </p:nvSpPr>
        <p:spPr/>
        <p:txBody>
          <a:bodyPr>
            <a:normAutofit fontScale="77500" lnSpcReduction="20000"/>
          </a:bodyPr>
          <a:lstStyle/>
          <a:p>
            <a:pPr lvl="0"/>
            <a:r>
              <a:rPr lang="en-US" b="1" dirty="0"/>
              <a:t>S</a:t>
            </a:r>
            <a:r>
              <a:rPr lang="en-US" b="1" dirty="0" smtClean="0"/>
              <a:t>ea routes </a:t>
            </a:r>
            <a:r>
              <a:rPr lang="en-US" dirty="0" smtClean="0"/>
              <a:t>to Indian Ocean</a:t>
            </a:r>
          </a:p>
          <a:p>
            <a:pPr lvl="1"/>
            <a:r>
              <a:rPr lang="en-US" dirty="0" smtClean="0"/>
              <a:t>Columbus, da Gama </a:t>
            </a:r>
          </a:p>
          <a:p>
            <a:pPr lvl="0"/>
            <a:r>
              <a:rPr lang="en-US" dirty="0" smtClean="0"/>
              <a:t>Desire for </a:t>
            </a:r>
            <a:r>
              <a:rPr lang="en-US" b="1" dirty="0" smtClean="0"/>
              <a:t>spices, silk, cotton</a:t>
            </a:r>
          </a:p>
          <a:p>
            <a:pPr lvl="0"/>
            <a:r>
              <a:rPr lang="en-US" dirty="0" smtClean="0"/>
              <a:t>European civ recovered after the Black Death (1400s)</a:t>
            </a:r>
          </a:p>
          <a:p>
            <a:pPr lvl="1"/>
            <a:r>
              <a:rPr lang="en-US" dirty="0" smtClean="0"/>
              <a:t>New </a:t>
            </a:r>
            <a:r>
              <a:rPr lang="en-US" dirty="0" err="1" smtClean="0"/>
              <a:t>Eur</a:t>
            </a:r>
            <a:r>
              <a:rPr lang="en-US" dirty="0" smtClean="0"/>
              <a:t> pop growth</a:t>
            </a:r>
            <a:endParaRPr lang="en-US" dirty="0"/>
          </a:p>
          <a:p>
            <a:pPr lvl="0"/>
            <a:r>
              <a:rPr lang="en-US" dirty="0" smtClean="0"/>
              <a:t>Resentment of </a:t>
            </a:r>
            <a:r>
              <a:rPr lang="en-US" b="1" dirty="0" smtClean="0"/>
              <a:t>Muslim monopoly </a:t>
            </a:r>
            <a:r>
              <a:rPr lang="en-US" dirty="0" smtClean="0"/>
              <a:t>of Indian Ocean products</a:t>
            </a:r>
          </a:p>
          <a:p>
            <a:pPr lvl="0"/>
            <a:r>
              <a:rPr lang="en-US" dirty="0" smtClean="0"/>
              <a:t>Resentment of Venice (Italy) as </a:t>
            </a:r>
            <a:r>
              <a:rPr lang="en-US" b="1" dirty="0" smtClean="0"/>
              <a:t>a middle man</a:t>
            </a:r>
          </a:p>
          <a:p>
            <a:pPr lvl="0"/>
            <a:r>
              <a:rPr lang="en-US" dirty="0" smtClean="0"/>
              <a:t>to </a:t>
            </a:r>
            <a:r>
              <a:rPr lang="en-US" dirty="0"/>
              <a:t>continue the Crusades by joining with the mysterious Christian monarch </a:t>
            </a:r>
            <a:r>
              <a:rPr lang="en-US" dirty="0" err="1"/>
              <a:t>Prester</a:t>
            </a:r>
            <a:r>
              <a:rPr lang="en-US" dirty="0"/>
              <a:t> John</a:t>
            </a:r>
          </a:p>
          <a:p>
            <a:pPr lvl="0"/>
            <a:r>
              <a:rPr lang="en-US" dirty="0"/>
              <a:t>the need to get </a:t>
            </a:r>
            <a:r>
              <a:rPr lang="en-US" b="1" dirty="0"/>
              <a:t>gold and silver to pay for the Asian spices </a:t>
            </a:r>
            <a:r>
              <a:rPr lang="en-US" dirty="0"/>
              <a:t>and textiles they desired </a:t>
            </a:r>
            <a:endParaRPr lang="en-US" dirty="0" smtClean="0"/>
          </a:p>
          <a:p>
            <a:pPr lvl="0"/>
            <a:r>
              <a:rPr lang="en-US" dirty="0" smtClean="0"/>
              <a:t>(</a:t>
            </a:r>
            <a:r>
              <a:rPr lang="en-US" dirty="0"/>
              <a:t>Original: p. 434-435; With Sources: pp. 674-675)</a:t>
            </a:r>
          </a:p>
          <a:p>
            <a:endParaRPr lang="en-US" dirty="0"/>
          </a:p>
        </p:txBody>
      </p:sp>
    </p:spTree>
    <p:extLst>
      <p:ext uri="{BB962C8B-B14F-4D97-AF65-F5344CB8AC3E}">
        <p14:creationId xmlns:p14="http://schemas.microsoft.com/office/powerpoint/2010/main" val="35742843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t>
            </a:r>
            <a:r>
              <a:rPr lang="en-US" dirty="0"/>
              <a:t>was distinctive about the Atlantic slave trade in the Americas? </a:t>
            </a:r>
          </a:p>
        </p:txBody>
      </p:sp>
      <p:sp>
        <p:nvSpPr>
          <p:cNvPr id="3" name="Content Placeholder 2"/>
          <p:cNvSpPr>
            <a:spLocks noGrp="1"/>
          </p:cNvSpPr>
          <p:nvPr>
            <p:ph idx="1"/>
          </p:nvPr>
        </p:nvSpPr>
        <p:spPr>
          <a:xfrm>
            <a:off x="457200" y="1600200"/>
            <a:ext cx="8229600" cy="5115877"/>
          </a:xfrm>
        </p:spPr>
        <p:txBody>
          <a:bodyPr>
            <a:normAutofit fontScale="85000" lnSpcReduction="20000"/>
          </a:bodyPr>
          <a:lstStyle/>
          <a:p>
            <a:pPr lvl="0"/>
            <a:r>
              <a:rPr lang="en-US" dirty="0"/>
              <a:t>the immense size of the traffic in slaves and its centrality to the economies of colonial America</a:t>
            </a:r>
          </a:p>
          <a:p>
            <a:pPr lvl="0"/>
            <a:r>
              <a:rPr lang="en-US" dirty="0"/>
              <a:t>New World slavery was largely based on plantation agriculture and treated slaves as a form of dehumanized property, lacking any rights in the society of their owners.</a:t>
            </a:r>
          </a:p>
          <a:p>
            <a:pPr lvl="0"/>
            <a:r>
              <a:rPr lang="en-US" dirty="0"/>
              <a:t>Slave status throughout the Americas was inherited across generations, and there was little hope of eventual freedom for the vast majority.</a:t>
            </a:r>
          </a:p>
          <a:p>
            <a:pPr lvl="0"/>
            <a:r>
              <a:rPr lang="en-US" dirty="0"/>
              <a:t>most distinctive was the racial dimension—slavery came to be identified wholly with Africa and with “blackness.” </a:t>
            </a:r>
            <a:endParaRPr lang="en-US" dirty="0" smtClean="0"/>
          </a:p>
          <a:p>
            <a:pPr lvl="0"/>
            <a:r>
              <a:rPr lang="en-US" dirty="0" smtClean="0"/>
              <a:t>(</a:t>
            </a:r>
            <a:r>
              <a:rPr lang="en-US" dirty="0"/>
              <a:t>Original: p. 450; With Sources: pp. 690-691</a:t>
            </a:r>
            <a:r>
              <a:rPr lang="en-US" dirty="0" smtClean="0"/>
              <a:t>)</a:t>
            </a:r>
            <a:endParaRPr lang="en-US" dirty="0"/>
          </a:p>
        </p:txBody>
      </p:sp>
    </p:spTree>
    <p:extLst>
      <p:ext uri="{BB962C8B-B14F-4D97-AF65-F5344CB8AC3E}">
        <p14:creationId xmlns:p14="http://schemas.microsoft.com/office/powerpoint/2010/main" val="20328111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“Nowhere </a:t>
            </a:r>
            <a:r>
              <a:rPr lang="en-US" dirty="0"/>
              <a:t>else, with the possible exception of ancient Greece</a:t>
            </a:r>
            <a:r>
              <a:rPr lang="en-US" dirty="0" smtClean="0"/>
              <a:t>, was widespread slavery </a:t>
            </a:r>
            <a:r>
              <a:rPr lang="en-US" dirty="0"/>
              <a:t>associated with societies affirming values of human freedom and equality</a:t>
            </a:r>
            <a:r>
              <a:rPr lang="en-US" dirty="0" smtClean="0"/>
              <a:t>.”</a:t>
            </a:r>
          </a:p>
          <a:p>
            <a:r>
              <a:rPr lang="en-US" dirty="0" smtClean="0"/>
              <a:t>“Did Muslims start the black=slave system or Europeans?”</a:t>
            </a:r>
          </a:p>
          <a:p>
            <a:r>
              <a:rPr lang="en-US" dirty="0"/>
              <a:t>Europeans were better able to </a:t>
            </a:r>
            <a:r>
              <a:rPr lang="en-US" dirty="0" smtClean="0"/>
              <a:t>tolerate their </a:t>
            </a:r>
            <a:r>
              <a:rPr lang="en-US" dirty="0"/>
              <a:t>brutal exploitation of Africans,” writes a prominent world historian</a:t>
            </a:r>
            <a:r>
              <a:rPr lang="en-US" dirty="0" smtClean="0"/>
              <a:t>, “</a:t>
            </a:r>
            <a:r>
              <a:rPr lang="en-US" dirty="0"/>
              <a:t>by </a:t>
            </a:r>
            <a:r>
              <a:rPr lang="en-US" dirty="0" smtClean="0"/>
              <a:t>imagining that </a:t>
            </a:r>
            <a:r>
              <a:rPr lang="en-US" dirty="0"/>
              <a:t>these Africans were an inferior race, or better still, not even human.</a:t>
            </a:r>
            <a:r>
              <a:rPr lang="en-US" dirty="0" smtClean="0"/>
              <a:t>”</a:t>
            </a:r>
            <a:endParaRPr lang="en-US" dirty="0"/>
          </a:p>
        </p:txBody>
      </p:sp>
    </p:spTree>
    <p:extLst>
      <p:ext uri="{BB962C8B-B14F-4D97-AF65-F5344CB8AC3E}">
        <p14:creationId xmlns:p14="http://schemas.microsoft.com/office/powerpoint/2010/main" val="20749814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What </a:t>
            </a:r>
            <a:r>
              <a:rPr lang="en-US" sz="3200" dirty="0"/>
              <a:t>caused the Atlantic slave trade to grow?  Why was slavery a source of labor</a:t>
            </a:r>
            <a:r>
              <a:rPr lang="en-US" sz="3200" dirty="0" smtClean="0"/>
              <a:t>?</a:t>
            </a:r>
            <a:endParaRPr lang="en-US" sz="3200" dirty="0"/>
          </a:p>
        </p:txBody>
      </p:sp>
      <p:sp>
        <p:nvSpPr>
          <p:cNvPr id="3" name="Content Placeholder 2"/>
          <p:cNvSpPr>
            <a:spLocks noGrp="1"/>
          </p:cNvSpPr>
          <p:nvPr>
            <p:ph idx="1"/>
          </p:nvPr>
        </p:nvSpPr>
        <p:spPr/>
        <p:txBody>
          <a:bodyPr>
            <a:normAutofit/>
          </a:bodyPr>
          <a:lstStyle/>
          <a:p>
            <a:r>
              <a:rPr lang="en-US" dirty="0"/>
              <a:t>The demand for sugar as a </a:t>
            </a:r>
            <a:r>
              <a:rPr lang="en-US" dirty="0" smtClean="0"/>
              <a:t>sweetener</a:t>
            </a:r>
          </a:p>
          <a:p>
            <a:r>
              <a:rPr lang="en-US" dirty="0" smtClean="0"/>
              <a:t>Few wage laborers/serfs</a:t>
            </a:r>
          </a:p>
          <a:p>
            <a:pPr lvl="1"/>
            <a:r>
              <a:rPr lang="en-US" dirty="0" smtClean="0"/>
              <a:t>Job was tough/dangerous </a:t>
            </a:r>
          </a:p>
          <a:p>
            <a:r>
              <a:rPr lang="en-US" dirty="0" smtClean="0"/>
              <a:t>New tech to manufacture sugar</a:t>
            </a:r>
          </a:p>
          <a:p>
            <a:r>
              <a:rPr lang="en-US" dirty="0" smtClean="0"/>
              <a:t>New huge markets to sell to</a:t>
            </a:r>
          </a:p>
          <a:p>
            <a:r>
              <a:rPr lang="en-US" dirty="0" smtClean="0"/>
              <a:t>Christians were ‘exempt’ from slavery </a:t>
            </a:r>
            <a:endParaRPr lang="en-US" dirty="0"/>
          </a:p>
          <a:p>
            <a:r>
              <a:rPr lang="en-US" dirty="0" smtClean="0"/>
              <a:t>(</a:t>
            </a:r>
            <a:r>
              <a:rPr lang="en-US" dirty="0"/>
              <a:t>Original: p. 451; With Sources: p. 691)</a:t>
            </a:r>
          </a:p>
          <a:p>
            <a:endParaRPr lang="en-US" dirty="0"/>
          </a:p>
        </p:txBody>
      </p:sp>
    </p:spTree>
    <p:extLst>
      <p:ext uri="{BB962C8B-B14F-4D97-AF65-F5344CB8AC3E}">
        <p14:creationId xmlns:p14="http://schemas.microsoft.com/office/powerpoint/2010/main" val="19062502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15.3 Quiz A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people in the Mediterranean may have been the basis for modern sugar slavery? Their name became the basis for the word “slave” in English. </a:t>
            </a:r>
          </a:p>
          <a:p>
            <a:pPr marL="514350" indent="-514350">
              <a:buFont typeface="+mj-lt"/>
              <a:buAutoNum type="arabicPeriod"/>
            </a:pPr>
            <a:r>
              <a:rPr lang="en-US" dirty="0" smtClean="0"/>
              <a:t>What percentage or number of African slaves died in the transport to the Americas?</a:t>
            </a:r>
          </a:p>
          <a:p>
            <a:pPr marL="514350" indent="-514350">
              <a:buFont typeface="+mj-lt"/>
              <a:buAutoNum type="arabicPeriod"/>
            </a:pPr>
            <a:r>
              <a:rPr lang="en-US" dirty="0" smtClean="0"/>
              <a:t>What is one way that the Atlantic slave trade was different from the slave trades before?</a:t>
            </a:r>
            <a:endParaRPr lang="en-US" dirty="0"/>
          </a:p>
        </p:txBody>
      </p:sp>
    </p:spTree>
    <p:extLst>
      <p:ext uri="{BB962C8B-B14F-4D97-AF65-F5344CB8AC3E}">
        <p14:creationId xmlns:p14="http://schemas.microsoft.com/office/powerpoint/2010/main" val="26174660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15.3 Quiz B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Other than trading furs, what was one thing the North American and Siberian fur trades have in common?</a:t>
            </a:r>
          </a:p>
          <a:p>
            <a:pPr marL="514350" indent="-514350">
              <a:buFont typeface="+mj-lt"/>
              <a:buAutoNum type="arabicPeriod"/>
            </a:pPr>
            <a:r>
              <a:rPr lang="en-US" dirty="0" smtClean="0"/>
              <a:t>What is one way the Islamic slave trade was different than the Atlantic slave trade?</a:t>
            </a:r>
          </a:p>
          <a:p>
            <a:pPr marL="514350" indent="-514350">
              <a:buFont typeface="+mj-lt"/>
              <a:buAutoNum type="arabicPeriod"/>
            </a:pPr>
            <a:r>
              <a:rPr lang="en-US" dirty="0" smtClean="0"/>
              <a:t>What is one reason for the rise of the Atlantic slave trade?</a:t>
            </a:r>
            <a:endParaRPr lang="en-US" dirty="0"/>
          </a:p>
        </p:txBody>
      </p:sp>
    </p:spTree>
    <p:extLst>
      <p:ext uri="{BB962C8B-B14F-4D97-AF65-F5344CB8AC3E}">
        <p14:creationId xmlns:p14="http://schemas.microsoft.com/office/powerpoint/2010/main" val="3191600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Slave Trade 2 </a:t>
            </a:r>
            <a:endParaRPr lang="en-US" dirty="0"/>
          </a:p>
        </p:txBody>
      </p:sp>
      <p:sp>
        <p:nvSpPr>
          <p:cNvPr id="3" name="Subtitle 2"/>
          <p:cNvSpPr>
            <a:spLocks noGrp="1"/>
          </p:cNvSpPr>
          <p:nvPr>
            <p:ph type="subTitle" idx="1"/>
          </p:nvPr>
        </p:nvSpPr>
        <p:spPr/>
        <p:txBody>
          <a:bodyPr/>
          <a:lstStyle/>
          <a:p>
            <a:r>
              <a:rPr lang="en-US" dirty="0" smtClean="0"/>
              <a:t>692-698</a:t>
            </a:r>
            <a:endParaRPr lang="en-US" dirty="0"/>
          </a:p>
        </p:txBody>
      </p:sp>
    </p:spTree>
    <p:extLst>
      <p:ext uri="{BB962C8B-B14F-4D97-AF65-F5344CB8AC3E}">
        <p14:creationId xmlns:p14="http://schemas.microsoft.com/office/powerpoint/2010/main" val="11691193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In </a:t>
            </a:r>
            <a:r>
              <a:rPr lang="en-US" sz="3600" dirty="0"/>
              <a:t>what different ways did the Atlantic slave trade transform African societies</a:t>
            </a:r>
            <a:r>
              <a:rPr lang="en-US" sz="3600" dirty="0" smtClean="0"/>
              <a:t>?</a:t>
            </a:r>
            <a:endParaRPr lang="en-US" sz="3600" dirty="0"/>
          </a:p>
        </p:txBody>
      </p:sp>
      <p:sp>
        <p:nvSpPr>
          <p:cNvPr id="3" name="Content Placeholder 2"/>
          <p:cNvSpPr>
            <a:spLocks noGrp="1"/>
          </p:cNvSpPr>
          <p:nvPr>
            <p:ph idx="1"/>
          </p:nvPr>
        </p:nvSpPr>
        <p:spPr/>
        <p:txBody>
          <a:bodyPr>
            <a:normAutofit lnSpcReduction="10000"/>
          </a:bodyPr>
          <a:lstStyle/>
          <a:p>
            <a:pPr lvl="0"/>
            <a:r>
              <a:rPr lang="en-US" dirty="0" smtClean="0"/>
              <a:t>slowed </a:t>
            </a:r>
            <a:r>
              <a:rPr lang="en-US" dirty="0"/>
              <a:t>Africa’s population growth </a:t>
            </a:r>
            <a:r>
              <a:rPr lang="en-US" dirty="0" smtClean="0"/>
              <a:t>while Europe and China were growing</a:t>
            </a:r>
          </a:p>
          <a:p>
            <a:pPr lvl="0"/>
            <a:r>
              <a:rPr lang="en-US" dirty="0" smtClean="0"/>
              <a:t>led </a:t>
            </a:r>
            <a:r>
              <a:rPr lang="en-US" dirty="0"/>
              <a:t>to economic stagnation.</a:t>
            </a:r>
          </a:p>
          <a:p>
            <a:pPr lvl="0"/>
            <a:r>
              <a:rPr lang="en-US" dirty="0" smtClean="0"/>
              <a:t>led </a:t>
            </a:r>
            <a:r>
              <a:rPr lang="en-US" dirty="0"/>
              <a:t>to political </a:t>
            </a:r>
            <a:r>
              <a:rPr lang="en-US" dirty="0" smtClean="0"/>
              <a:t>disruption</a:t>
            </a:r>
            <a:r>
              <a:rPr lang="en-US" dirty="0"/>
              <a:t> </a:t>
            </a:r>
            <a:r>
              <a:rPr lang="en-US" dirty="0" smtClean="0"/>
              <a:t>and warfare</a:t>
            </a:r>
          </a:p>
          <a:p>
            <a:pPr lvl="0"/>
            <a:r>
              <a:rPr lang="en-US" dirty="0" smtClean="0"/>
              <a:t>Some authorities took advantage of the slave trade to increase power</a:t>
            </a:r>
          </a:p>
          <a:p>
            <a:pPr lvl="1"/>
            <a:r>
              <a:rPr lang="en-US" dirty="0" smtClean="0"/>
              <a:t>Benin</a:t>
            </a:r>
            <a:endParaRPr lang="en-US" dirty="0"/>
          </a:p>
          <a:p>
            <a:pPr lvl="0"/>
            <a:r>
              <a:rPr lang="en-US" dirty="0" smtClean="0"/>
              <a:t>(</a:t>
            </a:r>
            <a:r>
              <a:rPr lang="en-US" dirty="0"/>
              <a:t>Original: p. 455-456; With Sources: pp. 695-696)</a:t>
            </a:r>
          </a:p>
          <a:p>
            <a:endParaRPr lang="en-US" dirty="0"/>
          </a:p>
        </p:txBody>
      </p:sp>
    </p:spTree>
    <p:extLst>
      <p:ext uri="{BB962C8B-B14F-4D97-AF65-F5344CB8AC3E}">
        <p14:creationId xmlns:p14="http://schemas.microsoft.com/office/powerpoint/2010/main" val="12515998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origins of the Atlantic Slave Trade?</a:t>
            </a:r>
            <a:endParaRPr lang="en-US" dirty="0"/>
          </a:p>
        </p:txBody>
      </p:sp>
      <p:sp>
        <p:nvSpPr>
          <p:cNvPr id="3" name="Content Placeholder 2"/>
          <p:cNvSpPr>
            <a:spLocks noGrp="1"/>
          </p:cNvSpPr>
          <p:nvPr>
            <p:ph idx="1"/>
          </p:nvPr>
        </p:nvSpPr>
        <p:spPr/>
        <p:txBody>
          <a:bodyPr>
            <a:normAutofit/>
          </a:bodyPr>
          <a:lstStyle/>
          <a:p>
            <a:r>
              <a:rPr lang="en-US" dirty="0" smtClean="0"/>
              <a:t>Sugar production (first modern industry)</a:t>
            </a:r>
          </a:p>
          <a:p>
            <a:pPr lvl="1"/>
            <a:r>
              <a:rPr lang="en-US" dirty="0" smtClean="0"/>
              <a:t>Major capital (money) investment, technology, skilled workers, world market)</a:t>
            </a:r>
          </a:p>
          <a:p>
            <a:pPr lvl="1"/>
            <a:r>
              <a:rPr lang="en-US" dirty="0" smtClean="0"/>
              <a:t>Work was dangerous (ideal for slaves)</a:t>
            </a:r>
          </a:p>
          <a:p>
            <a:pPr lvl="1"/>
            <a:r>
              <a:rPr lang="en-US" dirty="0" smtClean="0"/>
              <a:t>First was Slavs from Black Sea for Mediterranean sugar plantations</a:t>
            </a:r>
          </a:p>
          <a:p>
            <a:pPr lvl="1"/>
            <a:r>
              <a:rPr lang="en-US" dirty="0" smtClean="0"/>
              <a:t>Then came West Africans</a:t>
            </a:r>
          </a:p>
        </p:txBody>
      </p:sp>
    </p:spTree>
    <p:extLst>
      <p:ext uri="{BB962C8B-B14F-4D97-AF65-F5344CB8AC3E}">
        <p14:creationId xmlns:p14="http://schemas.microsoft.com/office/powerpoint/2010/main" val="40437679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What </a:t>
            </a:r>
            <a:r>
              <a:rPr lang="en-US" sz="3600" dirty="0"/>
              <a:t>role did the Europeans play in the unfolding of the Atlantic slave trade?</a:t>
            </a:r>
            <a:r>
              <a:rPr lang="en-US" sz="3600" dirty="0" smtClean="0">
                <a:effectLst/>
              </a:rPr>
              <a:t> </a:t>
            </a:r>
            <a:endParaRPr lang="en-US" sz="3600" dirty="0"/>
          </a:p>
        </p:txBody>
      </p:sp>
      <p:sp>
        <p:nvSpPr>
          <p:cNvPr id="3" name="Content Placeholder 2"/>
          <p:cNvSpPr>
            <a:spLocks noGrp="1"/>
          </p:cNvSpPr>
          <p:nvPr>
            <p:ph idx="1"/>
          </p:nvPr>
        </p:nvSpPr>
        <p:spPr/>
        <p:txBody>
          <a:bodyPr>
            <a:normAutofit fontScale="85000" lnSpcReduction="10000"/>
          </a:bodyPr>
          <a:lstStyle/>
          <a:p>
            <a:pPr lvl="0"/>
            <a:r>
              <a:rPr lang="en-US" dirty="0" smtClean="0"/>
              <a:t>From the African coast to the Americas</a:t>
            </a:r>
          </a:p>
          <a:p>
            <a:pPr lvl="0"/>
            <a:r>
              <a:rPr lang="en-US" dirty="0" smtClean="0"/>
              <a:t>Europeans needed slaves for plantations (</a:t>
            </a:r>
            <a:r>
              <a:rPr lang="en-US" dirty="0" smtClean="0"/>
              <a:t>sugar) </a:t>
            </a:r>
          </a:p>
          <a:p>
            <a:pPr lvl="0"/>
            <a:r>
              <a:rPr lang="en-US" dirty="0" smtClean="0"/>
              <a:t>Tried to capture their own slaves, but gave up</a:t>
            </a:r>
          </a:p>
          <a:p>
            <a:pPr lvl="1"/>
            <a:r>
              <a:rPr lang="en-US" dirty="0" smtClean="0"/>
              <a:t>Too hard, diseases</a:t>
            </a:r>
          </a:p>
          <a:p>
            <a:pPr lvl="0"/>
            <a:r>
              <a:rPr lang="en-US" dirty="0" smtClean="0"/>
              <a:t>Easier to trade guns and products to African leaders for POWs</a:t>
            </a:r>
          </a:p>
          <a:p>
            <a:pPr lvl="1"/>
            <a:r>
              <a:rPr lang="en-US" dirty="0" smtClean="0"/>
              <a:t>Guns lead to more slaves being captured by those tribes</a:t>
            </a:r>
          </a:p>
          <a:p>
            <a:r>
              <a:rPr lang="en-US" dirty="0" smtClean="0"/>
              <a:t>First Portugal (but small percentage), then Spain, Netherlands and England</a:t>
            </a:r>
          </a:p>
          <a:p>
            <a:pPr lvl="0"/>
            <a:r>
              <a:rPr lang="en-US" dirty="0" smtClean="0"/>
              <a:t>(</a:t>
            </a:r>
            <a:r>
              <a:rPr lang="en-US" dirty="0"/>
              <a:t>Original: p. 452; With Sources: p. 692)</a:t>
            </a:r>
          </a:p>
          <a:p>
            <a:endParaRPr lang="en-US" dirty="0"/>
          </a:p>
        </p:txBody>
      </p:sp>
    </p:spTree>
    <p:extLst>
      <p:ext uri="{BB962C8B-B14F-4D97-AF65-F5344CB8AC3E}">
        <p14:creationId xmlns:p14="http://schemas.microsoft.com/office/powerpoint/2010/main" val="20067730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14621" r="-14621"/>
          <a:stretch>
            <a:fillRect/>
          </a:stretch>
        </p:blipFill>
        <p:spPr/>
      </p:pic>
    </p:spTree>
    <p:extLst>
      <p:ext uri="{BB962C8B-B14F-4D97-AF65-F5344CB8AC3E}">
        <p14:creationId xmlns:p14="http://schemas.microsoft.com/office/powerpoint/2010/main" val="16433340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To </a:t>
            </a:r>
            <a:r>
              <a:rPr lang="en-US" sz="2400" dirty="0"/>
              <a:t>what extent did the Portuguese realize their own goals in the Indian Ocean? (What did they create?  Did they get to their goal?  What was the outcome?</a:t>
            </a:r>
            <a:r>
              <a:rPr lang="en-US" sz="2400" dirty="0" smtClean="0"/>
              <a:t>)</a:t>
            </a:r>
            <a:endParaRPr lang="en-US" sz="2400" dirty="0"/>
          </a:p>
        </p:txBody>
      </p:sp>
      <p:sp>
        <p:nvSpPr>
          <p:cNvPr id="3" name="Content Placeholder 2"/>
          <p:cNvSpPr>
            <a:spLocks noGrp="1"/>
          </p:cNvSpPr>
          <p:nvPr>
            <p:ph idx="1"/>
          </p:nvPr>
        </p:nvSpPr>
        <p:spPr/>
        <p:txBody>
          <a:bodyPr>
            <a:normAutofit fontScale="85000" lnSpcReduction="20000"/>
          </a:bodyPr>
          <a:lstStyle/>
          <a:p>
            <a:r>
              <a:rPr lang="en-US" dirty="0" err="1" smtClean="0"/>
              <a:t>Couldn</a:t>
            </a:r>
            <a:r>
              <a:rPr lang="fr-FR" dirty="0" smtClean="0"/>
              <a:t>’</a:t>
            </a:r>
            <a:r>
              <a:rPr lang="en-US" dirty="0" smtClean="0"/>
              <a:t>t trade, </a:t>
            </a:r>
            <a:r>
              <a:rPr lang="en-US" dirty="0" err="1" smtClean="0"/>
              <a:t>didn</a:t>
            </a:r>
            <a:r>
              <a:rPr lang="fr-FR" dirty="0" smtClean="0"/>
              <a:t>’</a:t>
            </a:r>
            <a:r>
              <a:rPr lang="en-US" dirty="0" smtClean="0"/>
              <a:t>t have good stuff to trade</a:t>
            </a:r>
          </a:p>
          <a:p>
            <a:r>
              <a:rPr lang="en-US" dirty="0" smtClean="0"/>
              <a:t>Goal was to control </a:t>
            </a:r>
            <a:r>
              <a:rPr lang="en-US" b="1" dirty="0" smtClean="0"/>
              <a:t>trade by force </a:t>
            </a:r>
            <a:r>
              <a:rPr lang="en-US" dirty="0" smtClean="0"/>
              <a:t>(cannons and good boats)</a:t>
            </a:r>
          </a:p>
          <a:p>
            <a:r>
              <a:rPr lang="en-US" dirty="0" smtClean="0"/>
              <a:t>Took over port cities and charged </a:t>
            </a:r>
            <a:r>
              <a:rPr lang="en-US" dirty="0" err="1" smtClean="0"/>
              <a:t>ppl</a:t>
            </a:r>
            <a:r>
              <a:rPr lang="en-US" dirty="0" smtClean="0"/>
              <a:t> to trade there </a:t>
            </a:r>
            <a:r>
              <a:rPr lang="en-US" b="1" dirty="0" smtClean="0"/>
              <a:t>(TRADING POST EMPIRE)</a:t>
            </a:r>
          </a:p>
          <a:p>
            <a:r>
              <a:rPr lang="en-US" dirty="0" smtClean="0"/>
              <a:t>Portuguese king called himself </a:t>
            </a:r>
            <a:r>
              <a:rPr lang="en-US" dirty="0"/>
              <a:t>“Lord of the Conquest, Navigation, and Commerce of Ethiopia, Arabia</a:t>
            </a:r>
            <a:r>
              <a:rPr lang="en-US" dirty="0" smtClean="0"/>
              <a:t>, Persia</a:t>
            </a:r>
            <a:r>
              <a:rPr lang="en-US" dirty="0"/>
              <a:t>, and India.”</a:t>
            </a:r>
          </a:p>
          <a:p>
            <a:r>
              <a:rPr lang="en-US" dirty="0" smtClean="0"/>
              <a:t>Controlled 50% of trade by 1600, then declined</a:t>
            </a:r>
          </a:p>
          <a:p>
            <a:pPr lvl="1"/>
            <a:r>
              <a:rPr lang="en-US" dirty="0" smtClean="0"/>
              <a:t>Due to resistance of Mughals and Oman and competition with Spain and England </a:t>
            </a:r>
          </a:p>
          <a:p>
            <a:r>
              <a:rPr lang="en-US" dirty="0" smtClean="0"/>
              <a:t>(</a:t>
            </a:r>
            <a:r>
              <a:rPr lang="en-US" dirty="0"/>
              <a:t>Original: p. 437; With Sources: p. 677)</a:t>
            </a:r>
          </a:p>
          <a:p>
            <a:endParaRPr lang="en-US" dirty="0"/>
          </a:p>
        </p:txBody>
      </p:sp>
    </p:spTree>
    <p:extLst>
      <p:ext uri="{BB962C8B-B14F-4D97-AF65-F5344CB8AC3E}">
        <p14:creationId xmlns:p14="http://schemas.microsoft.com/office/powerpoint/2010/main" val="2300719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23965" r="-23965"/>
          <a:stretch>
            <a:fillRect/>
          </a:stretch>
        </p:blipFill>
        <p:spPr/>
      </p:pic>
    </p:spTree>
    <p:extLst>
      <p:ext uri="{BB962C8B-B14F-4D97-AF65-F5344CB8AC3E}">
        <p14:creationId xmlns:p14="http://schemas.microsoft.com/office/powerpoint/2010/main" val="21113344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What </a:t>
            </a:r>
            <a:r>
              <a:rPr lang="en-US" sz="3600" dirty="0"/>
              <a:t>role did the Africans play in the unfolding of the Atlantic slave trade</a:t>
            </a:r>
            <a:r>
              <a:rPr lang="en-US" sz="3600" dirty="0" smtClean="0"/>
              <a:t>?</a:t>
            </a:r>
            <a:endParaRPr lang="en-US" sz="3600" dirty="0"/>
          </a:p>
        </p:txBody>
      </p:sp>
      <p:sp>
        <p:nvSpPr>
          <p:cNvPr id="3" name="Content Placeholder 2"/>
          <p:cNvSpPr>
            <a:spLocks noGrp="1"/>
          </p:cNvSpPr>
          <p:nvPr>
            <p:ph idx="1"/>
          </p:nvPr>
        </p:nvSpPr>
        <p:spPr/>
        <p:txBody>
          <a:bodyPr>
            <a:normAutofit/>
          </a:bodyPr>
          <a:lstStyle/>
          <a:p>
            <a:pPr lvl="0"/>
            <a:r>
              <a:rPr lang="en-US" dirty="0" smtClean="0"/>
              <a:t>From the initial capture to the coast</a:t>
            </a:r>
          </a:p>
          <a:p>
            <a:pPr lvl="0"/>
            <a:r>
              <a:rPr lang="en-US" dirty="0" smtClean="0"/>
              <a:t>Elites and merchants sold POWs and debtors</a:t>
            </a:r>
          </a:p>
          <a:p>
            <a:pPr lvl="0"/>
            <a:r>
              <a:rPr lang="en-US" dirty="0" smtClean="0"/>
              <a:t>Africans </a:t>
            </a:r>
            <a:r>
              <a:rPr lang="en-US" dirty="0"/>
              <a:t>who were transported as slaves also played and unwilling and tragic role in the trade. </a:t>
            </a:r>
            <a:endParaRPr lang="en-US" dirty="0" smtClean="0"/>
          </a:p>
          <a:p>
            <a:pPr lvl="0"/>
            <a:r>
              <a:rPr lang="en-US" dirty="0" smtClean="0"/>
              <a:t>(</a:t>
            </a:r>
            <a:r>
              <a:rPr lang="en-US" dirty="0"/>
              <a:t>Original: p. 452; With Sources: p. 693)</a:t>
            </a:r>
          </a:p>
          <a:p>
            <a:endParaRPr lang="en-US" dirty="0"/>
          </a:p>
        </p:txBody>
      </p:sp>
    </p:spTree>
    <p:extLst>
      <p:ext uri="{BB962C8B-B14F-4D97-AF65-F5344CB8AC3E}">
        <p14:creationId xmlns:p14="http://schemas.microsoft.com/office/powerpoint/2010/main" val="18147878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One </a:t>
            </a:r>
            <a:r>
              <a:rPr lang="en-US" dirty="0"/>
              <a:t>European engaged in </a:t>
            </a:r>
            <a:r>
              <a:rPr lang="en-US" dirty="0" smtClean="0"/>
              <a:t>the trade </a:t>
            </a:r>
            <a:r>
              <a:rPr lang="en-US" dirty="0"/>
              <a:t>noted that “the negroes are so willful and loath to leave their own country, </a:t>
            </a:r>
            <a:r>
              <a:rPr lang="en-US" dirty="0" smtClean="0"/>
              <a:t>that they </a:t>
            </a:r>
            <a:r>
              <a:rPr lang="en-US" dirty="0"/>
              <a:t>have often </a:t>
            </a:r>
            <a:r>
              <a:rPr lang="en-US" dirty="0" err="1"/>
              <a:t>leap’d</a:t>
            </a:r>
            <a:r>
              <a:rPr lang="en-US" dirty="0"/>
              <a:t> out of the canoes, boat, and ship, into the sea, and kept </a:t>
            </a:r>
            <a:r>
              <a:rPr lang="en-US" dirty="0" smtClean="0"/>
              <a:t>under water </a:t>
            </a:r>
            <a:r>
              <a:rPr lang="en-US" dirty="0"/>
              <a:t>till they were drowned, to avoid being taken up and saved by our boats.</a:t>
            </a:r>
            <a:r>
              <a:rPr lang="en-US" dirty="0" smtClean="0"/>
              <a:t>”</a:t>
            </a:r>
            <a:endParaRPr lang="en-US" dirty="0"/>
          </a:p>
        </p:txBody>
      </p:sp>
    </p:spTree>
    <p:extLst>
      <p:ext uri="{BB962C8B-B14F-4D97-AF65-F5344CB8AC3E}">
        <p14:creationId xmlns:p14="http://schemas.microsoft.com/office/powerpoint/2010/main" val="8413430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Why </a:t>
            </a:r>
            <a:r>
              <a:rPr lang="en-US" sz="2800" dirty="0"/>
              <a:t>did Africa become the primary source of slave labor for plantation economies of the Americas</a:t>
            </a:r>
            <a:r>
              <a:rPr lang="en-US" sz="2800" dirty="0" smtClean="0"/>
              <a:t>?</a:t>
            </a:r>
            <a:endParaRPr lang="en-US" sz="2800" dirty="0"/>
          </a:p>
        </p:txBody>
      </p:sp>
      <p:sp>
        <p:nvSpPr>
          <p:cNvPr id="3" name="Content Placeholder 2"/>
          <p:cNvSpPr>
            <a:spLocks noGrp="1"/>
          </p:cNvSpPr>
          <p:nvPr>
            <p:ph idx="1"/>
          </p:nvPr>
        </p:nvSpPr>
        <p:spPr/>
        <p:txBody>
          <a:bodyPr>
            <a:normAutofit/>
          </a:bodyPr>
          <a:lstStyle/>
          <a:p>
            <a:r>
              <a:rPr lang="en-US" dirty="0" smtClean="0"/>
              <a:t>Ottoman Empire now controlled the Slavic people and </a:t>
            </a:r>
            <a:r>
              <a:rPr lang="en-US" dirty="0" err="1" smtClean="0"/>
              <a:t>wouldn</a:t>
            </a:r>
            <a:r>
              <a:rPr lang="uk-UA" dirty="0" smtClean="0"/>
              <a:t>’</a:t>
            </a:r>
            <a:r>
              <a:rPr lang="en-US" dirty="0" smtClean="0"/>
              <a:t>t sell them</a:t>
            </a:r>
          </a:p>
          <a:p>
            <a:r>
              <a:rPr lang="en-US" dirty="0" smtClean="0"/>
              <a:t>Natives died from disease and escaped</a:t>
            </a:r>
          </a:p>
          <a:p>
            <a:r>
              <a:rPr lang="en-US" dirty="0" smtClean="0"/>
              <a:t>Christians were exempt from slavery </a:t>
            </a:r>
          </a:p>
          <a:p>
            <a:r>
              <a:rPr lang="en-US" dirty="0" smtClean="0"/>
              <a:t>Africans had immunity and could farm</a:t>
            </a:r>
          </a:p>
          <a:p>
            <a:r>
              <a:rPr lang="en-US" dirty="0" smtClean="0"/>
              <a:t>Easy to buy on the coast of Africa</a:t>
            </a:r>
            <a:endParaRPr lang="en-US" dirty="0" smtClean="0"/>
          </a:p>
          <a:p>
            <a:r>
              <a:rPr lang="en-US" dirty="0" smtClean="0"/>
              <a:t>(</a:t>
            </a:r>
            <a:r>
              <a:rPr lang="en-US" dirty="0"/>
              <a:t>Original: p. 451; With Sources: p. 691)</a:t>
            </a:r>
          </a:p>
          <a:p>
            <a:endParaRPr lang="en-US" dirty="0"/>
          </a:p>
        </p:txBody>
      </p:sp>
    </p:spTree>
    <p:extLst>
      <p:ext uri="{BB962C8B-B14F-4D97-AF65-F5344CB8AC3E}">
        <p14:creationId xmlns:p14="http://schemas.microsoft.com/office/powerpoint/2010/main" val="18743994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were enslaved?</a:t>
            </a:r>
            <a:endParaRPr lang="en-US" dirty="0"/>
          </a:p>
        </p:txBody>
      </p:sp>
      <p:sp>
        <p:nvSpPr>
          <p:cNvPr id="3" name="Content Placeholder 2"/>
          <p:cNvSpPr>
            <a:spLocks noGrp="1"/>
          </p:cNvSpPr>
          <p:nvPr>
            <p:ph idx="1"/>
          </p:nvPr>
        </p:nvSpPr>
        <p:spPr/>
        <p:txBody>
          <a:bodyPr/>
          <a:lstStyle/>
          <a:p>
            <a:r>
              <a:rPr lang="en-US" dirty="0" smtClean="0"/>
              <a:t>people </a:t>
            </a:r>
            <a:r>
              <a:rPr lang="en-US" dirty="0"/>
              <a:t>from West Africa (present-day Mauritania to Angola</a:t>
            </a:r>
            <a:r>
              <a:rPr lang="en-US" dirty="0" smtClean="0"/>
              <a:t>)</a:t>
            </a:r>
          </a:p>
          <a:p>
            <a:r>
              <a:rPr lang="en-US" dirty="0" smtClean="0"/>
              <a:t>Started on the west coast and went inland as demand picked up</a:t>
            </a:r>
            <a:endParaRPr lang="en-US" dirty="0"/>
          </a:p>
          <a:p>
            <a:r>
              <a:rPr lang="en-US" dirty="0" smtClean="0"/>
              <a:t>mostly </a:t>
            </a:r>
            <a:r>
              <a:rPr lang="en-US" dirty="0"/>
              <a:t>people from marginal groups (prisoners of war, debtors, criminals)</a:t>
            </a:r>
          </a:p>
          <a:p>
            <a:r>
              <a:rPr lang="en-US" dirty="0" smtClean="0"/>
              <a:t>Africans </a:t>
            </a:r>
            <a:r>
              <a:rPr lang="en-US" dirty="0"/>
              <a:t>generally did not sell their own peoples</a:t>
            </a:r>
          </a:p>
          <a:p>
            <a:endParaRPr lang="en-US" dirty="0"/>
          </a:p>
        </p:txBody>
      </p:sp>
    </p:spTree>
    <p:extLst>
      <p:ext uri="{BB962C8B-B14F-4D97-AF65-F5344CB8AC3E}">
        <p14:creationId xmlns:p14="http://schemas.microsoft.com/office/powerpoint/2010/main" val="40709803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“By </a:t>
            </a:r>
            <a:r>
              <a:rPr lang="en-US" dirty="0"/>
              <a:t>the eighteenth century, many Europeans dined from Chinese </a:t>
            </a:r>
            <a:r>
              <a:rPr lang="en-US" dirty="0" smtClean="0"/>
              <a:t>porcelain dishes </a:t>
            </a:r>
            <a:r>
              <a:rPr lang="en-US" dirty="0"/>
              <a:t>called “china,” wore Indian-made cotton textiles, and drank chocolate </a:t>
            </a:r>
            <a:r>
              <a:rPr lang="en-US" dirty="0" smtClean="0"/>
              <a:t>from Mexico</a:t>
            </a:r>
            <a:r>
              <a:rPr lang="en-US" dirty="0"/>
              <a:t>, tea from China, and coffee from Yemen while sweetening these </a:t>
            </a:r>
            <a:r>
              <a:rPr lang="en-US" dirty="0" smtClean="0"/>
              <a:t>beverages with </a:t>
            </a:r>
            <a:r>
              <a:rPr lang="en-US" dirty="0"/>
              <a:t>sugar from the Caribbean or Brazil</a:t>
            </a:r>
            <a:r>
              <a:rPr lang="en-US" dirty="0" smtClean="0"/>
              <a:t>.”</a:t>
            </a:r>
          </a:p>
          <a:p>
            <a:r>
              <a:rPr lang="en-US" dirty="0" smtClean="0"/>
              <a:t>“Those three centuries </a:t>
            </a:r>
            <a:r>
              <a:rPr lang="en-US" dirty="0"/>
              <a:t>reveal much that is familiar to people of the twenty-first century—</a:t>
            </a:r>
            <a:r>
              <a:rPr lang="en-US" dirty="0" smtClean="0"/>
              <a:t>the global </a:t>
            </a:r>
            <a:r>
              <a:rPr lang="en-US" dirty="0"/>
              <a:t>circulation of goods; an international currency; production for a world market</a:t>
            </a:r>
            <a:r>
              <a:rPr lang="en-US" dirty="0" smtClean="0"/>
              <a:t>; the </a:t>
            </a:r>
            <a:r>
              <a:rPr lang="en-US" dirty="0"/>
              <a:t>growing economic role of the West on the global stage; private enterprise</a:t>
            </a:r>
            <a:r>
              <a:rPr lang="en-US" dirty="0" smtClean="0"/>
              <a:t>, such </a:t>
            </a:r>
            <a:r>
              <a:rPr lang="en-US" dirty="0"/>
              <a:t>as the British and Dutch East India companies, operating on a world scale</a:t>
            </a:r>
            <a:r>
              <a:rPr lang="en-US" dirty="0" smtClean="0"/>
              <a:t>; national </a:t>
            </a:r>
            <a:r>
              <a:rPr lang="en-US" dirty="0"/>
              <a:t>governments eager to support their merchants in a highly competitive environment</a:t>
            </a:r>
            <a:r>
              <a:rPr lang="en-US" dirty="0" smtClean="0"/>
              <a:t>.”</a:t>
            </a:r>
            <a:endParaRPr lang="en-US" dirty="0"/>
          </a:p>
        </p:txBody>
      </p:sp>
    </p:spTree>
    <p:extLst>
      <p:ext uri="{BB962C8B-B14F-4D97-AF65-F5344CB8AC3E}">
        <p14:creationId xmlns:p14="http://schemas.microsoft.com/office/powerpoint/2010/main" val="40339572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15.4 Quiz A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List one way the slave trade impacted African economies. </a:t>
            </a:r>
          </a:p>
          <a:p>
            <a:pPr marL="514350" indent="-514350">
              <a:buFont typeface="+mj-lt"/>
              <a:buAutoNum type="arabicPeriod"/>
            </a:pPr>
            <a:r>
              <a:rPr lang="en-US" dirty="0" smtClean="0"/>
              <a:t>What did some slaves do when they were captured and put on boats in Africa?</a:t>
            </a:r>
          </a:p>
          <a:p>
            <a:pPr marL="514350" indent="-514350">
              <a:buFont typeface="+mj-lt"/>
              <a:buAutoNum type="arabicPeriod"/>
            </a:pPr>
            <a:r>
              <a:rPr lang="en-US" dirty="0" smtClean="0"/>
              <a:t>Other than guns and gunpowder, what other products were traded for slaves in Africa?</a:t>
            </a:r>
          </a:p>
          <a:p>
            <a:pPr marL="0" indent="0">
              <a:buNone/>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38953156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15.4 Quiz B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List one the slave trade effected African rulers. </a:t>
            </a:r>
          </a:p>
          <a:p>
            <a:pPr marL="514350" indent="-514350">
              <a:buFont typeface="+mj-lt"/>
              <a:buAutoNum type="arabicPeriod"/>
            </a:pPr>
            <a:r>
              <a:rPr lang="en-US" dirty="0" smtClean="0"/>
              <a:t>List one reason why Africans became the primary source of slaves for Europeans in the Americas. </a:t>
            </a:r>
          </a:p>
          <a:p>
            <a:pPr marL="514350" indent="-514350">
              <a:buFont typeface="+mj-lt"/>
              <a:buAutoNum type="arabicPeriod"/>
            </a:pPr>
            <a:r>
              <a:rPr lang="en-US" dirty="0" smtClean="0"/>
              <a:t>Why </a:t>
            </a:r>
            <a:r>
              <a:rPr lang="en-US" dirty="0" err="1" smtClean="0"/>
              <a:t>didn</a:t>
            </a:r>
            <a:r>
              <a:rPr lang="uk-UA" dirty="0" smtClean="0"/>
              <a:t>’</a:t>
            </a:r>
            <a:r>
              <a:rPr lang="en-US" dirty="0" smtClean="0"/>
              <a:t>t the Europeans go into Africa themselves and capture slaves?</a:t>
            </a:r>
          </a:p>
          <a:p>
            <a:pPr marL="514350" indent="-514350">
              <a:buFont typeface="+mj-lt"/>
              <a:buAutoNum type="arabicPeriod"/>
            </a:pPr>
            <a:endParaRPr lang="en-US" dirty="0"/>
          </a:p>
        </p:txBody>
      </p:sp>
    </p:spTree>
    <p:extLst>
      <p:ext uri="{BB962C8B-B14F-4D97-AF65-F5344CB8AC3E}">
        <p14:creationId xmlns:p14="http://schemas.microsoft.com/office/powerpoint/2010/main" val="32314148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Docs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432812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Interesting Narrative of the Life of </a:t>
            </a:r>
            <a:r>
              <a:rPr lang="en-US" dirty="0" err="1" smtClean="0"/>
              <a:t>Olaudah</a:t>
            </a:r>
            <a:r>
              <a:rPr lang="en-US" dirty="0" smtClean="0"/>
              <a:t> </a:t>
            </a:r>
            <a:r>
              <a:rPr lang="en-US" dirty="0" err="1" smtClean="0"/>
              <a:t>Equiano</a:t>
            </a:r>
            <a:r>
              <a:rPr lang="en-US" dirty="0" smtClean="0"/>
              <a:t> </a:t>
            </a:r>
            <a:endParaRPr lang="en-US" dirty="0"/>
          </a:p>
        </p:txBody>
      </p:sp>
      <p:pic>
        <p:nvPicPr>
          <p:cNvPr id="4" name="Content Placeholder 3"/>
          <p:cNvPicPr>
            <a:picLocks noGrp="1" noChangeAspect="1"/>
          </p:cNvPicPr>
          <p:nvPr>
            <p:ph idx="1"/>
          </p:nvPr>
        </p:nvPicPr>
        <p:blipFill>
          <a:blip r:embed="rId2"/>
          <a:srcRect t="-31403" b="-31403"/>
          <a:stretch>
            <a:fillRect/>
          </a:stretch>
        </p:blipFill>
        <p:spPr/>
      </p:pic>
    </p:spTree>
    <p:extLst>
      <p:ext uri="{BB962C8B-B14F-4D97-AF65-F5344CB8AC3E}">
        <p14:creationId xmlns:p14="http://schemas.microsoft.com/office/powerpoint/2010/main" val="37588659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Spain and the Philippines  </a:t>
            </a:r>
            <a:endParaRPr lang="en-US" dirty="0"/>
          </a:p>
        </p:txBody>
      </p:sp>
      <p:sp>
        <p:nvSpPr>
          <p:cNvPr id="3" name="Content Placeholder 2"/>
          <p:cNvSpPr>
            <a:spLocks noGrp="1"/>
          </p:cNvSpPr>
          <p:nvPr>
            <p:ph idx="1"/>
          </p:nvPr>
        </p:nvSpPr>
        <p:spPr>
          <a:xfrm>
            <a:off x="457200" y="1600200"/>
            <a:ext cx="8229600" cy="5019658"/>
          </a:xfrm>
        </p:spPr>
        <p:txBody>
          <a:bodyPr>
            <a:normAutofit fontScale="77500" lnSpcReduction="20000"/>
          </a:bodyPr>
          <a:lstStyle/>
          <a:p>
            <a:r>
              <a:rPr lang="en-US" b="1" dirty="0" smtClean="0"/>
              <a:t>Named after King Phillip</a:t>
            </a:r>
          </a:p>
          <a:p>
            <a:r>
              <a:rPr lang="en-US" b="1" dirty="0" smtClean="0"/>
              <a:t>Spain was first to challenge Portugal’s </a:t>
            </a:r>
            <a:r>
              <a:rPr lang="en-US" dirty="0" smtClean="0"/>
              <a:t>dominance in Asian trade</a:t>
            </a:r>
          </a:p>
          <a:p>
            <a:r>
              <a:rPr lang="en-US" dirty="0" smtClean="0"/>
              <a:t>Took </a:t>
            </a:r>
            <a:r>
              <a:rPr lang="en-US" b="1" dirty="0" smtClean="0"/>
              <a:t>full control </a:t>
            </a:r>
            <a:r>
              <a:rPr lang="en-US" dirty="0" smtClean="0"/>
              <a:t>and kept it until 1898 when the US took control after the Spanish American War</a:t>
            </a:r>
          </a:p>
          <a:p>
            <a:pPr lvl="1"/>
            <a:r>
              <a:rPr lang="en-US" dirty="0" smtClean="0"/>
              <a:t>1550-1900</a:t>
            </a:r>
          </a:p>
          <a:p>
            <a:r>
              <a:rPr lang="en-US" dirty="0" smtClean="0"/>
              <a:t>Missionaries made it the </a:t>
            </a:r>
            <a:r>
              <a:rPr lang="en-US" b="1" dirty="0" smtClean="0"/>
              <a:t>only major Christian outpost </a:t>
            </a:r>
            <a:r>
              <a:rPr lang="en-US" dirty="0" smtClean="0"/>
              <a:t>in Asia</a:t>
            </a:r>
          </a:p>
          <a:p>
            <a:pPr lvl="1"/>
            <a:r>
              <a:rPr lang="en-US" dirty="0" smtClean="0"/>
              <a:t>Much more missionary than Portugal was </a:t>
            </a:r>
          </a:p>
          <a:p>
            <a:r>
              <a:rPr lang="en-US" b="1" dirty="0" smtClean="0"/>
              <a:t>Forced labor</a:t>
            </a:r>
            <a:r>
              <a:rPr lang="en-US" dirty="0" smtClean="0"/>
              <a:t>, taxes, tribute system were implemented</a:t>
            </a:r>
          </a:p>
          <a:p>
            <a:r>
              <a:rPr lang="en-US" dirty="0" smtClean="0"/>
              <a:t>Women lost ritual and healing roles, replaced by male Catholic priests </a:t>
            </a:r>
          </a:p>
          <a:p>
            <a:r>
              <a:rPr lang="en-US" dirty="0" smtClean="0"/>
              <a:t>Stopped revolts by Chinese population by using massacres</a:t>
            </a:r>
            <a:endParaRPr lang="en-US" dirty="0"/>
          </a:p>
        </p:txBody>
      </p:sp>
    </p:spTree>
    <p:extLst>
      <p:ext uri="{BB962C8B-B14F-4D97-AF65-F5344CB8AC3E}">
        <p14:creationId xmlns:p14="http://schemas.microsoft.com/office/powerpoint/2010/main" val="3854493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Interesting Narrative of the Life of </a:t>
            </a:r>
            <a:r>
              <a:rPr lang="en-US" dirty="0" err="1" smtClean="0"/>
              <a:t>Olaudah</a:t>
            </a:r>
            <a:r>
              <a:rPr lang="en-US" dirty="0" smtClean="0"/>
              <a:t> </a:t>
            </a:r>
            <a:r>
              <a:rPr lang="en-US" dirty="0" err="1" smtClean="0"/>
              <a:t>Equiano</a:t>
            </a:r>
            <a:r>
              <a:rPr lang="en-US" dirty="0" smtClean="0"/>
              <a:t> </a:t>
            </a:r>
            <a:endParaRPr lang="en-US" dirty="0"/>
          </a:p>
        </p:txBody>
      </p:sp>
      <p:sp>
        <p:nvSpPr>
          <p:cNvPr id="3" name="Content Placeholder 2"/>
          <p:cNvSpPr>
            <a:spLocks noGrp="1"/>
          </p:cNvSpPr>
          <p:nvPr>
            <p:ph idx="1"/>
          </p:nvPr>
        </p:nvSpPr>
        <p:spPr/>
        <p:txBody>
          <a:bodyPr>
            <a:normAutofit fontScale="92500"/>
          </a:bodyPr>
          <a:lstStyle/>
          <a:p>
            <a:r>
              <a:rPr lang="en-US" dirty="0" smtClean="0"/>
              <a:t>Firsthand account of a captured slave </a:t>
            </a:r>
          </a:p>
          <a:p>
            <a:r>
              <a:rPr lang="en-US" dirty="0" smtClean="0"/>
              <a:t>Taken in a slave raid</a:t>
            </a:r>
          </a:p>
          <a:p>
            <a:r>
              <a:rPr lang="en-US" dirty="0" smtClean="0"/>
              <a:t>Treated well by African slave owners</a:t>
            </a:r>
          </a:p>
          <a:p>
            <a:r>
              <a:rPr lang="en-US" dirty="0" smtClean="0"/>
              <a:t>Slave ship was first look into Atlantic slave trade</a:t>
            </a:r>
          </a:p>
          <a:p>
            <a:pPr lvl="1"/>
            <a:r>
              <a:rPr lang="en-US" dirty="0" smtClean="0"/>
              <a:t>Smell, beaten for not eating </a:t>
            </a:r>
          </a:p>
          <a:p>
            <a:r>
              <a:rPr lang="en-US" dirty="0" smtClean="0"/>
              <a:t>White man was flogged to death</a:t>
            </a:r>
          </a:p>
          <a:p>
            <a:r>
              <a:rPr lang="en-US" dirty="0" smtClean="0"/>
              <a:t>Crammed so tightly he almost suffocated </a:t>
            </a:r>
          </a:p>
          <a:p>
            <a:r>
              <a:rPr lang="en-US" dirty="0" smtClean="0"/>
              <a:t>Sickness killed a lot of them  </a:t>
            </a:r>
            <a:endParaRPr lang="en-US" dirty="0"/>
          </a:p>
        </p:txBody>
      </p:sp>
    </p:spTree>
    <p:extLst>
      <p:ext uri="{BB962C8B-B14F-4D97-AF65-F5344CB8AC3E}">
        <p14:creationId xmlns:p14="http://schemas.microsoft.com/office/powerpoint/2010/main" val="19840806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“and the filth </a:t>
            </a:r>
            <a:r>
              <a:rPr lang="en-US" dirty="0"/>
              <a:t>of the necessary tubs, into which the </a:t>
            </a:r>
            <a:r>
              <a:rPr lang="en-US" dirty="0" smtClean="0"/>
              <a:t>children often </a:t>
            </a:r>
            <a:r>
              <a:rPr lang="en-US" dirty="0"/>
              <a:t>fell, and were almost </a:t>
            </a:r>
            <a:r>
              <a:rPr lang="en-US" dirty="0" smtClean="0"/>
              <a:t>suffocated”</a:t>
            </a:r>
          </a:p>
          <a:p>
            <a:r>
              <a:rPr lang="en-US" dirty="0" smtClean="0"/>
              <a:t>“We </a:t>
            </a:r>
            <a:r>
              <a:rPr lang="en-US" dirty="0"/>
              <a:t>thought by this we should </a:t>
            </a:r>
            <a:r>
              <a:rPr lang="en-US" dirty="0" smtClean="0"/>
              <a:t>be eaten </a:t>
            </a:r>
            <a:r>
              <a:rPr lang="en-US" dirty="0"/>
              <a:t>by those ugly men, as they appeared to </a:t>
            </a:r>
            <a:r>
              <a:rPr lang="en-US" dirty="0" smtClean="0"/>
              <a:t>us”</a:t>
            </a:r>
          </a:p>
        </p:txBody>
      </p:sp>
    </p:spTree>
    <p:extLst>
      <p:ext uri="{BB962C8B-B14F-4D97-AF65-F5344CB8AC3E}">
        <p14:creationId xmlns:p14="http://schemas.microsoft.com/office/powerpoint/2010/main" val="2281547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Journal of a Voyage Made in the Hannibal of London </a:t>
            </a:r>
            <a:endParaRPr lang="en-US" dirty="0"/>
          </a:p>
        </p:txBody>
      </p:sp>
      <p:pic>
        <p:nvPicPr>
          <p:cNvPr id="4" name="Content Placeholder 3"/>
          <p:cNvPicPr>
            <a:picLocks noGrp="1" noChangeAspect="1"/>
          </p:cNvPicPr>
          <p:nvPr>
            <p:ph idx="1"/>
          </p:nvPr>
        </p:nvPicPr>
        <p:blipFill>
          <a:blip r:embed="rId2"/>
          <a:srcRect t="-6841" b="-6841"/>
          <a:stretch>
            <a:fillRect/>
          </a:stretch>
        </p:blipFill>
        <p:spPr/>
      </p:pic>
    </p:spTree>
    <p:extLst>
      <p:ext uri="{BB962C8B-B14F-4D97-AF65-F5344CB8AC3E}">
        <p14:creationId xmlns:p14="http://schemas.microsoft.com/office/powerpoint/2010/main" val="7999132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Journal of a Voyage Made in the Hannibal of London </a:t>
            </a:r>
          </a:p>
        </p:txBody>
      </p:sp>
      <p:sp>
        <p:nvSpPr>
          <p:cNvPr id="3" name="Content Placeholder 2"/>
          <p:cNvSpPr>
            <a:spLocks noGrp="1"/>
          </p:cNvSpPr>
          <p:nvPr>
            <p:ph idx="1"/>
          </p:nvPr>
        </p:nvSpPr>
        <p:spPr>
          <a:xfrm>
            <a:off x="457200" y="1600200"/>
            <a:ext cx="8229600" cy="4995959"/>
          </a:xfrm>
        </p:spPr>
        <p:txBody>
          <a:bodyPr>
            <a:normAutofit fontScale="85000" lnSpcReduction="20000"/>
          </a:bodyPr>
          <a:lstStyle/>
          <a:p>
            <a:r>
              <a:rPr lang="en-US" dirty="0" smtClean="0"/>
              <a:t>Had to meet with the king, take king’s slaves first</a:t>
            </a:r>
          </a:p>
          <a:p>
            <a:r>
              <a:rPr lang="en-US" dirty="0" smtClean="0"/>
              <a:t>Africans knew tricks to get the highest prices for slaves</a:t>
            </a:r>
          </a:p>
          <a:p>
            <a:pPr lvl="1"/>
            <a:r>
              <a:rPr lang="en-US" dirty="0" smtClean="0"/>
              <a:t>Competition among slave ships</a:t>
            </a:r>
          </a:p>
          <a:p>
            <a:pPr lvl="1"/>
            <a:r>
              <a:rPr lang="en-US" dirty="0" smtClean="0"/>
              <a:t>Shaving their heads so no gray hair is seen </a:t>
            </a:r>
          </a:p>
          <a:p>
            <a:r>
              <a:rPr lang="en-US" dirty="0" smtClean="0"/>
              <a:t>Europeans brought doctors to examine the slaves before purchase </a:t>
            </a:r>
          </a:p>
          <a:p>
            <a:r>
              <a:rPr lang="en-US" dirty="0" smtClean="0"/>
              <a:t>Branded the slaves on the breast or </a:t>
            </a:r>
            <a:r>
              <a:rPr lang="en-US" dirty="0" err="1" smtClean="0"/>
              <a:t>sholder</a:t>
            </a:r>
            <a:endParaRPr lang="en-US" dirty="0" smtClean="0"/>
          </a:p>
          <a:p>
            <a:pPr lvl="1"/>
            <a:r>
              <a:rPr lang="en-US" dirty="0" smtClean="0"/>
              <a:t>“little pain”</a:t>
            </a:r>
          </a:p>
          <a:p>
            <a:r>
              <a:rPr lang="en-US" dirty="0" smtClean="0"/>
              <a:t>Cowries (shells) traded for slaves, and brass for bracelets</a:t>
            </a:r>
          </a:p>
          <a:p>
            <a:r>
              <a:rPr lang="en-US" dirty="0" smtClean="0"/>
              <a:t>Delivered 372 of 700 slaves purchased to Barbados (Caribbean) </a:t>
            </a:r>
          </a:p>
        </p:txBody>
      </p:sp>
    </p:spTree>
    <p:extLst>
      <p:ext uri="{BB962C8B-B14F-4D97-AF65-F5344CB8AC3E}">
        <p14:creationId xmlns:p14="http://schemas.microsoft.com/office/powerpoint/2010/main" val="27795942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Letters to King </a:t>
            </a:r>
            <a:r>
              <a:rPr lang="en-US" dirty="0" err="1" smtClean="0"/>
              <a:t>Jao</a:t>
            </a:r>
            <a:r>
              <a:rPr lang="en-US" dirty="0" smtClean="0"/>
              <a:t> of Portugal from King </a:t>
            </a:r>
            <a:r>
              <a:rPr lang="en-US" dirty="0" err="1" smtClean="0"/>
              <a:t>Affonso</a:t>
            </a:r>
            <a:r>
              <a:rPr lang="en-US" dirty="0" smtClean="0"/>
              <a:t> I </a:t>
            </a:r>
            <a:endParaRPr lang="en-US" dirty="0"/>
          </a:p>
        </p:txBody>
      </p:sp>
      <p:pic>
        <p:nvPicPr>
          <p:cNvPr id="4" name="Content Placeholder 3"/>
          <p:cNvPicPr>
            <a:picLocks noGrp="1" noChangeAspect="1"/>
          </p:cNvPicPr>
          <p:nvPr>
            <p:ph idx="1"/>
          </p:nvPr>
        </p:nvPicPr>
        <p:blipFill>
          <a:blip r:embed="rId2"/>
          <a:srcRect t="-9173" b="-9173"/>
          <a:stretch>
            <a:fillRect/>
          </a:stretch>
        </p:blipFill>
        <p:spPr/>
      </p:pic>
    </p:spTree>
    <p:extLst>
      <p:ext uri="{BB962C8B-B14F-4D97-AF65-F5344CB8AC3E}">
        <p14:creationId xmlns:p14="http://schemas.microsoft.com/office/powerpoint/2010/main" val="15022057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Letters to King </a:t>
            </a:r>
            <a:r>
              <a:rPr lang="en-US" dirty="0" err="1"/>
              <a:t>Jao</a:t>
            </a:r>
            <a:r>
              <a:rPr lang="en-US" dirty="0"/>
              <a:t> of Portugal from King </a:t>
            </a:r>
            <a:r>
              <a:rPr lang="en-US" dirty="0" err="1"/>
              <a:t>Affonso</a:t>
            </a:r>
            <a:r>
              <a:rPr lang="en-US" dirty="0"/>
              <a:t> I </a:t>
            </a:r>
          </a:p>
        </p:txBody>
      </p:sp>
      <p:sp>
        <p:nvSpPr>
          <p:cNvPr id="3" name="Content Placeholder 2"/>
          <p:cNvSpPr>
            <a:spLocks noGrp="1"/>
          </p:cNvSpPr>
          <p:nvPr>
            <p:ph idx="1"/>
          </p:nvPr>
        </p:nvSpPr>
        <p:spPr/>
        <p:txBody>
          <a:bodyPr/>
          <a:lstStyle/>
          <a:p>
            <a:r>
              <a:rPr lang="en-US" dirty="0" err="1" smtClean="0"/>
              <a:t>Affonso</a:t>
            </a:r>
            <a:r>
              <a:rPr lang="en-US" dirty="0" smtClean="0"/>
              <a:t> was a Christian convert </a:t>
            </a:r>
          </a:p>
          <a:p>
            <a:r>
              <a:rPr lang="en-US" dirty="0" smtClean="0"/>
              <a:t>Because Europeans are here trading cool stuff for slaves, Africans are kidnapping </a:t>
            </a:r>
            <a:r>
              <a:rPr lang="en-US" dirty="0" err="1" smtClean="0"/>
              <a:t>ppl</a:t>
            </a:r>
            <a:r>
              <a:rPr lang="en-US" dirty="0" smtClean="0"/>
              <a:t> and selling them for stuff </a:t>
            </a:r>
          </a:p>
          <a:p>
            <a:pPr lvl="1"/>
            <a:r>
              <a:rPr lang="en-US" dirty="0" smtClean="0"/>
              <a:t>Even nobles </a:t>
            </a:r>
          </a:p>
          <a:p>
            <a:r>
              <a:rPr lang="en-US" dirty="0" smtClean="0"/>
              <a:t>King, help us by only letting priests and teachers into </a:t>
            </a:r>
            <a:r>
              <a:rPr lang="en-US" dirty="0" err="1" smtClean="0"/>
              <a:t>Kongo</a:t>
            </a:r>
            <a:r>
              <a:rPr lang="en-US" dirty="0" smtClean="0"/>
              <a:t> </a:t>
            </a:r>
          </a:p>
          <a:p>
            <a:r>
              <a:rPr lang="en-US" dirty="0" smtClean="0"/>
              <a:t>Also, send us drugs and doctors </a:t>
            </a:r>
            <a:endParaRPr lang="en-US" dirty="0"/>
          </a:p>
        </p:txBody>
      </p:sp>
    </p:spTree>
    <p:extLst>
      <p:ext uri="{BB962C8B-B14F-4D97-AF65-F5344CB8AC3E}">
        <p14:creationId xmlns:p14="http://schemas.microsoft.com/office/powerpoint/2010/main" val="18027764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Conversations with Joseph Dupuis – </a:t>
            </a:r>
            <a:r>
              <a:rPr lang="en-US" dirty="0" err="1" smtClean="0"/>
              <a:t>Osei</a:t>
            </a:r>
            <a:r>
              <a:rPr lang="en-US" dirty="0" smtClean="0"/>
              <a:t> </a:t>
            </a:r>
            <a:r>
              <a:rPr lang="en-US" dirty="0" err="1" smtClean="0"/>
              <a:t>Bonsu</a:t>
            </a:r>
            <a:r>
              <a:rPr lang="en-US" dirty="0" smtClean="0"/>
              <a:t> </a:t>
            </a:r>
            <a:endParaRPr lang="en-US" dirty="0"/>
          </a:p>
        </p:txBody>
      </p:sp>
      <p:sp>
        <p:nvSpPr>
          <p:cNvPr id="3" name="Content Placeholder 2"/>
          <p:cNvSpPr>
            <a:spLocks noGrp="1"/>
          </p:cNvSpPr>
          <p:nvPr>
            <p:ph idx="1"/>
          </p:nvPr>
        </p:nvSpPr>
        <p:spPr/>
        <p:txBody>
          <a:bodyPr/>
          <a:lstStyle/>
          <a:p>
            <a:r>
              <a:rPr lang="en-US" dirty="0" err="1" smtClean="0"/>
              <a:t>Bonsu</a:t>
            </a:r>
            <a:r>
              <a:rPr lang="en-US" dirty="0" smtClean="0"/>
              <a:t> is not happy that England </a:t>
            </a:r>
            <a:r>
              <a:rPr lang="en-US" dirty="0" err="1" smtClean="0"/>
              <a:t>doesn</a:t>
            </a:r>
            <a:r>
              <a:rPr lang="uk-UA" dirty="0" smtClean="0"/>
              <a:t>’</a:t>
            </a:r>
            <a:r>
              <a:rPr lang="en-US" dirty="0" smtClean="0"/>
              <a:t>t want to trade slaves now</a:t>
            </a:r>
          </a:p>
          <a:p>
            <a:r>
              <a:rPr lang="en-US" dirty="0" smtClean="0"/>
              <a:t>Stopped around 1810 due to abolitionist movement </a:t>
            </a:r>
          </a:p>
          <a:p>
            <a:r>
              <a:rPr lang="en-US" dirty="0" smtClean="0"/>
              <a:t>He sees Muslims and Christians as the same and said that Muslims still trade slaves </a:t>
            </a:r>
          </a:p>
          <a:p>
            <a:r>
              <a:rPr lang="en-US" dirty="0" smtClean="0"/>
              <a:t>Wants England to start trading slaves again </a:t>
            </a:r>
            <a:endParaRPr lang="en-US" dirty="0"/>
          </a:p>
        </p:txBody>
      </p:sp>
    </p:spTree>
    <p:extLst>
      <p:ext uri="{BB962C8B-B14F-4D97-AF65-F5344CB8AC3E}">
        <p14:creationId xmlns:p14="http://schemas.microsoft.com/office/powerpoint/2010/main" val="25335758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798689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661448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Dutch and British East India Companies</a:t>
            </a:r>
            <a:endParaRPr lang="en-US" dirty="0"/>
          </a:p>
        </p:txBody>
      </p:sp>
      <p:sp>
        <p:nvSpPr>
          <p:cNvPr id="3" name="Content Placeholder 2"/>
          <p:cNvSpPr>
            <a:spLocks noGrp="1"/>
          </p:cNvSpPr>
          <p:nvPr>
            <p:ph idx="1"/>
          </p:nvPr>
        </p:nvSpPr>
        <p:spPr>
          <a:xfrm>
            <a:off x="457200" y="1600200"/>
            <a:ext cx="8229600" cy="5000415"/>
          </a:xfrm>
        </p:spPr>
        <p:txBody>
          <a:bodyPr>
            <a:normAutofit fontScale="77500" lnSpcReduction="20000"/>
          </a:bodyPr>
          <a:lstStyle/>
          <a:p>
            <a:r>
              <a:rPr lang="en-US" dirty="0" smtClean="0"/>
              <a:t>Charted by their country’s government (</a:t>
            </a:r>
            <a:r>
              <a:rPr lang="en-US" b="1" dirty="0" smtClean="0"/>
              <a:t>Chartered companies)</a:t>
            </a:r>
          </a:p>
          <a:p>
            <a:pPr lvl="1"/>
            <a:r>
              <a:rPr lang="en-US" dirty="0" smtClean="0"/>
              <a:t>Could not only make money off the people, but wage war and govern them</a:t>
            </a:r>
          </a:p>
          <a:p>
            <a:r>
              <a:rPr lang="en-US" b="1" dirty="0" smtClean="0"/>
              <a:t>Monopolies</a:t>
            </a:r>
            <a:r>
              <a:rPr lang="en-US" dirty="0" smtClean="0"/>
              <a:t> (only they could trade)</a:t>
            </a:r>
          </a:p>
          <a:p>
            <a:r>
              <a:rPr lang="en-US" b="1" dirty="0" smtClean="0"/>
              <a:t>Joint stock companies </a:t>
            </a:r>
            <a:r>
              <a:rPr lang="en-US" dirty="0" smtClean="0"/>
              <a:t>– </a:t>
            </a:r>
            <a:r>
              <a:rPr lang="en-US" dirty="0" err="1" smtClean="0"/>
              <a:t>ppl</a:t>
            </a:r>
            <a:r>
              <a:rPr lang="en-US" dirty="0" smtClean="0"/>
              <a:t> back home bought stock in the ships and got part of the profits</a:t>
            </a:r>
          </a:p>
          <a:p>
            <a:pPr lvl="1"/>
            <a:r>
              <a:rPr lang="en-US" dirty="0" smtClean="0"/>
              <a:t>Beginning of modern stock-based economics </a:t>
            </a:r>
          </a:p>
          <a:p>
            <a:r>
              <a:rPr lang="en-US" dirty="0" smtClean="0"/>
              <a:t>Both pushed out the Portuguese </a:t>
            </a:r>
          </a:p>
          <a:p>
            <a:r>
              <a:rPr lang="en-US" b="1" dirty="0" smtClean="0"/>
              <a:t>East India Companies</a:t>
            </a:r>
          </a:p>
          <a:p>
            <a:pPr lvl="1"/>
            <a:r>
              <a:rPr lang="en-US" dirty="0" smtClean="0"/>
              <a:t>Dutch = Indonesia</a:t>
            </a:r>
          </a:p>
          <a:p>
            <a:pPr lvl="1"/>
            <a:r>
              <a:rPr lang="en-US" dirty="0" smtClean="0"/>
              <a:t>English = India</a:t>
            </a:r>
          </a:p>
          <a:p>
            <a:r>
              <a:rPr lang="en-US" b="1" dirty="0" smtClean="0"/>
              <a:t>West India Companies </a:t>
            </a:r>
          </a:p>
          <a:p>
            <a:pPr lvl="1"/>
            <a:r>
              <a:rPr lang="en-US" dirty="0" smtClean="0"/>
              <a:t>Both = Caribbean </a:t>
            </a:r>
          </a:p>
        </p:txBody>
      </p:sp>
    </p:spTree>
    <p:extLst>
      <p:ext uri="{BB962C8B-B14F-4D97-AF65-F5344CB8AC3E}">
        <p14:creationId xmlns:p14="http://schemas.microsoft.com/office/powerpoint/2010/main" val="2566642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To </a:t>
            </a:r>
            <a:r>
              <a:rPr lang="en-US" sz="2800" dirty="0"/>
              <a:t>what extent did the </a:t>
            </a:r>
            <a:r>
              <a:rPr lang="en-US" sz="2800" dirty="0" smtClean="0"/>
              <a:t>Dutch </a:t>
            </a:r>
            <a:r>
              <a:rPr lang="en-US" sz="2800" dirty="0"/>
              <a:t>trading </a:t>
            </a:r>
            <a:r>
              <a:rPr lang="en-US" sz="2800" dirty="0" smtClean="0"/>
              <a:t>company </a:t>
            </a:r>
            <a:r>
              <a:rPr lang="en-US" sz="2800" b="1" dirty="0" smtClean="0"/>
              <a:t>change </a:t>
            </a:r>
            <a:r>
              <a:rPr lang="en-US" sz="2800" b="1" dirty="0"/>
              <a:t>the societies</a:t>
            </a:r>
            <a:r>
              <a:rPr lang="en-US" sz="2800" dirty="0"/>
              <a:t> they encountered in Asia</a:t>
            </a:r>
            <a:r>
              <a:rPr lang="en-US" sz="2800" dirty="0" smtClean="0"/>
              <a:t>?</a:t>
            </a:r>
            <a:endParaRPr lang="en-US" sz="2800" dirty="0"/>
          </a:p>
        </p:txBody>
      </p:sp>
      <p:sp>
        <p:nvSpPr>
          <p:cNvPr id="3" name="Content Placeholder 2"/>
          <p:cNvSpPr>
            <a:spLocks noGrp="1"/>
          </p:cNvSpPr>
          <p:nvPr>
            <p:ph idx="1"/>
          </p:nvPr>
        </p:nvSpPr>
        <p:spPr/>
        <p:txBody>
          <a:bodyPr>
            <a:normAutofit fontScale="85000" lnSpcReduction="10000"/>
          </a:bodyPr>
          <a:lstStyle/>
          <a:p>
            <a:r>
              <a:rPr lang="en-US" b="1" dirty="0" smtClean="0"/>
              <a:t>The </a:t>
            </a:r>
            <a:r>
              <a:rPr lang="en-US" b="1" dirty="0"/>
              <a:t>Dutch </a:t>
            </a:r>
            <a:r>
              <a:rPr lang="en-US" b="1" dirty="0" smtClean="0"/>
              <a:t>controlled</a:t>
            </a:r>
            <a:r>
              <a:rPr lang="en-US" dirty="0" smtClean="0"/>
              <a:t>—shipping, production and trade of mostly spices. </a:t>
            </a:r>
          </a:p>
          <a:p>
            <a:r>
              <a:rPr lang="en-US" dirty="0" smtClean="0"/>
              <a:t>Lots of bloodshed.</a:t>
            </a:r>
          </a:p>
          <a:p>
            <a:r>
              <a:rPr lang="en-US" dirty="0" smtClean="0"/>
              <a:t>On one group of islands—</a:t>
            </a:r>
            <a:r>
              <a:rPr lang="en-US" dirty="0"/>
              <a:t>the Dutch killed, enslaved, or left to starve virtually the entire population and then replaced them with Dutch planters, using a slave labor force to </a:t>
            </a:r>
            <a:r>
              <a:rPr lang="en-US" dirty="0" smtClean="0"/>
              <a:t>produce nutmeg.</a:t>
            </a:r>
          </a:p>
          <a:p>
            <a:pPr lvl="1"/>
            <a:r>
              <a:rPr lang="en-US" dirty="0" smtClean="0"/>
              <a:t>Monopoly let them charge 14 to 17 times the original price to Europeans </a:t>
            </a:r>
            <a:endParaRPr lang="en-US" dirty="0"/>
          </a:p>
          <a:p>
            <a:r>
              <a:rPr lang="en-US" dirty="0" smtClean="0"/>
              <a:t>End result? Local economy shattered, people impoverished.</a:t>
            </a:r>
          </a:p>
        </p:txBody>
      </p:sp>
    </p:spTree>
    <p:extLst>
      <p:ext uri="{BB962C8B-B14F-4D97-AF65-F5344CB8AC3E}">
        <p14:creationId xmlns:p14="http://schemas.microsoft.com/office/powerpoint/2010/main" val="12922532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To what extent did the </a:t>
            </a:r>
            <a:r>
              <a:rPr lang="en-US" sz="3200" dirty="0" smtClean="0"/>
              <a:t>British </a:t>
            </a:r>
            <a:r>
              <a:rPr lang="en-US" sz="3200" dirty="0"/>
              <a:t>trading company </a:t>
            </a:r>
            <a:r>
              <a:rPr lang="en-US" sz="3200" b="1" dirty="0"/>
              <a:t>change the societies</a:t>
            </a:r>
            <a:r>
              <a:rPr lang="en-US" sz="3200" dirty="0"/>
              <a:t> they encountered in Asia?</a:t>
            </a:r>
          </a:p>
        </p:txBody>
      </p:sp>
      <p:sp>
        <p:nvSpPr>
          <p:cNvPr id="3" name="Content Placeholder 2"/>
          <p:cNvSpPr>
            <a:spLocks noGrp="1"/>
          </p:cNvSpPr>
          <p:nvPr>
            <p:ph idx="1"/>
          </p:nvPr>
        </p:nvSpPr>
        <p:spPr/>
        <p:txBody>
          <a:bodyPr>
            <a:normAutofit lnSpcReduction="10000"/>
          </a:bodyPr>
          <a:lstStyle/>
          <a:p>
            <a:r>
              <a:rPr lang="en-US" b="1" dirty="0" smtClean="0"/>
              <a:t>Asked for right to trade in India </a:t>
            </a:r>
            <a:r>
              <a:rPr lang="en-US" dirty="0" smtClean="0"/>
              <a:t>from the Mughals.</a:t>
            </a:r>
          </a:p>
          <a:p>
            <a:pPr lvl="1"/>
            <a:r>
              <a:rPr lang="en-US" dirty="0" err="1" smtClean="0"/>
              <a:t>Couldn</a:t>
            </a:r>
            <a:r>
              <a:rPr lang="uk-UA" dirty="0" smtClean="0"/>
              <a:t>’</a:t>
            </a:r>
            <a:r>
              <a:rPr lang="en-US" dirty="0" smtClean="0"/>
              <a:t>t “trade by force” like Dutch did on the small islands b/c Mughals are too strong</a:t>
            </a:r>
          </a:p>
          <a:p>
            <a:r>
              <a:rPr lang="en-US" b="1" dirty="0" smtClean="0"/>
              <a:t>Almost got shutdown </a:t>
            </a:r>
            <a:r>
              <a:rPr lang="en-US" dirty="0" smtClean="0"/>
              <a:t>for pirating a Mughal ship</a:t>
            </a:r>
          </a:p>
          <a:p>
            <a:r>
              <a:rPr lang="en-US" dirty="0" smtClean="0"/>
              <a:t>Took India b/c it was </a:t>
            </a:r>
            <a:r>
              <a:rPr lang="en-US" b="1" dirty="0" smtClean="0"/>
              <a:t>all that was left</a:t>
            </a:r>
          </a:p>
          <a:p>
            <a:pPr lvl="1"/>
            <a:r>
              <a:rPr lang="en-US" dirty="0" smtClean="0"/>
              <a:t>Spain and Dutch had the islands</a:t>
            </a:r>
          </a:p>
          <a:p>
            <a:r>
              <a:rPr lang="en-US" dirty="0" smtClean="0"/>
              <a:t>Focused mainly on </a:t>
            </a:r>
            <a:r>
              <a:rPr lang="en-US" b="1" dirty="0" smtClean="0"/>
              <a:t>cotton</a:t>
            </a:r>
            <a:r>
              <a:rPr lang="en-US" dirty="0" smtClean="0"/>
              <a:t>, not spices. </a:t>
            </a:r>
            <a:endParaRPr lang="en-US" dirty="0"/>
          </a:p>
        </p:txBody>
      </p:sp>
    </p:spTree>
    <p:extLst>
      <p:ext uri="{BB962C8B-B14F-4D97-AF65-F5344CB8AC3E}">
        <p14:creationId xmlns:p14="http://schemas.microsoft.com/office/powerpoint/2010/main" val="40607000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6245</TotalTime>
  <Words>3737</Words>
  <Application>Microsoft Macintosh PowerPoint</Application>
  <PresentationFormat>On-screen Show (4:3)</PresentationFormat>
  <Paragraphs>338</Paragraphs>
  <Slides>68</Slides>
  <Notes>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Default Theme</vt:lpstr>
      <vt:lpstr>Chapter 15</vt:lpstr>
      <vt:lpstr>Major commerce things in Unit 4</vt:lpstr>
      <vt:lpstr>Strayer is a frickin’ poet. </vt:lpstr>
      <vt:lpstr>What motivated European involvement in the world of Asian commerce?</vt:lpstr>
      <vt:lpstr>To what extent did the Portuguese realize their own goals in the Indian Ocean? (What did they create?  Did they get to their goal?  What was the outcome?)</vt:lpstr>
      <vt:lpstr>Spain and the Philippines  </vt:lpstr>
      <vt:lpstr>Dutch and British East India Companies</vt:lpstr>
      <vt:lpstr>To what extent did the Dutch trading company change the societies they encountered in Asia?</vt:lpstr>
      <vt:lpstr>To what extent did the British trading company change the societies they encountered in Asia?</vt:lpstr>
      <vt:lpstr>How did trading end up in Indonesia (Dutch) and India (British)?</vt:lpstr>
      <vt:lpstr>15.1 Quiz A </vt:lpstr>
      <vt:lpstr>15.1 Quiz B </vt:lpstr>
      <vt:lpstr>15.2 Asia and Silver</vt:lpstr>
      <vt:lpstr>Dutch and British East India Companies</vt:lpstr>
      <vt:lpstr>To what extent did the Dutch trading company change the societies they encountered in Asia?</vt:lpstr>
      <vt:lpstr>To what extent did the British trading company change the societies they encountered in Asia?</vt:lpstr>
      <vt:lpstr>How did trading end up in Indonesia (Dutch) and India (British)?</vt:lpstr>
      <vt:lpstr>What was Japan’s response to the Europeans whom they saw as a threat?</vt:lpstr>
      <vt:lpstr>Why was the silver trade so historically important?</vt:lpstr>
      <vt:lpstr>More about silver</vt:lpstr>
      <vt:lpstr>What impact did the discovery of the world's largest silver mine at Potosi have on the Native  American miners? </vt:lpstr>
      <vt:lpstr>More on Potosi </vt:lpstr>
      <vt:lpstr>PowerPoint Presentation</vt:lpstr>
      <vt:lpstr>How did the discovery of the vast silver mines in South America affect Spain's position in Europe? </vt:lpstr>
      <vt:lpstr>In what ways did the Chinese response to the global silver economy differ from the Japanese response? </vt:lpstr>
      <vt:lpstr>PowerPoint Presentation</vt:lpstr>
      <vt:lpstr>15.2 Quiz A </vt:lpstr>
      <vt:lpstr>15.2 Quiz B </vt:lpstr>
      <vt:lpstr>Furs and Slave Trade Part 1 </vt:lpstr>
      <vt:lpstr>What may have increased the demand for furs in the early modern era?</vt:lpstr>
      <vt:lpstr>North American Fur Trade</vt:lpstr>
      <vt:lpstr>Describe the impact of the fur trade on North American native societies.</vt:lpstr>
      <vt:lpstr>PowerPoint Presentation</vt:lpstr>
      <vt:lpstr>PowerPoint Presentation</vt:lpstr>
      <vt:lpstr>How did the North American and Siberian fur trades differ from each other?  What did they have in common?</vt:lpstr>
      <vt:lpstr>More about the Atlantic Slave Trade</vt:lpstr>
      <vt:lpstr>PowerPoint Presentation</vt:lpstr>
      <vt:lpstr>Review of Slavery so far</vt:lpstr>
      <vt:lpstr>What was slavery like in the Islamic world?</vt:lpstr>
      <vt:lpstr>What was distinctive about the Atlantic slave trade in the Americas? </vt:lpstr>
      <vt:lpstr>PowerPoint Presentation</vt:lpstr>
      <vt:lpstr>What caused the Atlantic slave trade to grow?  Why was slavery a source of labor?</vt:lpstr>
      <vt:lpstr>15.3 Quiz A </vt:lpstr>
      <vt:lpstr>15.3 Quiz B </vt:lpstr>
      <vt:lpstr>Slave Trade 2 </vt:lpstr>
      <vt:lpstr>In what different ways did the Atlantic slave trade transform African societies?</vt:lpstr>
      <vt:lpstr>What are the origins of the Atlantic Slave Trade?</vt:lpstr>
      <vt:lpstr>What role did the Europeans play in the unfolding of the Atlantic slave trade? </vt:lpstr>
      <vt:lpstr>PowerPoint Presentation</vt:lpstr>
      <vt:lpstr>PowerPoint Presentation</vt:lpstr>
      <vt:lpstr>What role did the Africans play in the unfolding of the Atlantic slave trade?</vt:lpstr>
      <vt:lpstr>PowerPoint Presentation</vt:lpstr>
      <vt:lpstr>Why did Africa become the primary source of slave labor for plantation economies of the Americas?</vt:lpstr>
      <vt:lpstr>Who were enslaved?</vt:lpstr>
      <vt:lpstr>Conclusion </vt:lpstr>
      <vt:lpstr>15.4 Quiz A </vt:lpstr>
      <vt:lpstr>15.4 Quiz B </vt:lpstr>
      <vt:lpstr>Docs </vt:lpstr>
      <vt:lpstr>The Interesting Narrative of the Life of Olaudah Equiano </vt:lpstr>
      <vt:lpstr>The Interesting Narrative of the Life of Olaudah Equiano </vt:lpstr>
      <vt:lpstr>PowerPoint Presentation</vt:lpstr>
      <vt:lpstr>A Journal of a Voyage Made in the Hannibal of London </vt:lpstr>
      <vt:lpstr>A Journal of a Voyage Made in the Hannibal of London </vt:lpstr>
      <vt:lpstr>Letters to King Jao of Portugal from King Affonso I </vt:lpstr>
      <vt:lpstr>Letters to King Jao of Portugal from King Affonso I </vt:lpstr>
      <vt:lpstr>Conversations with Joseph Dupuis – Osei Bonsu </vt:lpstr>
      <vt:lpstr>PowerPoint Presentation</vt:lpstr>
      <vt:lpstr>PowerPoint Presentation</vt:lpstr>
    </vt:vector>
  </TitlesOfParts>
  <Company>rockcastle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15</dc:title>
  <dc:creator>Herbie Brock</dc:creator>
  <cp:lastModifiedBy>Herbie Brock</cp:lastModifiedBy>
  <cp:revision>10</cp:revision>
  <cp:lastPrinted>2016-02-26T14:09:53Z</cp:lastPrinted>
  <dcterms:created xsi:type="dcterms:W3CDTF">2016-02-23T13:44:55Z</dcterms:created>
  <dcterms:modified xsi:type="dcterms:W3CDTF">2016-03-01T00:11:05Z</dcterms:modified>
</cp:coreProperties>
</file>