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4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9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0" d="100"/>
          <a:sy n="80" d="100"/>
        </p:scale>
        <p:origin x="-37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6A99DB-9DCE-FA4B-823F-9CC0CC033740}" type="datetimeFigureOut">
              <a:rPr lang="en-US" smtClean="0"/>
              <a:t>3/25/16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90E0D3-002C-B643-948A-DDE6F2B7013C}" type="slidenum">
              <a:rPr lang="en-US" smtClean="0"/>
              <a:t>‹#›</a:t>
            </a:fld>
            <a:endParaRPr lang="en-US"/>
          </a:p>
        </p:txBody>
      </p:sp>
    </p:spTree>
    <p:extLst>
      <p:ext uri="{BB962C8B-B14F-4D97-AF65-F5344CB8AC3E}">
        <p14:creationId xmlns:p14="http://schemas.microsoft.com/office/powerpoint/2010/main" val="141540925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07EC15-EC06-0545-9088-43F21F6EE702}" type="datetimeFigureOut">
              <a:rPr lang="en-US" smtClean="0"/>
              <a:t>3/25/16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14223048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07EC15-EC06-0545-9088-43F21F6EE702}" type="datetimeFigureOut">
              <a:rPr lang="en-US" smtClean="0"/>
              <a:t>3/25/16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28671808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07EC15-EC06-0545-9088-43F21F6EE702}" type="datetimeFigureOut">
              <a:rPr lang="en-US" smtClean="0"/>
              <a:t>3/25/16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33915756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07EC15-EC06-0545-9088-43F21F6EE702}" type="datetimeFigureOut">
              <a:rPr lang="en-US" smtClean="0"/>
              <a:t>3/25/16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26359036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07EC15-EC06-0545-9088-43F21F6EE702}" type="datetimeFigureOut">
              <a:rPr lang="en-US" smtClean="0"/>
              <a:t>3/25/16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37023790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07EC15-EC06-0545-9088-43F21F6EE702}" type="datetimeFigureOut">
              <a:rPr lang="en-US" smtClean="0"/>
              <a:t>3/25/16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34982991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07EC15-EC06-0545-9088-43F21F6EE702}" type="datetimeFigureOut">
              <a:rPr lang="en-US" smtClean="0"/>
              <a:t>3/25/16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38792272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07EC15-EC06-0545-9088-43F21F6EE702}" type="datetimeFigureOut">
              <a:rPr lang="en-US" smtClean="0"/>
              <a:t>3/25/16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5997877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7EC15-EC06-0545-9088-43F21F6EE702}" type="datetimeFigureOut">
              <a:rPr lang="en-US" smtClean="0"/>
              <a:t>3/25/16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19061701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07EC15-EC06-0545-9088-43F21F6EE702}" type="datetimeFigureOut">
              <a:rPr lang="en-US" smtClean="0"/>
              <a:t>3/25/16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41882377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07EC15-EC06-0545-9088-43F21F6EE702}" type="datetimeFigureOut">
              <a:rPr lang="en-US" smtClean="0"/>
              <a:t>3/25/16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BD01E-CDF3-124F-8E17-7D4F4BB64D35}" type="slidenum">
              <a:rPr lang="en-US" smtClean="0"/>
              <a:t>‹#›</a:t>
            </a:fld>
            <a:endParaRPr lang="en-US"/>
          </a:p>
        </p:txBody>
      </p:sp>
    </p:spTree>
    <p:extLst>
      <p:ext uri="{BB962C8B-B14F-4D97-AF65-F5344CB8AC3E}">
        <p14:creationId xmlns:p14="http://schemas.microsoft.com/office/powerpoint/2010/main" val="1650117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7EC15-EC06-0545-9088-43F21F6EE702}" type="datetimeFigureOut">
              <a:rPr lang="en-US" smtClean="0"/>
              <a:t>3/25/16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ABD01E-CDF3-124F-8E17-7D4F4BB64D35}" type="slidenum">
              <a:rPr lang="en-US" smtClean="0"/>
              <a:t>‹#›</a:t>
            </a:fld>
            <a:endParaRPr lang="en-US"/>
          </a:p>
        </p:txBody>
      </p:sp>
    </p:spTree>
    <p:extLst>
      <p:ext uri="{BB962C8B-B14F-4D97-AF65-F5344CB8AC3E}">
        <p14:creationId xmlns:p14="http://schemas.microsoft.com/office/powerpoint/2010/main" val="2788431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5.4 and 5.2</a:t>
            </a:r>
            <a:endParaRPr lang="en-US" dirty="0"/>
          </a:p>
        </p:txBody>
      </p:sp>
      <p:sp>
        <p:nvSpPr>
          <p:cNvPr id="3" name="Subtitle 2"/>
          <p:cNvSpPr>
            <a:spLocks noGrp="1"/>
          </p:cNvSpPr>
          <p:nvPr>
            <p:ph type="subTitle" idx="1"/>
          </p:nvPr>
        </p:nvSpPr>
        <p:spPr/>
        <p:txBody>
          <a:bodyPr/>
          <a:lstStyle/>
          <a:p>
            <a:r>
              <a:rPr lang="en-US" dirty="0" smtClean="0"/>
              <a:t>Two key concepts for the price of one!</a:t>
            </a:r>
            <a:endParaRPr lang="en-US" dirty="0"/>
          </a:p>
        </p:txBody>
      </p:sp>
    </p:spTree>
    <p:extLst>
      <p:ext uri="{BB962C8B-B14F-4D97-AF65-F5344CB8AC3E}">
        <p14:creationId xmlns:p14="http://schemas.microsoft.com/office/powerpoint/2010/main" val="13508692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White Australia Policy</a:t>
            </a:r>
          </a:p>
          <a:p>
            <a:pPr lvl="1"/>
            <a:r>
              <a:rPr lang="en-US" dirty="0" smtClean="0"/>
              <a:t>1901-only people who spoke European languages could come to Australia </a:t>
            </a:r>
          </a:p>
          <a:p>
            <a:pPr lvl="1"/>
            <a:r>
              <a:rPr lang="en-US" dirty="0" smtClean="0"/>
              <a:t>Not repealed until 1966</a:t>
            </a:r>
          </a:p>
        </p:txBody>
      </p:sp>
    </p:spTree>
    <p:extLst>
      <p:ext uri="{BB962C8B-B14F-4D97-AF65-F5344CB8AC3E}">
        <p14:creationId xmlns:p14="http://schemas.microsoft.com/office/powerpoint/2010/main" val="14745876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Key Concept 5.2. </a:t>
            </a:r>
            <a:r>
              <a:rPr lang="en-US" dirty="0"/>
              <a:t>Imperialism and Nation-</a:t>
            </a:r>
            <a:r>
              <a:rPr lang="en-US" dirty="0" smtClean="0"/>
              <a:t>State Formation</a:t>
            </a:r>
            <a:endParaRPr lang="en-US" dirty="0"/>
          </a:p>
        </p:txBody>
      </p:sp>
      <p:sp>
        <p:nvSpPr>
          <p:cNvPr id="3" name="Content Placeholder 2"/>
          <p:cNvSpPr>
            <a:spLocks noGrp="1"/>
          </p:cNvSpPr>
          <p:nvPr>
            <p:ph idx="1"/>
          </p:nvPr>
        </p:nvSpPr>
        <p:spPr/>
        <p:txBody>
          <a:bodyPr/>
          <a:lstStyle/>
          <a:p>
            <a:r>
              <a:rPr lang="en-US" b="1" dirty="0"/>
              <a:t>I. Industrializing powers established transoceanic empires</a:t>
            </a:r>
            <a:r>
              <a:rPr lang="en-US" b="1" dirty="0" smtClean="0"/>
              <a:t>.</a:t>
            </a:r>
          </a:p>
          <a:p>
            <a:r>
              <a:rPr lang="en-US" i="1" dirty="0" smtClean="0"/>
              <a:t>States </a:t>
            </a:r>
            <a:r>
              <a:rPr lang="en-US" i="1" dirty="0"/>
              <a:t>with existing colonies </a:t>
            </a:r>
            <a:r>
              <a:rPr lang="en-US" dirty="0"/>
              <a:t>strengthened their control over </a:t>
            </a:r>
            <a:r>
              <a:rPr lang="en-US" dirty="0" smtClean="0"/>
              <a:t>those </a:t>
            </a:r>
            <a:r>
              <a:rPr lang="fr-FR" dirty="0" smtClean="0"/>
              <a:t>colonies.</a:t>
            </a:r>
          </a:p>
          <a:p>
            <a:pPr lvl="1"/>
            <a:r>
              <a:rPr lang="fr-FR" dirty="0" smtClean="0"/>
              <a:t>ENG </a:t>
            </a:r>
            <a:r>
              <a:rPr lang="fr-FR" dirty="0" err="1" smtClean="0"/>
              <a:t>began</a:t>
            </a:r>
            <a:r>
              <a:rPr lang="fr-FR" dirty="0" smtClean="0"/>
              <a:t> control in </a:t>
            </a:r>
            <a:r>
              <a:rPr lang="fr-FR" dirty="0" err="1" smtClean="0"/>
              <a:t>India</a:t>
            </a:r>
            <a:r>
              <a:rPr lang="fr-FR" dirty="0" smtClean="0"/>
              <a:t> by </a:t>
            </a:r>
            <a:r>
              <a:rPr lang="fr-FR" dirty="0" err="1" smtClean="0"/>
              <a:t>controlling</a:t>
            </a:r>
            <a:r>
              <a:rPr lang="fr-FR" dirty="0" smtClean="0"/>
              <a:t> </a:t>
            </a:r>
            <a:r>
              <a:rPr lang="fr-FR" dirty="0" err="1" smtClean="0"/>
              <a:t>trade</a:t>
            </a:r>
            <a:r>
              <a:rPr lang="fr-FR" dirty="0" smtClean="0"/>
              <a:t> </a:t>
            </a:r>
          </a:p>
          <a:p>
            <a:pPr lvl="1"/>
            <a:r>
              <a:rPr lang="fr-FR" dirty="0" err="1" smtClean="0"/>
              <a:t>Moved</a:t>
            </a:r>
            <a:r>
              <a:rPr lang="fr-FR" dirty="0" smtClean="0"/>
              <a:t> to total control </a:t>
            </a:r>
            <a:r>
              <a:rPr lang="fr-FR" dirty="0" err="1" smtClean="0"/>
              <a:t>after</a:t>
            </a:r>
            <a:r>
              <a:rPr lang="fr-FR" dirty="0" smtClean="0"/>
              <a:t> </a:t>
            </a:r>
            <a:r>
              <a:rPr lang="fr-FR" dirty="0" err="1" smtClean="0"/>
              <a:t>Sepoy</a:t>
            </a:r>
            <a:r>
              <a:rPr lang="fr-FR" dirty="0" smtClean="0"/>
              <a:t> </a:t>
            </a:r>
            <a:r>
              <a:rPr lang="fr-FR" dirty="0" err="1" smtClean="0"/>
              <a:t>Mutiny</a:t>
            </a:r>
            <a:endParaRPr lang="fr-FR" dirty="0" smtClean="0"/>
          </a:p>
          <a:p>
            <a:pPr lvl="2"/>
            <a:endParaRPr lang="en-US" dirty="0"/>
          </a:p>
        </p:txBody>
      </p:sp>
    </p:spTree>
    <p:extLst>
      <p:ext uri="{BB962C8B-B14F-4D97-AF65-F5344CB8AC3E}">
        <p14:creationId xmlns:p14="http://schemas.microsoft.com/office/powerpoint/2010/main" val="13967406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nSpc>
                <a:spcPct val="80000"/>
              </a:lnSpc>
            </a:pPr>
            <a:r>
              <a:rPr lang="en-US" dirty="0">
                <a:latin typeface="Calibri" charset="0"/>
              </a:rPr>
              <a:t>Colonial Rule in India</a:t>
            </a:r>
          </a:p>
          <a:p>
            <a:pPr lvl="1">
              <a:lnSpc>
                <a:spcPct val="80000"/>
              </a:lnSpc>
            </a:pPr>
            <a:r>
              <a:rPr lang="en-US" dirty="0">
                <a:latin typeface="Calibri" charset="0"/>
              </a:rPr>
              <a:t>ENG ruled directly through Viceroys (governors that rep monarch)</a:t>
            </a:r>
          </a:p>
          <a:p>
            <a:pPr lvl="1">
              <a:lnSpc>
                <a:spcPct val="80000"/>
              </a:lnSpc>
            </a:pPr>
            <a:r>
              <a:rPr lang="en-US" dirty="0">
                <a:latin typeface="Calibri" charset="0"/>
              </a:rPr>
              <a:t>300 mil </a:t>
            </a:r>
            <a:r>
              <a:rPr lang="en-US" dirty="0" err="1">
                <a:latin typeface="Calibri" charset="0"/>
              </a:rPr>
              <a:t>ppl</a:t>
            </a:r>
            <a:r>
              <a:rPr lang="en-US" dirty="0">
                <a:latin typeface="Calibri" charset="0"/>
              </a:rPr>
              <a:t>. Largest colony in world.</a:t>
            </a:r>
          </a:p>
          <a:p>
            <a:pPr>
              <a:lnSpc>
                <a:spcPct val="80000"/>
              </a:lnSpc>
            </a:pPr>
            <a:r>
              <a:rPr lang="en-US" dirty="0">
                <a:latin typeface="Calibri" charset="0"/>
              </a:rPr>
              <a:t>Benefits – stability and </a:t>
            </a:r>
            <a:r>
              <a:rPr lang="en-US" dirty="0" err="1">
                <a:latin typeface="Calibri" charset="0"/>
              </a:rPr>
              <a:t>infastructure</a:t>
            </a:r>
            <a:endParaRPr lang="en-US" dirty="0">
              <a:latin typeface="Calibri" charset="0"/>
            </a:endParaRPr>
          </a:p>
          <a:p>
            <a:pPr>
              <a:lnSpc>
                <a:spcPct val="80000"/>
              </a:lnSpc>
            </a:pPr>
            <a:r>
              <a:rPr lang="en-US" dirty="0">
                <a:latin typeface="Calibri" charset="0"/>
              </a:rPr>
              <a:t>Costs – ENG controls econ. Starvation (forced to grow cotton, not food)</a:t>
            </a:r>
          </a:p>
          <a:p>
            <a:endParaRPr lang="en-US" dirty="0"/>
          </a:p>
        </p:txBody>
      </p:sp>
    </p:spTree>
    <p:extLst>
      <p:ext uri="{BB962C8B-B14F-4D97-AF65-F5344CB8AC3E}">
        <p14:creationId xmlns:p14="http://schemas.microsoft.com/office/powerpoint/2010/main" val="3854660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10000"/>
          </a:bodyPr>
          <a:lstStyle/>
          <a:p>
            <a:r>
              <a:rPr lang="en-US" i="1" dirty="0"/>
              <a:t>European states, as well as the Americans and the Japanese, </a:t>
            </a:r>
            <a:r>
              <a:rPr lang="en-US" i="1" dirty="0" smtClean="0"/>
              <a:t>established empires </a:t>
            </a:r>
            <a:r>
              <a:rPr lang="en-US" i="1" dirty="0"/>
              <a:t>throughout Asia and the Pacific, while Spanish and </a:t>
            </a:r>
            <a:r>
              <a:rPr lang="en-US" i="1" dirty="0" smtClean="0"/>
              <a:t>Portuguese influence </a:t>
            </a:r>
            <a:r>
              <a:rPr lang="en-US" i="1" dirty="0"/>
              <a:t>declined</a:t>
            </a:r>
            <a:r>
              <a:rPr lang="en-US" i="1" dirty="0" smtClean="0"/>
              <a:t>.</a:t>
            </a:r>
          </a:p>
          <a:p>
            <a:r>
              <a:rPr lang="en-US" dirty="0" smtClean="0"/>
              <a:t>England</a:t>
            </a:r>
          </a:p>
          <a:p>
            <a:pPr lvl="1"/>
            <a:r>
              <a:rPr lang="en-US" dirty="0" smtClean="0"/>
              <a:t>Burma, China, India</a:t>
            </a:r>
          </a:p>
          <a:p>
            <a:r>
              <a:rPr lang="en-US" dirty="0" smtClean="0"/>
              <a:t>France</a:t>
            </a:r>
          </a:p>
          <a:p>
            <a:pPr lvl="1"/>
            <a:r>
              <a:rPr lang="en-US" dirty="0" smtClean="0"/>
              <a:t>Vietnam, Laos, Cambodia</a:t>
            </a:r>
          </a:p>
          <a:p>
            <a:pPr lvl="1"/>
            <a:r>
              <a:rPr lang="en-US" dirty="0" smtClean="0"/>
              <a:t>Called “French Indochina”</a:t>
            </a:r>
          </a:p>
          <a:p>
            <a:pPr lvl="1"/>
            <a:r>
              <a:rPr lang="en-US" dirty="0" smtClean="0"/>
              <a:t>Took land from China to keep England’s power in check</a:t>
            </a:r>
          </a:p>
          <a:p>
            <a:pPr lvl="2"/>
            <a:r>
              <a:rPr lang="en-US" dirty="0" smtClean="0"/>
              <a:t>China weak due to rebellions, corruption</a:t>
            </a:r>
          </a:p>
        </p:txBody>
      </p:sp>
    </p:spTree>
    <p:extLst>
      <p:ext uri="{BB962C8B-B14F-4D97-AF65-F5344CB8AC3E}">
        <p14:creationId xmlns:p14="http://schemas.microsoft.com/office/powerpoint/2010/main" val="3394925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i="1" dirty="0"/>
              <a:t>Many European states used both warfare and diplomacy to </a:t>
            </a:r>
            <a:r>
              <a:rPr lang="en-US" i="1" dirty="0" smtClean="0"/>
              <a:t>establish empires </a:t>
            </a:r>
            <a:r>
              <a:rPr lang="en-US" i="1" dirty="0"/>
              <a:t>in Africa</a:t>
            </a:r>
            <a:r>
              <a:rPr lang="en-US" i="1" dirty="0" smtClean="0"/>
              <a:t>.</a:t>
            </a:r>
          </a:p>
          <a:p>
            <a:r>
              <a:rPr lang="en-US" dirty="0"/>
              <a:t>Belgium </a:t>
            </a:r>
            <a:r>
              <a:rPr lang="en-US" dirty="0" smtClean="0"/>
              <a:t>in Congo - </a:t>
            </a:r>
            <a:endParaRPr lang="en-US" b="1" dirty="0"/>
          </a:p>
          <a:p>
            <a:pPr lvl="1"/>
            <a:r>
              <a:rPr lang="en-US" dirty="0" smtClean="0"/>
              <a:t>Record </a:t>
            </a:r>
            <a:r>
              <a:rPr lang="en-US" dirty="0"/>
              <a:t>among the worst of the Europeans</a:t>
            </a:r>
            <a:endParaRPr lang="en-US" b="1" dirty="0"/>
          </a:p>
          <a:p>
            <a:pPr lvl="1"/>
            <a:r>
              <a:rPr lang="en-US" dirty="0" smtClean="0"/>
              <a:t>Overexploited </a:t>
            </a:r>
            <a:r>
              <a:rPr lang="en-US" dirty="0"/>
              <a:t>rubber trees and vines</a:t>
            </a:r>
            <a:endParaRPr lang="en-US" b="1" dirty="0"/>
          </a:p>
          <a:p>
            <a:pPr lvl="2"/>
            <a:r>
              <a:rPr lang="en-US" dirty="0" smtClean="0"/>
              <a:t>Brutally </a:t>
            </a:r>
            <a:r>
              <a:rPr lang="en-US" dirty="0"/>
              <a:t>forced Congolese villagers to meet quotas</a:t>
            </a:r>
            <a:endParaRPr lang="en-US" b="1" dirty="0"/>
          </a:p>
          <a:p>
            <a:pPr lvl="1"/>
            <a:r>
              <a:rPr lang="en-US" dirty="0" smtClean="0"/>
              <a:t>Cut </a:t>
            </a:r>
            <a:r>
              <a:rPr lang="en-US" dirty="0"/>
              <a:t>off hands of those who did not meet quotas</a:t>
            </a:r>
            <a:endParaRPr lang="en-US" b="1" dirty="0"/>
          </a:p>
          <a:p>
            <a:pPr lvl="1"/>
            <a:r>
              <a:rPr lang="en-US" dirty="0" smtClean="0"/>
              <a:t>Massacres </a:t>
            </a:r>
            <a:r>
              <a:rPr lang="en-US" dirty="0"/>
              <a:t>of Congolese rubber workers</a:t>
            </a:r>
            <a:endParaRPr lang="en-US" b="1" dirty="0"/>
          </a:p>
          <a:p>
            <a:pPr lvl="1"/>
            <a:r>
              <a:rPr lang="en-US" dirty="0" smtClean="0"/>
              <a:t>Population </a:t>
            </a:r>
            <a:r>
              <a:rPr lang="en-US" dirty="0"/>
              <a:t>drops from 20 million to 8.5 million</a:t>
            </a:r>
            <a:endParaRPr lang="en-US" b="1" dirty="0"/>
          </a:p>
          <a:p>
            <a:endParaRPr lang="en-US" dirty="0"/>
          </a:p>
        </p:txBody>
      </p:sp>
    </p:spTree>
    <p:extLst>
      <p:ext uri="{BB962C8B-B14F-4D97-AF65-F5344CB8AC3E}">
        <p14:creationId xmlns:p14="http://schemas.microsoft.com/office/powerpoint/2010/main" val="14838745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2933700" y="635000"/>
            <a:ext cx="3263900" cy="5588000"/>
          </a:xfrm>
          <a:prstGeom prst="rect">
            <a:avLst/>
          </a:prstGeom>
        </p:spPr>
      </p:pic>
    </p:spTree>
    <p:extLst>
      <p:ext uri="{BB962C8B-B14F-4D97-AF65-F5344CB8AC3E}">
        <p14:creationId xmlns:p14="http://schemas.microsoft.com/office/powerpoint/2010/main" val="35468179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a:bodyPr>
          <a:lstStyle/>
          <a:p>
            <a:r>
              <a:rPr lang="en-US" i="1" dirty="0"/>
              <a:t>In some parts of their empires, Europeans established settler colonies</a:t>
            </a:r>
            <a:r>
              <a:rPr lang="en-US" i="1" dirty="0" smtClean="0"/>
              <a:t>.</a:t>
            </a:r>
          </a:p>
          <a:p>
            <a:r>
              <a:rPr lang="en-US" dirty="0" smtClean="0"/>
              <a:t>British settled South Africa, Australia and New Zealand </a:t>
            </a:r>
          </a:p>
          <a:p>
            <a:r>
              <a:rPr lang="en-US" dirty="0" smtClean="0"/>
              <a:t>South Africa</a:t>
            </a:r>
          </a:p>
          <a:p>
            <a:pPr lvl="1"/>
            <a:r>
              <a:rPr lang="en-US" dirty="0" smtClean="0"/>
              <a:t>Dutch (Boers) there since 1600s</a:t>
            </a:r>
          </a:p>
          <a:p>
            <a:pPr lvl="2"/>
            <a:r>
              <a:rPr lang="en-US" dirty="0" smtClean="0"/>
              <a:t>Find diamonds</a:t>
            </a:r>
          </a:p>
          <a:p>
            <a:pPr lvl="1"/>
            <a:r>
              <a:rPr lang="en-US" dirty="0" smtClean="0"/>
              <a:t>British come, fight (Boer War), win, takeover</a:t>
            </a:r>
          </a:p>
          <a:p>
            <a:pPr lvl="1"/>
            <a:r>
              <a:rPr lang="en-US" dirty="0" smtClean="0"/>
              <a:t>Make it a colony, force natives to work in the mines</a:t>
            </a:r>
            <a:endParaRPr lang="en-US" dirty="0"/>
          </a:p>
        </p:txBody>
      </p:sp>
    </p:spTree>
    <p:extLst>
      <p:ext uri="{BB962C8B-B14F-4D97-AF65-F5344CB8AC3E}">
        <p14:creationId xmlns:p14="http://schemas.microsoft.com/office/powerpoint/2010/main" val="14028321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b="1" dirty="0"/>
              <a:t>II. Imperialism influenced state formation and contraction </a:t>
            </a:r>
            <a:r>
              <a:rPr lang="en-US" b="1" dirty="0" smtClean="0"/>
              <a:t>around the </a:t>
            </a:r>
            <a:r>
              <a:rPr lang="en-US" b="1" dirty="0"/>
              <a:t>world</a:t>
            </a:r>
            <a:r>
              <a:rPr lang="en-US" b="1" dirty="0" smtClean="0"/>
              <a:t>.</a:t>
            </a:r>
          </a:p>
          <a:p>
            <a:r>
              <a:rPr lang="en-US" i="1" dirty="0"/>
              <a:t>The expansion of U.S. and European influence over Tokugawa </a:t>
            </a:r>
            <a:r>
              <a:rPr lang="en-US" i="1" dirty="0" smtClean="0"/>
              <a:t>Japan led </a:t>
            </a:r>
            <a:r>
              <a:rPr lang="en-US" i="1" dirty="0"/>
              <a:t>to the emergence of Meiji Japan</a:t>
            </a:r>
            <a:r>
              <a:rPr lang="en-US" i="1" dirty="0" smtClean="0"/>
              <a:t>.</a:t>
            </a:r>
          </a:p>
          <a:p>
            <a:pPr lvl="1"/>
            <a:r>
              <a:rPr lang="en-US" dirty="0" smtClean="0"/>
              <a:t>Matthew Perry</a:t>
            </a:r>
          </a:p>
          <a:p>
            <a:r>
              <a:rPr lang="en-US" i="1" dirty="0"/>
              <a:t>The United States and Russia emulated European </a:t>
            </a:r>
            <a:r>
              <a:rPr lang="en-US" i="1" dirty="0" smtClean="0"/>
              <a:t>transoceanic imperialism </a:t>
            </a:r>
            <a:r>
              <a:rPr lang="en-US" i="1" dirty="0"/>
              <a:t>by expanding their land borders and conquering </a:t>
            </a:r>
            <a:r>
              <a:rPr lang="en-US" i="1" dirty="0" smtClean="0"/>
              <a:t>neighboring territories.</a:t>
            </a:r>
          </a:p>
          <a:p>
            <a:pPr lvl="1"/>
            <a:r>
              <a:rPr lang="en-US" dirty="0" smtClean="0"/>
              <a:t>The US and Russia copied what Europeans did in the last unit by taking over lands near and far.</a:t>
            </a:r>
          </a:p>
          <a:p>
            <a:pPr lvl="1"/>
            <a:endParaRPr lang="en-US" dirty="0"/>
          </a:p>
        </p:txBody>
      </p:sp>
    </p:spTree>
    <p:extLst>
      <p:ext uri="{BB962C8B-B14F-4D97-AF65-F5344CB8AC3E}">
        <p14:creationId xmlns:p14="http://schemas.microsoft.com/office/powerpoint/2010/main" val="14602797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i="1" dirty="0"/>
              <a:t>Anti-imperial resistance led to the </a:t>
            </a:r>
            <a:r>
              <a:rPr lang="en-US" i="1" dirty="0" smtClean="0"/>
              <a:t>contraction of </a:t>
            </a:r>
            <a:r>
              <a:rPr lang="en-US" i="1" dirty="0"/>
              <a:t>the Ottoman Empire</a:t>
            </a:r>
            <a:r>
              <a:rPr lang="en-US" i="1" dirty="0" smtClean="0"/>
              <a:t>.</a:t>
            </a:r>
          </a:p>
          <a:p>
            <a:pPr lvl="1"/>
            <a:r>
              <a:rPr lang="en-US" dirty="0" smtClean="0"/>
              <a:t>Balkans and Greeks rebelled due to nationalism. </a:t>
            </a:r>
            <a:endParaRPr lang="en-US" dirty="0"/>
          </a:p>
          <a:p>
            <a:pPr lvl="2"/>
            <a:r>
              <a:rPr lang="en-US" dirty="0" smtClean="0"/>
              <a:t>They had no allegiance to the Ottoman Empire. </a:t>
            </a:r>
          </a:p>
          <a:p>
            <a:pPr lvl="1"/>
            <a:r>
              <a:rPr lang="en-US" dirty="0" smtClean="0"/>
              <a:t>Continuing decline led to rise of Young Turks who fought for an independent Turkey.</a:t>
            </a:r>
            <a:endParaRPr lang="en-US" dirty="0"/>
          </a:p>
        </p:txBody>
      </p:sp>
    </p:spTree>
    <p:extLst>
      <p:ext uri="{BB962C8B-B14F-4D97-AF65-F5344CB8AC3E}">
        <p14:creationId xmlns:p14="http://schemas.microsoft.com/office/powerpoint/2010/main" val="6454314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i="1" dirty="0"/>
              <a:t>New states developed on the edges of existing empires</a:t>
            </a:r>
            <a:r>
              <a:rPr lang="en-US" dirty="0" smtClean="0"/>
              <a:t>.</a:t>
            </a:r>
          </a:p>
          <a:p>
            <a:r>
              <a:rPr lang="en-US" dirty="0" smtClean="0"/>
              <a:t>Southeast Asia in 1900-1920</a:t>
            </a:r>
          </a:p>
          <a:p>
            <a:pPr lvl="1"/>
            <a:r>
              <a:rPr lang="en-US" dirty="0" smtClean="0"/>
              <a:t>England has India, Burma, </a:t>
            </a:r>
            <a:r>
              <a:rPr lang="en-US" dirty="0" err="1"/>
              <a:t>k</a:t>
            </a:r>
            <a:r>
              <a:rPr lang="en-US" dirty="0" err="1" smtClean="0"/>
              <a:t>inda</a:t>
            </a:r>
            <a:r>
              <a:rPr lang="en-US" dirty="0" smtClean="0"/>
              <a:t> China</a:t>
            </a:r>
          </a:p>
          <a:p>
            <a:pPr lvl="1"/>
            <a:r>
              <a:rPr lang="en-US" dirty="0" smtClean="0"/>
              <a:t>US has Philippines </a:t>
            </a:r>
          </a:p>
          <a:p>
            <a:pPr lvl="1"/>
            <a:r>
              <a:rPr lang="en-US" dirty="0" smtClean="0"/>
              <a:t>France has French Indochina (Vietnam, Laos, Cambodia)</a:t>
            </a:r>
          </a:p>
          <a:p>
            <a:r>
              <a:rPr lang="en-US" dirty="0" smtClean="0"/>
              <a:t>But, Siam (Thailand) stays independent</a:t>
            </a:r>
          </a:p>
          <a:p>
            <a:pPr lvl="1"/>
            <a:r>
              <a:rPr lang="en-US" dirty="0" smtClean="0"/>
              <a:t>b/c king negotiated with England and France to be a buffer between France and England</a:t>
            </a:r>
            <a:endParaRPr lang="en-US" dirty="0"/>
          </a:p>
        </p:txBody>
      </p:sp>
    </p:spTree>
    <p:extLst>
      <p:ext uri="{BB962C8B-B14F-4D97-AF65-F5344CB8AC3E}">
        <p14:creationId xmlns:p14="http://schemas.microsoft.com/office/powerpoint/2010/main" val="31780384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b="1" dirty="0" err="1" smtClean="0"/>
              <a:t>Key</a:t>
            </a:r>
            <a:r>
              <a:rPr lang="cs-CZ" b="1" dirty="0" smtClean="0"/>
              <a:t> </a:t>
            </a:r>
            <a:r>
              <a:rPr lang="cs-CZ" b="1" dirty="0" err="1"/>
              <a:t>Concept</a:t>
            </a:r>
            <a:r>
              <a:rPr lang="cs-CZ" b="1" dirty="0"/>
              <a:t> 5.4. </a:t>
            </a:r>
            <a:r>
              <a:rPr lang="cs-CZ" dirty="0" err="1"/>
              <a:t>Global</a:t>
            </a:r>
            <a:r>
              <a:rPr lang="cs-CZ" dirty="0"/>
              <a:t> </a:t>
            </a:r>
            <a:r>
              <a:rPr lang="cs-CZ" dirty="0" err="1"/>
              <a:t>Migration</a:t>
            </a:r>
            <a:endParaRPr lang="en-US" dirty="0"/>
          </a:p>
        </p:txBody>
      </p:sp>
      <p:sp>
        <p:nvSpPr>
          <p:cNvPr id="3" name="Content Placeholder 2"/>
          <p:cNvSpPr>
            <a:spLocks noGrp="1"/>
          </p:cNvSpPr>
          <p:nvPr>
            <p:ph idx="1"/>
          </p:nvPr>
        </p:nvSpPr>
        <p:spPr/>
        <p:txBody>
          <a:bodyPr/>
          <a:lstStyle/>
          <a:p>
            <a:r>
              <a:rPr lang="en-US" b="1" dirty="0"/>
              <a:t>I. Migration in many cases was influenced by changes in </a:t>
            </a:r>
            <a:r>
              <a:rPr lang="en-US" b="1" dirty="0" smtClean="0"/>
              <a:t>demography in </a:t>
            </a:r>
            <a:r>
              <a:rPr lang="en-US" b="1" dirty="0"/>
              <a:t>both industrialized and unindustrialized societies that </a:t>
            </a:r>
            <a:r>
              <a:rPr lang="en-US" b="1" dirty="0" smtClean="0"/>
              <a:t>presented challenges </a:t>
            </a:r>
            <a:r>
              <a:rPr lang="en-US" b="1" dirty="0"/>
              <a:t>to existing patterns of living.</a:t>
            </a:r>
            <a:endParaRPr lang="en-US" dirty="0"/>
          </a:p>
        </p:txBody>
      </p:sp>
    </p:spTree>
    <p:extLst>
      <p:ext uri="{BB962C8B-B14F-4D97-AF65-F5344CB8AC3E}">
        <p14:creationId xmlns:p14="http://schemas.microsoft.com/office/powerpoint/2010/main" val="24584563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i="1" dirty="0"/>
              <a:t>The development and spread of nationalism as an ideology </a:t>
            </a:r>
            <a:r>
              <a:rPr lang="en-US" i="1" dirty="0" smtClean="0"/>
              <a:t>fostered new </a:t>
            </a:r>
            <a:r>
              <a:rPr lang="en-US" i="1" dirty="0"/>
              <a:t>communal identities</a:t>
            </a:r>
            <a:r>
              <a:rPr lang="en-US" i="1" dirty="0" smtClean="0"/>
              <a:t>.</a:t>
            </a:r>
          </a:p>
          <a:p>
            <a:pPr lvl="1"/>
            <a:r>
              <a:rPr lang="en-US" dirty="0" smtClean="0"/>
              <a:t>Both Italy and Germany unified thanks to Napoleon taking parts of them over</a:t>
            </a:r>
          </a:p>
          <a:p>
            <a:pPr lvl="2"/>
            <a:r>
              <a:rPr lang="en-US" dirty="0" smtClean="0"/>
              <a:t>Nationalism grew</a:t>
            </a:r>
          </a:p>
          <a:p>
            <a:pPr lvl="2"/>
            <a:r>
              <a:rPr lang="en-US" dirty="0" smtClean="0"/>
              <a:t>Both used to be tons of separate city-states</a:t>
            </a:r>
            <a:endParaRPr lang="en-US" dirty="0"/>
          </a:p>
        </p:txBody>
      </p:sp>
    </p:spTree>
    <p:extLst>
      <p:ext uri="{BB962C8B-B14F-4D97-AF65-F5344CB8AC3E}">
        <p14:creationId xmlns:p14="http://schemas.microsoft.com/office/powerpoint/2010/main" val="203717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Italian Unification (1840s)</a:t>
            </a:r>
          </a:p>
          <a:p>
            <a:pPr lvl="1"/>
            <a:r>
              <a:rPr lang="en-US" dirty="0" smtClean="0"/>
              <a:t>Napoleon controlled part of north, Spain in the south</a:t>
            </a:r>
          </a:p>
          <a:p>
            <a:pPr lvl="1"/>
            <a:r>
              <a:rPr lang="en-US" dirty="0" smtClean="0"/>
              <a:t>Giuseppe Garibaldi (nationalist), got a volunteer army and drove Spain out</a:t>
            </a:r>
          </a:p>
          <a:p>
            <a:pPr lvl="1"/>
            <a:r>
              <a:rPr lang="en-US" dirty="0" smtClean="0"/>
              <a:t>Brought country together under one king</a:t>
            </a:r>
          </a:p>
          <a:p>
            <a:pPr lvl="2"/>
            <a:r>
              <a:rPr lang="en-US" dirty="0" smtClean="0"/>
              <a:t>Victor Emmanuel </a:t>
            </a:r>
            <a:endParaRPr lang="en-US" dirty="0"/>
          </a:p>
        </p:txBody>
      </p:sp>
    </p:spTree>
    <p:extLst>
      <p:ext uri="{BB962C8B-B14F-4D97-AF65-F5344CB8AC3E}">
        <p14:creationId xmlns:p14="http://schemas.microsoft.com/office/powerpoint/2010/main" val="23308344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a:bodyPr>
          <a:lstStyle/>
          <a:p>
            <a:r>
              <a:rPr lang="en-US" dirty="0" smtClean="0"/>
              <a:t>German Unification (1860s)</a:t>
            </a:r>
          </a:p>
          <a:p>
            <a:pPr lvl="1"/>
            <a:r>
              <a:rPr lang="en-US" dirty="0" smtClean="0"/>
              <a:t>Holy Roman Empire fell with Peace of Westphalia</a:t>
            </a:r>
          </a:p>
          <a:p>
            <a:pPr lvl="2"/>
            <a:r>
              <a:rPr lang="en-US" dirty="0" smtClean="0"/>
              <a:t>Luther led the HRE princes to choose Catholicism or Protestantism </a:t>
            </a:r>
          </a:p>
          <a:p>
            <a:pPr lvl="2"/>
            <a:r>
              <a:rPr lang="en-US" dirty="0" smtClean="0"/>
              <a:t>Broke into many small city-states</a:t>
            </a:r>
          </a:p>
          <a:p>
            <a:pPr lvl="1"/>
            <a:r>
              <a:rPr lang="en-US" dirty="0" smtClean="0"/>
              <a:t>The Kingdom of Austria controlled much of the city states</a:t>
            </a:r>
          </a:p>
          <a:p>
            <a:pPr lvl="2"/>
            <a:r>
              <a:rPr lang="en-US" dirty="0" smtClean="0"/>
              <a:t>Otto Von Bismarck (nationalist) raised an army to oust them</a:t>
            </a:r>
          </a:p>
          <a:p>
            <a:pPr lvl="3"/>
            <a:r>
              <a:rPr lang="en-US" dirty="0" smtClean="0"/>
              <a:t>Then started the Franco-Prussian War to take even more land from France</a:t>
            </a:r>
          </a:p>
          <a:p>
            <a:pPr lvl="2"/>
            <a:r>
              <a:rPr lang="en-US" dirty="0" smtClean="0"/>
              <a:t>Unified all lands taken to make a new country (Germany)</a:t>
            </a:r>
            <a:endParaRPr lang="en-US" dirty="0"/>
          </a:p>
        </p:txBody>
      </p:sp>
    </p:spTree>
    <p:extLst>
      <p:ext uri="{BB962C8B-B14F-4D97-AF65-F5344CB8AC3E}">
        <p14:creationId xmlns:p14="http://schemas.microsoft.com/office/powerpoint/2010/main" val="6938999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a:bodyPr>
          <a:lstStyle/>
          <a:p>
            <a:r>
              <a:rPr lang="en-US" b="1" dirty="0"/>
              <a:t>III. New racial ideologies, especially Social </a:t>
            </a:r>
            <a:r>
              <a:rPr lang="en-US" b="1" dirty="0" smtClean="0"/>
              <a:t>Darwinism</a:t>
            </a:r>
            <a:r>
              <a:rPr lang="en-US" b="1" dirty="0"/>
              <a:t>, facilitated </a:t>
            </a:r>
            <a:r>
              <a:rPr lang="en-US" b="1" dirty="0" smtClean="0"/>
              <a:t>and justified </a:t>
            </a:r>
            <a:r>
              <a:rPr lang="en-US" b="1" dirty="0"/>
              <a:t>imperialism</a:t>
            </a:r>
            <a:r>
              <a:rPr lang="en-US" b="1" dirty="0" smtClean="0"/>
              <a:t>.</a:t>
            </a:r>
          </a:p>
          <a:p>
            <a:r>
              <a:rPr lang="en-US" dirty="0" smtClean="0"/>
              <a:t>Social Darwinism said some races weren’t fit to survive and that is why they are behind on the “civilization timeline”</a:t>
            </a:r>
          </a:p>
          <a:p>
            <a:r>
              <a:rPr lang="en-US" dirty="0" smtClean="0"/>
              <a:t>This was used to justify slavery, economic control, political control</a:t>
            </a:r>
          </a:p>
          <a:p>
            <a:pPr lvl="1"/>
            <a:r>
              <a:rPr lang="en-US" dirty="0" smtClean="0"/>
              <a:t>Because the non-whites were “sub-human” or at least “sub-white”</a:t>
            </a:r>
            <a:endParaRPr lang="en-US" dirty="0"/>
          </a:p>
        </p:txBody>
      </p:sp>
    </p:spTree>
    <p:extLst>
      <p:ext uri="{BB962C8B-B14F-4D97-AF65-F5344CB8AC3E}">
        <p14:creationId xmlns:p14="http://schemas.microsoft.com/office/powerpoint/2010/main" val="41423576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Imperialism: Europe in Africa </a:t>
            </a:r>
            <a:endParaRPr lang="en-US" dirty="0"/>
          </a:p>
        </p:txBody>
      </p:sp>
      <p:sp>
        <p:nvSpPr>
          <p:cNvPr id="3" name="Content Placeholder 2"/>
          <p:cNvSpPr>
            <a:spLocks noGrp="1"/>
          </p:cNvSpPr>
          <p:nvPr>
            <p:ph idx="1"/>
          </p:nvPr>
        </p:nvSpPr>
        <p:spPr/>
        <p:txBody>
          <a:bodyPr>
            <a:normAutofit/>
          </a:bodyPr>
          <a:lstStyle/>
          <a:p>
            <a:r>
              <a:rPr lang="en-US" dirty="0"/>
              <a:t>Europe in Africa</a:t>
            </a:r>
            <a:endParaRPr lang="en-US" sz="8400" b="1" dirty="0"/>
          </a:p>
          <a:p>
            <a:pPr lvl="1"/>
            <a:r>
              <a:rPr lang="en-US" dirty="0"/>
              <a:t>Africa held little interest to Europeans prior to Industrial </a:t>
            </a:r>
            <a:r>
              <a:rPr lang="en-US" dirty="0" smtClean="0"/>
              <a:t>Revolution</a:t>
            </a:r>
            <a:endParaRPr lang="en-US" sz="7600" b="1" dirty="0"/>
          </a:p>
          <a:p>
            <a:pPr lvl="2"/>
            <a:r>
              <a:rPr lang="en-US" dirty="0" smtClean="0"/>
              <a:t>Vast </a:t>
            </a:r>
            <a:r>
              <a:rPr lang="en-US" dirty="0"/>
              <a:t>interior unknown to outside </a:t>
            </a:r>
            <a:r>
              <a:rPr lang="en-US" dirty="0" smtClean="0"/>
              <a:t>world</a:t>
            </a:r>
          </a:p>
          <a:p>
            <a:pPr lvl="3"/>
            <a:r>
              <a:rPr lang="en-US" dirty="0" smtClean="0"/>
              <a:t>Because of disease from mosquitos and rivers flowing out into ocean</a:t>
            </a:r>
          </a:p>
          <a:p>
            <a:pPr lvl="3"/>
            <a:r>
              <a:rPr lang="en-US" dirty="0" smtClean="0"/>
              <a:t>The steam ship and new treatments for diseases “opened up” central Africa (TECHNOLOGY, YO)</a:t>
            </a:r>
          </a:p>
          <a:p>
            <a:pPr lvl="3"/>
            <a:r>
              <a:rPr lang="en-US" dirty="0" smtClean="0"/>
              <a:t>Quinine treats malaria</a:t>
            </a:r>
            <a:endParaRPr lang="en-US" sz="6600" b="1" dirty="0"/>
          </a:p>
          <a:p>
            <a:endParaRPr lang="en-US" dirty="0"/>
          </a:p>
        </p:txBody>
      </p:sp>
    </p:spTree>
    <p:extLst>
      <p:ext uri="{BB962C8B-B14F-4D97-AF65-F5344CB8AC3E}">
        <p14:creationId xmlns:p14="http://schemas.microsoft.com/office/powerpoint/2010/main" val="37941906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Scramble for Africa </a:t>
            </a:r>
            <a:endParaRPr lang="en-US" dirty="0"/>
          </a:p>
        </p:txBody>
      </p:sp>
      <p:sp>
        <p:nvSpPr>
          <p:cNvPr id="3" name="Content Placeholder 2"/>
          <p:cNvSpPr>
            <a:spLocks noGrp="1"/>
          </p:cNvSpPr>
          <p:nvPr>
            <p:ph idx="1"/>
          </p:nvPr>
        </p:nvSpPr>
        <p:spPr/>
        <p:txBody>
          <a:bodyPr/>
          <a:lstStyle/>
          <a:p>
            <a:r>
              <a:rPr lang="en-US" dirty="0"/>
              <a:t>1880-1910 </a:t>
            </a:r>
            <a:r>
              <a:rPr lang="en-US" dirty="0" smtClean="0"/>
              <a:t>Europe able </a:t>
            </a:r>
            <a:r>
              <a:rPr lang="en-US" dirty="0"/>
              <a:t>to take over “Dark Continent” in “Scramble for Africa”</a:t>
            </a:r>
            <a:endParaRPr lang="en-US" sz="7800" b="1" dirty="0"/>
          </a:p>
          <a:p>
            <a:pPr lvl="1"/>
            <a:r>
              <a:rPr lang="en-US" dirty="0"/>
              <a:t>Almost brought Europe to war</a:t>
            </a:r>
            <a:endParaRPr lang="en-US" sz="7400" b="1" dirty="0"/>
          </a:p>
          <a:p>
            <a:pPr lvl="1"/>
            <a:r>
              <a:rPr lang="en-US" dirty="0"/>
              <a:t>Berlin Conference – 1884-1885 set up rules (not invited? AFR)</a:t>
            </a:r>
            <a:endParaRPr lang="en-US" sz="7400" b="1" dirty="0"/>
          </a:p>
          <a:p>
            <a:pPr lvl="1"/>
            <a:r>
              <a:rPr lang="en-US" dirty="0"/>
              <a:t>By 1910 only Liberia – guaranteed by the US and Ethiopia free</a:t>
            </a:r>
            <a:endParaRPr lang="en-US" sz="7400" b="1" dirty="0"/>
          </a:p>
          <a:p>
            <a:pPr lvl="2"/>
            <a:r>
              <a:rPr lang="en-US" dirty="0"/>
              <a:t>Ethiopia – armed self with modern weapons – drove off </a:t>
            </a:r>
            <a:r>
              <a:rPr lang="en-US" dirty="0" smtClean="0"/>
              <a:t>Italy</a:t>
            </a:r>
            <a:endParaRPr lang="en-US" sz="7000" b="1" dirty="0" smtClean="0"/>
          </a:p>
          <a:p>
            <a:endParaRPr lang="en-US" dirty="0"/>
          </a:p>
        </p:txBody>
      </p:sp>
    </p:spTree>
    <p:extLst>
      <p:ext uri="{BB962C8B-B14F-4D97-AF65-F5344CB8AC3E}">
        <p14:creationId xmlns:p14="http://schemas.microsoft.com/office/powerpoint/2010/main" val="35565416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6349698" cy="6896067"/>
          </a:xfrm>
          <a:prstGeom prst="rect">
            <a:avLst/>
          </a:prstGeom>
        </p:spPr>
      </p:pic>
      <p:sp>
        <p:nvSpPr>
          <p:cNvPr id="5" name="TextBox 4"/>
          <p:cNvSpPr txBox="1"/>
          <p:nvPr/>
        </p:nvSpPr>
        <p:spPr>
          <a:xfrm>
            <a:off x="5775616" y="5601207"/>
            <a:ext cx="2885877" cy="523220"/>
          </a:xfrm>
          <a:prstGeom prst="rect">
            <a:avLst/>
          </a:prstGeom>
          <a:noFill/>
        </p:spPr>
        <p:txBody>
          <a:bodyPr wrap="square" rtlCol="0">
            <a:spAutoFit/>
          </a:bodyPr>
          <a:lstStyle/>
          <a:p>
            <a:r>
              <a:rPr lang="en-US" sz="2800" dirty="0" smtClean="0"/>
              <a:t>#</a:t>
            </a:r>
            <a:r>
              <a:rPr lang="en-US" sz="2800" dirty="0" err="1" smtClean="0"/>
              <a:t>EuropeanProbz</a:t>
            </a:r>
            <a:endParaRPr lang="en-US" sz="2800" dirty="0"/>
          </a:p>
        </p:txBody>
      </p:sp>
    </p:spTree>
    <p:extLst>
      <p:ext uri="{BB962C8B-B14F-4D97-AF65-F5344CB8AC3E}">
        <p14:creationId xmlns:p14="http://schemas.microsoft.com/office/powerpoint/2010/main" val="30286786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Before 1880 – 10% of Africa controlled, by 1914 – all but 2 </a:t>
            </a:r>
            <a:r>
              <a:rPr lang="en-US" dirty="0" smtClean="0"/>
              <a:t>countries</a:t>
            </a:r>
          </a:p>
          <a:p>
            <a:r>
              <a:rPr lang="en-US" dirty="0" smtClean="0"/>
              <a:t>Strong </a:t>
            </a:r>
            <a:r>
              <a:rPr lang="en-US" dirty="0"/>
              <a:t>African states resisted foreign domination</a:t>
            </a:r>
            <a:endParaRPr lang="en-US" sz="7800" b="1" dirty="0"/>
          </a:p>
          <a:p>
            <a:pPr lvl="1"/>
            <a:r>
              <a:rPr lang="en-US" dirty="0"/>
              <a:t>Ironically they got the power from Atlantic Slave Trade – weapons</a:t>
            </a:r>
            <a:endParaRPr lang="en-US" sz="7400" b="1" dirty="0"/>
          </a:p>
          <a:p>
            <a:pPr marL="342900" lvl="3" indent="-342900">
              <a:buFont typeface="Arial"/>
              <a:buChar char="•"/>
            </a:pPr>
            <a:endParaRPr lang="en-US" sz="9600" b="1" dirty="0"/>
          </a:p>
          <a:p>
            <a:endParaRPr lang="en-US" dirty="0"/>
          </a:p>
        </p:txBody>
      </p:sp>
    </p:spTree>
    <p:extLst>
      <p:ext uri="{BB962C8B-B14F-4D97-AF65-F5344CB8AC3E}">
        <p14:creationId xmlns:p14="http://schemas.microsoft.com/office/powerpoint/2010/main" val="42500102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 Africa </a:t>
            </a:r>
            <a:endParaRPr lang="en-US" dirty="0"/>
          </a:p>
        </p:txBody>
      </p:sp>
      <p:sp>
        <p:nvSpPr>
          <p:cNvPr id="3" name="Content Placeholder 2"/>
          <p:cNvSpPr>
            <a:spLocks noGrp="1"/>
          </p:cNvSpPr>
          <p:nvPr>
            <p:ph idx="1"/>
          </p:nvPr>
        </p:nvSpPr>
        <p:spPr/>
        <p:txBody>
          <a:bodyPr>
            <a:normAutofit/>
          </a:bodyPr>
          <a:lstStyle/>
          <a:p>
            <a:r>
              <a:rPr lang="en-US" dirty="0" smtClean="0"/>
              <a:t>Prior </a:t>
            </a:r>
            <a:r>
              <a:rPr lang="en-US" dirty="0"/>
              <a:t>to discovery of gold/diamonds – S. Africa only important for shipping/</a:t>
            </a:r>
            <a:r>
              <a:rPr lang="en-US" dirty="0" smtClean="0"/>
              <a:t>military</a:t>
            </a:r>
            <a:endParaRPr lang="en-US" b="1" dirty="0"/>
          </a:p>
          <a:p>
            <a:pPr lvl="1"/>
            <a:r>
              <a:rPr lang="en-US" dirty="0" smtClean="0"/>
              <a:t>a</a:t>
            </a:r>
            <a:r>
              <a:rPr lang="en-US" dirty="0"/>
              <a:t>. Dutch arrived first, set up Cape Town as stopping point for </a:t>
            </a:r>
            <a:r>
              <a:rPr lang="en-US" dirty="0" smtClean="0"/>
              <a:t>ships</a:t>
            </a:r>
            <a:endParaRPr lang="en-US" b="1" dirty="0"/>
          </a:p>
          <a:p>
            <a:pPr lvl="1"/>
            <a:r>
              <a:rPr lang="en-US" dirty="0" smtClean="0"/>
              <a:t>b</a:t>
            </a:r>
            <a:r>
              <a:rPr lang="en-US" dirty="0"/>
              <a:t>. 1795 British seized Cape </a:t>
            </a:r>
            <a:r>
              <a:rPr lang="en-US" dirty="0" smtClean="0"/>
              <a:t>Town</a:t>
            </a:r>
            <a:endParaRPr lang="en-US" b="1" dirty="0"/>
          </a:p>
          <a:p>
            <a:pPr lvl="2"/>
            <a:r>
              <a:rPr lang="en-US" dirty="0" smtClean="0"/>
              <a:t>S</a:t>
            </a:r>
            <a:r>
              <a:rPr lang="en-US" dirty="0"/>
              <a:t>. African Dutch – Boers/Afrikaners moved </a:t>
            </a:r>
            <a:r>
              <a:rPr lang="en-US" dirty="0" smtClean="0"/>
              <a:t>Northeast</a:t>
            </a:r>
            <a:r>
              <a:rPr lang="en-US" b="1" dirty="0"/>
              <a:t> </a:t>
            </a:r>
            <a:r>
              <a:rPr lang="en-US" b="1" dirty="0" smtClean="0"/>
              <a:t>where they found diamonds </a:t>
            </a:r>
            <a:endParaRPr lang="en-US" b="1" dirty="0"/>
          </a:p>
          <a:p>
            <a:endParaRPr lang="en-US" dirty="0"/>
          </a:p>
        </p:txBody>
      </p:sp>
    </p:spTree>
    <p:extLst>
      <p:ext uri="{BB962C8B-B14F-4D97-AF65-F5344CB8AC3E}">
        <p14:creationId xmlns:p14="http://schemas.microsoft.com/office/powerpoint/2010/main" val="17234290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Boer Wars 1899-1902</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 </a:t>
            </a:r>
            <a:endParaRPr lang="en-US" b="1" dirty="0"/>
          </a:p>
          <a:p>
            <a:r>
              <a:rPr lang="en-US" dirty="0" smtClean="0"/>
              <a:t>British </a:t>
            </a:r>
            <a:r>
              <a:rPr lang="en-US" dirty="0"/>
              <a:t>then </a:t>
            </a:r>
            <a:r>
              <a:rPr lang="en-US" dirty="0" smtClean="0"/>
              <a:t>fought Dutch (Boers) in </a:t>
            </a:r>
            <a:r>
              <a:rPr lang="en-US" dirty="0"/>
              <a:t>bloody battles for resources</a:t>
            </a:r>
            <a:endParaRPr lang="en-US" b="1" dirty="0"/>
          </a:p>
          <a:p>
            <a:r>
              <a:rPr lang="en-US" dirty="0" smtClean="0"/>
              <a:t>ENG Wins</a:t>
            </a:r>
          </a:p>
          <a:p>
            <a:r>
              <a:rPr lang="en-US" dirty="0" smtClean="0"/>
              <a:t>All </a:t>
            </a:r>
            <a:r>
              <a:rPr lang="en-US" dirty="0"/>
              <a:t>of S. Africa becomes part of British </a:t>
            </a:r>
            <a:r>
              <a:rPr lang="en-US" dirty="0" smtClean="0"/>
              <a:t>Empire</a:t>
            </a:r>
            <a:endParaRPr lang="en-US" b="1" dirty="0"/>
          </a:p>
          <a:p>
            <a:r>
              <a:rPr lang="en-US" dirty="0" smtClean="0"/>
              <a:t>Natives </a:t>
            </a:r>
            <a:r>
              <a:rPr lang="en-US" dirty="0"/>
              <a:t>have no claims – work </a:t>
            </a:r>
            <a:r>
              <a:rPr lang="en-US" dirty="0" smtClean="0"/>
              <a:t>mines</a:t>
            </a:r>
          </a:p>
          <a:p>
            <a:r>
              <a:rPr lang="en-US" dirty="0" smtClean="0"/>
              <a:t>Boers </a:t>
            </a:r>
            <a:r>
              <a:rPr lang="en-US" dirty="0"/>
              <a:t>came in contact with Zulus – most fearsome African </a:t>
            </a:r>
            <a:r>
              <a:rPr lang="en-US" dirty="0" smtClean="0"/>
              <a:t>enemy</a:t>
            </a:r>
            <a:endParaRPr lang="en-US" b="1" dirty="0"/>
          </a:p>
          <a:p>
            <a:pPr lvl="1"/>
            <a:r>
              <a:rPr lang="en-US" dirty="0" err="1" smtClean="0"/>
              <a:t>Shaka</a:t>
            </a:r>
            <a:r>
              <a:rPr lang="en-US" dirty="0" smtClean="0"/>
              <a:t> </a:t>
            </a:r>
            <a:r>
              <a:rPr lang="en-US" dirty="0"/>
              <a:t>Zulu in 1816 seized power and united </a:t>
            </a:r>
            <a:r>
              <a:rPr lang="en-US" dirty="0" smtClean="0"/>
              <a:t>clans</a:t>
            </a:r>
            <a:endParaRPr lang="en-US" b="1" dirty="0"/>
          </a:p>
          <a:p>
            <a:pPr lvl="1"/>
            <a:r>
              <a:rPr lang="en-US" dirty="0" smtClean="0"/>
              <a:t>Black Napoleon</a:t>
            </a:r>
            <a:endParaRPr lang="en-US" b="1" dirty="0"/>
          </a:p>
          <a:p>
            <a:pPr lvl="1"/>
            <a:r>
              <a:rPr lang="en-US" dirty="0" smtClean="0"/>
              <a:t>Taught </a:t>
            </a:r>
            <a:r>
              <a:rPr lang="en-US" dirty="0"/>
              <a:t>how to fight in organized, efficient </a:t>
            </a:r>
            <a:r>
              <a:rPr lang="en-US" dirty="0" smtClean="0"/>
              <a:t>fashion</a:t>
            </a:r>
            <a:endParaRPr lang="en-US" b="1" dirty="0"/>
          </a:p>
          <a:p>
            <a:pPr lvl="1"/>
            <a:r>
              <a:rPr lang="en-US" dirty="0" smtClean="0"/>
              <a:t>Warlike</a:t>
            </a:r>
            <a:r>
              <a:rPr lang="en-US" dirty="0"/>
              <a:t>, conquering tribe</a:t>
            </a:r>
            <a:endParaRPr lang="en-US" b="1" dirty="0"/>
          </a:p>
          <a:p>
            <a:endParaRPr lang="en-US" dirty="0"/>
          </a:p>
        </p:txBody>
      </p:sp>
    </p:spTree>
    <p:extLst>
      <p:ext uri="{BB962C8B-B14F-4D97-AF65-F5344CB8AC3E}">
        <p14:creationId xmlns:p14="http://schemas.microsoft.com/office/powerpoint/2010/main" val="13394611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i="1" dirty="0" smtClean="0"/>
              <a:t>Changes </a:t>
            </a:r>
            <a:r>
              <a:rPr lang="en-US" i="1" dirty="0"/>
              <a:t>in food production and improved medical </a:t>
            </a:r>
            <a:r>
              <a:rPr lang="en-US" i="1" dirty="0" smtClean="0"/>
              <a:t>conditions contributed </a:t>
            </a:r>
            <a:r>
              <a:rPr lang="en-US" i="1" dirty="0"/>
              <a:t>to a significant global rise in population.</a:t>
            </a:r>
          </a:p>
          <a:p>
            <a:r>
              <a:rPr lang="en-US" i="1" dirty="0" smtClean="0"/>
              <a:t>Because </a:t>
            </a:r>
            <a:r>
              <a:rPr lang="en-US" i="1" dirty="0"/>
              <a:t>of the nature of the new modes of transportation, </a:t>
            </a:r>
            <a:r>
              <a:rPr lang="en-US" i="1" dirty="0" smtClean="0"/>
              <a:t>both internal </a:t>
            </a:r>
            <a:r>
              <a:rPr lang="en-US" i="1" dirty="0"/>
              <a:t>and external migrants increasingly relocated to cities. </a:t>
            </a:r>
            <a:endParaRPr lang="en-US" i="1" dirty="0" smtClean="0"/>
          </a:p>
          <a:p>
            <a:pPr lvl="1"/>
            <a:r>
              <a:rPr lang="en-US" dirty="0" smtClean="0"/>
              <a:t>This pattern contributed </a:t>
            </a:r>
            <a:r>
              <a:rPr lang="en-US" dirty="0"/>
              <a:t>to the significant global urbanization of the nineteenth century.</a:t>
            </a:r>
          </a:p>
        </p:txBody>
      </p:sp>
    </p:spTree>
    <p:extLst>
      <p:ext uri="{BB962C8B-B14F-4D97-AF65-F5344CB8AC3E}">
        <p14:creationId xmlns:p14="http://schemas.microsoft.com/office/powerpoint/2010/main" val="13424376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Shaka</a:t>
            </a:r>
            <a:r>
              <a:rPr lang="en-US" dirty="0" smtClean="0"/>
              <a:t> Zulu </a:t>
            </a:r>
            <a:endParaRPr lang="en-US" dirty="0"/>
          </a:p>
        </p:txBody>
      </p:sp>
      <p:sp>
        <p:nvSpPr>
          <p:cNvPr id="3" name="Content Placeholder 2"/>
          <p:cNvSpPr>
            <a:spLocks noGrp="1"/>
          </p:cNvSpPr>
          <p:nvPr>
            <p:ph idx="1"/>
          </p:nvPr>
        </p:nvSpPr>
        <p:spPr/>
        <p:txBody>
          <a:bodyPr>
            <a:normAutofit fontScale="70000" lnSpcReduction="20000"/>
          </a:bodyPr>
          <a:lstStyle/>
          <a:p>
            <a:r>
              <a:rPr lang="en-US" dirty="0"/>
              <a:t>any man under his command who showed pain, complained, or dropped his weapon </a:t>
            </a:r>
            <a:r>
              <a:rPr lang="en-US" dirty="0" smtClean="0"/>
              <a:t>was </a:t>
            </a:r>
            <a:r>
              <a:rPr lang="en-US" dirty="0"/>
              <a:t>executed on the spot as a coward</a:t>
            </a:r>
            <a:r>
              <a:rPr lang="en-US" dirty="0" smtClean="0"/>
              <a:t>.</a:t>
            </a:r>
          </a:p>
          <a:p>
            <a:r>
              <a:rPr lang="en-US" dirty="0"/>
              <a:t>When a rival tribe </a:t>
            </a:r>
            <a:r>
              <a:rPr lang="en-US" dirty="0" smtClean="0"/>
              <a:t>defeated by </a:t>
            </a:r>
            <a:r>
              <a:rPr lang="en-US" dirty="0" err="1"/>
              <a:t>Shaka</a:t>
            </a:r>
            <a:r>
              <a:rPr lang="en-US" dirty="0"/>
              <a:t>, he would give </a:t>
            </a:r>
            <a:r>
              <a:rPr lang="en-US" dirty="0" smtClean="0"/>
              <a:t>them two </a:t>
            </a:r>
            <a:r>
              <a:rPr lang="en-US" dirty="0"/>
              <a:t>options – join the Zulu and renounce their native tribe, or receive a catastrophic puncture wound to the brain.  Most of his victims took the significantly more appealing option, and, as a result, </a:t>
            </a:r>
            <a:r>
              <a:rPr lang="en-US" dirty="0" err="1"/>
              <a:t>Shaka</a:t>
            </a:r>
            <a:r>
              <a:rPr lang="en-US" dirty="0"/>
              <a:t> Zulu is one of the few military commanders from history who finished a war with a </a:t>
            </a:r>
            <a:r>
              <a:rPr lang="en-US" i="1" dirty="0"/>
              <a:t>bigger</a:t>
            </a:r>
            <a:r>
              <a:rPr lang="en-US" dirty="0"/>
              <a:t> army than he had when he started</a:t>
            </a:r>
            <a:r>
              <a:rPr lang="en-US" dirty="0" smtClean="0"/>
              <a:t>.</a:t>
            </a:r>
          </a:p>
          <a:p>
            <a:r>
              <a:rPr lang="en-US" dirty="0"/>
              <a:t>At the time of his death ten years later, he led 40,000 warriors, 250,000 citizens, and claimed two million square miles of territory for his people – arguably the most powerful African empire since Ancient Egypt</a:t>
            </a:r>
            <a:r>
              <a:rPr lang="en-US" dirty="0" smtClean="0"/>
              <a:t>.</a:t>
            </a:r>
          </a:p>
          <a:p>
            <a:r>
              <a:rPr lang="en-US" dirty="0"/>
              <a:t>He preferred to charge head-first into battle at the front of his men, decked out in a presumably-awesome-looking uniform made from blue monkey fur </a:t>
            </a:r>
          </a:p>
        </p:txBody>
      </p:sp>
    </p:spTree>
    <p:extLst>
      <p:ext uri="{BB962C8B-B14F-4D97-AF65-F5344CB8AC3E}">
        <p14:creationId xmlns:p14="http://schemas.microsoft.com/office/powerpoint/2010/main" val="30326254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Sure, he made diplomatic contact with the British and established some trade routes, but this guy generally preferred mass executions and public witch burnings (he claimed he could "smell" witches) to anything resembling agrarian reform or due process under the law</a:t>
            </a:r>
            <a:r>
              <a:rPr lang="en-US" dirty="0" smtClean="0"/>
              <a:t>.</a:t>
            </a:r>
          </a:p>
          <a:p>
            <a:r>
              <a:rPr lang="en-US" dirty="0" smtClean="0"/>
              <a:t>Perhaps </a:t>
            </a:r>
            <a:r>
              <a:rPr lang="en-US" dirty="0"/>
              <a:t>the best demonstration of this is how </a:t>
            </a:r>
            <a:r>
              <a:rPr lang="en-US" dirty="0" err="1"/>
              <a:t>Shaka</a:t>
            </a:r>
            <a:r>
              <a:rPr lang="en-US" dirty="0"/>
              <a:t> completely </a:t>
            </a:r>
            <a:r>
              <a:rPr lang="en-US" dirty="0" smtClean="0"/>
              <a:t>went crazy </a:t>
            </a:r>
            <a:r>
              <a:rPr lang="en-US" dirty="0"/>
              <a:t>after his mom died – the distraught ruler ordered a three-month period of mourning for all the Zulu people, in which no one was allowed to eat anything.  Then he killed some cows so that the calves would know what it was like to lose a mother, and went around executing 7,000 people who "didn't look sad enough".</a:t>
            </a:r>
          </a:p>
        </p:txBody>
      </p:sp>
    </p:spTree>
    <p:extLst>
      <p:ext uri="{BB962C8B-B14F-4D97-AF65-F5344CB8AC3E}">
        <p14:creationId xmlns:p14="http://schemas.microsoft.com/office/powerpoint/2010/main" val="38892927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 Africa after the Boer War</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Became </a:t>
            </a:r>
            <a:r>
              <a:rPr lang="en-US" dirty="0"/>
              <a:t>significant British </a:t>
            </a:r>
            <a:r>
              <a:rPr lang="en-US" dirty="0" smtClean="0"/>
              <a:t>colony</a:t>
            </a:r>
            <a:endParaRPr lang="en-US" b="1" dirty="0"/>
          </a:p>
          <a:p>
            <a:pPr lvl="1"/>
            <a:r>
              <a:rPr lang="en-US" dirty="0" smtClean="0"/>
              <a:t>Extensive </a:t>
            </a:r>
            <a:r>
              <a:rPr lang="en-US" dirty="0"/>
              <a:t>investment in </a:t>
            </a:r>
            <a:r>
              <a:rPr lang="en-US" dirty="0" smtClean="0"/>
              <a:t>infrastructure</a:t>
            </a:r>
          </a:p>
          <a:p>
            <a:r>
              <a:rPr lang="en-US" dirty="0" smtClean="0"/>
              <a:t>1910 </a:t>
            </a:r>
            <a:r>
              <a:rPr lang="en-US" dirty="0"/>
              <a:t>– colony had its own </a:t>
            </a:r>
            <a:r>
              <a:rPr lang="en-US" dirty="0" smtClean="0"/>
              <a:t>Constitution</a:t>
            </a:r>
            <a:endParaRPr lang="en-US" b="1" dirty="0"/>
          </a:p>
          <a:p>
            <a:pPr lvl="1"/>
            <a:r>
              <a:rPr lang="en-US" dirty="0" smtClean="0"/>
              <a:t>Only </a:t>
            </a:r>
            <a:r>
              <a:rPr lang="en-US" dirty="0"/>
              <a:t>white men could </a:t>
            </a:r>
            <a:r>
              <a:rPr lang="en-US" dirty="0" smtClean="0"/>
              <a:t>vote</a:t>
            </a:r>
            <a:endParaRPr lang="en-US" b="1" dirty="0"/>
          </a:p>
          <a:p>
            <a:r>
              <a:rPr lang="en-US" dirty="0" smtClean="0"/>
              <a:t>1912 </a:t>
            </a:r>
            <a:r>
              <a:rPr lang="en-US" dirty="0"/>
              <a:t>– African National Congress </a:t>
            </a:r>
            <a:r>
              <a:rPr lang="en-US" dirty="0" smtClean="0"/>
              <a:t>organized	</a:t>
            </a:r>
          </a:p>
          <a:p>
            <a:pPr lvl="1"/>
            <a:r>
              <a:rPr lang="en-US" dirty="0" smtClean="0"/>
              <a:t>Opposed </a:t>
            </a:r>
            <a:r>
              <a:rPr lang="en-US" dirty="0"/>
              <a:t>to colonialism and specific S. African </a:t>
            </a:r>
            <a:r>
              <a:rPr lang="en-US" dirty="0" smtClean="0"/>
              <a:t>policies</a:t>
            </a:r>
            <a:endParaRPr lang="en-US" b="1" dirty="0"/>
          </a:p>
          <a:p>
            <a:r>
              <a:rPr lang="en-US" dirty="0" smtClean="0"/>
              <a:t>Modern </a:t>
            </a:r>
            <a:r>
              <a:rPr lang="en-US" dirty="0"/>
              <a:t>era of African history began w/ discovery of diamond deposits in </a:t>
            </a:r>
            <a:r>
              <a:rPr lang="en-US" dirty="0" smtClean="0"/>
              <a:t>1870s</a:t>
            </a:r>
            <a:endParaRPr lang="en-US" b="1" dirty="0"/>
          </a:p>
          <a:p>
            <a:pPr lvl="1"/>
            <a:r>
              <a:rPr lang="en-US" dirty="0" smtClean="0"/>
              <a:t>Increased </a:t>
            </a:r>
            <a:r>
              <a:rPr lang="en-US" dirty="0"/>
              <a:t>exploitation of African </a:t>
            </a:r>
            <a:r>
              <a:rPr lang="en-US" dirty="0" smtClean="0"/>
              <a:t>labor</a:t>
            </a:r>
            <a:endParaRPr lang="en-US" b="1" dirty="0"/>
          </a:p>
          <a:p>
            <a:pPr lvl="1"/>
            <a:r>
              <a:rPr lang="en-US" dirty="0" smtClean="0"/>
              <a:t>White </a:t>
            </a:r>
            <a:r>
              <a:rPr lang="en-US" dirty="0"/>
              <a:t>control sharpened racial attitudes already </a:t>
            </a:r>
            <a:r>
              <a:rPr lang="en-US" dirty="0" smtClean="0"/>
              <a:t>bigoted</a:t>
            </a:r>
            <a:endParaRPr lang="en-US" b="1" dirty="0"/>
          </a:p>
          <a:p>
            <a:pPr lvl="2"/>
            <a:r>
              <a:rPr lang="en-US" b="1" dirty="0"/>
              <a:t>	</a:t>
            </a:r>
            <a:r>
              <a:rPr lang="en-US" dirty="0" smtClean="0"/>
              <a:t>Racial segregation in the mines</a:t>
            </a:r>
            <a:endParaRPr lang="en-US" b="1" dirty="0"/>
          </a:p>
          <a:p>
            <a:pPr lvl="2"/>
            <a:r>
              <a:rPr lang="en-US" b="1" dirty="0" smtClean="0"/>
              <a:t>	</a:t>
            </a:r>
            <a:r>
              <a:rPr lang="en-US" dirty="0" smtClean="0"/>
              <a:t>Laws </a:t>
            </a:r>
            <a:r>
              <a:rPr lang="en-US" dirty="0"/>
              <a:t>that restricted African </a:t>
            </a:r>
            <a:r>
              <a:rPr lang="en-US" dirty="0" smtClean="0"/>
              <a:t>workers</a:t>
            </a:r>
            <a:endParaRPr lang="en-US" b="1" dirty="0"/>
          </a:p>
          <a:p>
            <a:pPr lvl="2"/>
            <a:r>
              <a:rPr lang="en-US" b="1" dirty="0"/>
              <a:t>	</a:t>
            </a:r>
            <a:r>
              <a:rPr lang="en-US" dirty="0" smtClean="0"/>
              <a:t>Set precedent for Apartheid laws later </a:t>
            </a:r>
            <a:endParaRPr lang="en-US" b="1" dirty="0" smtClean="0"/>
          </a:p>
          <a:p>
            <a:endParaRPr lang="en-US" dirty="0"/>
          </a:p>
        </p:txBody>
      </p:sp>
    </p:spTree>
    <p:extLst>
      <p:ext uri="{BB962C8B-B14F-4D97-AF65-F5344CB8AC3E}">
        <p14:creationId xmlns:p14="http://schemas.microsoft.com/office/powerpoint/2010/main" val="19146631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 in Egypt</a:t>
            </a:r>
            <a:endParaRPr lang="en-US" dirty="0"/>
          </a:p>
        </p:txBody>
      </p:sp>
      <p:sp>
        <p:nvSpPr>
          <p:cNvPr id="3" name="Content Placeholder 2"/>
          <p:cNvSpPr>
            <a:spLocks noGrp="1"/>
          </p:cNvSpPr>
          <p:nvPr>
            <p:ph idx="1"/>
          </p:nvPr>
        </p:nvSpPr>
        <p:spPr/>
        <p:txBody>
          <a:bodyPr>
            <a:normAutofit fontScale="92500"/>
          </a:bodyPr>
          <a:lstStyle/>
          <a:p>
            <a:r>
              <a:rPr lang="en-US" dirty="0" smtClean="0"/>
              <a:t>Ottoman Empire ruled Egypt, but </a:t>
            </a:r>
            <a:r>
              <a:rPr lang="en-US" dirty="0" err="1" smtClean="0"/>
              <a:t>didn</a:t>
            </a:r>
            <a:r>
              <a:rPr lang="fr-FR" dirty="0" smtClean="0"/>
              <a:t>’</a:t>
            </a:r>
            <a:r>
              <a:rPr lang="en-US" dirty="0" smtClean="0"/>
              <a:t>t industrialize and was failing</a:t>
            </a:r>
          </a:p>
          <a:p>
            <a:r>
              <a:rPr lang="en-US" dirty="0" smtClean="0"/>
              <a:t>Muhammad Ali takes over and makes in independent/industrial</a:t>
            </a:r>
          </a:p>
          <a:p>
            <a:r>
              <a:rPr lang="en-US" dirty="0" smtClean="0"/>
              <a:t>Works with France to build Suez Canal, borrows money from England to pay for it</a:t>
            </a:r>
          </a:p>
          <a:p>
            <a:r>
              <a:rPr lang="en-US" dirty="0" smtClean="0"/>
              <a:t>Default on debt and England takes over control the canal with France (keeps it until 1956) </a:t>
            </a:r>
          </a:p>
          <a:p>
            <a:pPr lvl="1"/>
            <a:r>
              <a:rPr lang="en-US" dirty="0" smtClean="0"/>
              <a:t>Taken back by Egypt by threat of force </a:t>
            </a:r>
            <a:endParaRPr lang="en-US" dirty="0"/>
          </a:p>
        </p:txBody>
      </p:sp>
    </p:spTree>
    <p:extLst>
      <p:ext uri="{BB962C8B-B14F-4D97-AF65-F5344CB8AC3E}">
        <p14:creationId xmlns:p14="http://schemas.microsoft.com/office/powerpoint/2010/main" val="3523253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Berlin Conference (Berlin Pizza)</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1884 </a:t>
            </a:r>
            <a:r>
              <a:rPr lang="en-US" dirty="0"/>
              <a:t>– Otto von Bismarck hosted major European </a:t>
            </a:r>
            <a:r>
              <a:rPr lang="en-US" dirty="0" smtClean="0"/>
              <a:t>power</a:t>
            </a:r>
          </a:p>
          <a:p>
            <a:pPr marL="0" indent="0">
              <a:buNone/>
            </a:pPr>
            <a:r>
              <a:rPr lang="en-US" dirty="0" smtClean="0"/>
              <a:t>2</a:t>
            </a:r>
            <a:r>
              <a:rPr lang="en-US" dirty="0"/>
              <a:t>. Set up rules for how future colonization and boundaries would be </a:t>
            </a:r>
            <a:r>
              <a:rPr lang="en-US" dirty="0" smtClean="0"/>
              <a:t>determined</a:t>
            </a:r>
            <a:endParaRPr lang="en-US" b="1" dirty="0"/>
          </a:p>
          <a:p>
            <a:pPr marL="0" indent="0">
              <a:buNone/>
            </a:pPr>
            <a:r>
              <a:rPr lang="en-US" dirty="0"/>
              <a:t>	</a:t>
            </a:r>
            <a:r>
              <a:rPr lang="en-US" dirty="0" smtClean="0"/>
              <a:t>Europeans </a:t>
            </a:r>
            <a:r>
              <a:rPr lang="en-US" dirty="0"/>
              <a:t>left Congress in haste – on your mark, get set, </a:t>
            </a:r>
            <a:r>
              <a:rPr lang="en-US" dirty="0" smtClean="0"/>
              <a:t>go</a:t>
            </a:r>
            <a:endParaRPr lang="en-US" b="1" dirty="0"/>
          </a:p>
          <a:p>
            <a:pPr marL="0" indent="0">
              <a:buNone/>
            </a:pPr>
            <a:r>
              <a:rPr lang="en-US" dirty="0" smtClean="0"/>
              <a:t> 	Within </a:t>
            </a:r>
            <a:r>
              <a:rPr lang="en-US" dirty="0"/>
              <a:t>three decades almost entire continent </a:t>
            </a:r>
            <a:r>
              <a:rPr lang="en-US" dirty="0" smtClean="0"/>
              <a:t>colonized</a:t>
            </a:r>
            <a:endParaRPr lang="en-US" b="1" dirty="0"/>
          </a:p>
          <a:p>
            <a:pPr marL="0" indent="0">
              <a:buNone/>
            </a:pPr>
            <a:endParaRPr lang="en-US" b="1" dirty="0"/>
          </a:p>
          <a:p>
            <a:pPr marL="0" indent="0">
              <a:buNone/>
            </a:pPr>
            <a:r>
              <a:rPr lang="en-US" dirty="0" smtClean="0"/>
              <a:t>Positives </a:t>
            </a:r>
            <a:r>
              <a:rPr lang="en-US" dirty="0"/>
              <a:t>– added substantial infrastructure – railroads, dams, roads</a:t>
            </a:r>
            <a:endParaRPr lang="en-US" b="1" dirty="0"/>
          </a:p>
          <a:p>
            <a:pPr marL="0" indent="0">
              <a:buNone/>
            </a:pPr>
            <a:r>
              <a:rPr lang="en-US" dirty="0" smtClean="0"/>
              <a:t>Negatives</a:t>
            </a:r>
            <a:endParaRPr lang="en-US" b="1" dirty="0"/>
          </a:p>
          <a:p>
            <a:pPr marL="0" indent="0">
              <a:buNone/>
            </a:pPr>
            <a:r>
              <a:rPr lang="en-US" dirty="0"/>
              <a:t>	</a:t>
            </a:r>
            <a:r>
              <a:rPr lang="en-US" dirty="0" smtClean="0"/>
              <a:t>Stripped </a:t>
            </a:r>
            <a:r>
              <a:rPr lang="en-US" dirty="0"/>
              <a:t>Africa of its </a:t>
            </a:r>
            <a:r>
              <a:rPr lang="en-US" dirty="0" smtClean="0"/>
              <a:t>resources</a:t>
            </a:r>
            <a:endParaRPr lang="en-US" b="1" dirty="0"/>
          </a:p>
          <a:p>
            <a:pPr marL="0" indent="0">
              <a:buNone/>
            </a:pPr>
            <a:r>
              <a:rPr lang="en-US" b="1" dirty="0"/>
              <a:t>	</a:t>
            </a:r>
            <a:r>
              <a:rPr lang="en-US" dirty="0" smtClean="0"/>
              <a:t>Treated </a:t>
            </a:r>
            <a:r>
              <a:rPr lang="en-US" dirty="0"/>
              <a:t>natives harshly</a:t>
            </a:r>
            <a:endParaRPr lang="en-US" b="1" dirty="0"/>
          </a:p>
          <a:p>
            <a:pPr marL="0" indent="0">
              <a:buNone/>
            </a:pPr>
            <a:r>
              <a:rPr lang="en-US" dirty="0"/>
              <a:t>	</a:t>
            </a:r>
            <a:r>
              <a:rPr lang="en-US" dirty="0" smtClean="0"/>
              <a:t>Europeans </a:t>
            </a:r>
            <a:r>
              <a:rPr lang="en-US" dirty="0"/>
              <a:t>put in positions of authority</a:t>
            </a:r>
            <a:endParaRPr lang="en-US" b="1" dirty="0"/>
          </a:p>
          <a:p>
            <a:endParaRPr lang="en-US" dirty="0"/>
          </a:p>
        </p:txBody>
      </p:sp>
    </p:spTree>
    <p:extLst>
      <p:ext uri="{BB962C8B-B14F-4D97-AF65-F5344CB8AC3E}">
        <p14:creationId xmlns:p14="http://schemas.microsoft.com/office/powerpoint/2010/main" val="10515231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More negatives of the Berlin Conference </a:t>
            </a:r>
            <a:endParaRPr lang="en-US" dirty="0"/>
          </a:p>
        </p:txBody>
      </p:sp>
      <p:sp>
        <p:nvSpPr>
          <p:cNvPr id="3" name="Content Placeholder 2"/>
          <p:cNvSpPr>
            <a:spLocks noGrp="1"/>
          </p:cNvSpPr>
          <p:nvPr>
            <p:ph idx="1"/>
          </p:nvPr>
        </p:nvSpPr>
        <p:spPr/>
        <p:txBody>
          <a:bodyPr>
            <a:normAutofit fontScale="77500" lnSpcReduction="20000"/>
          </a:bodyPr>
          <a:lstStyle/>
          <a:p>
            <a:r>
              <a:rPr lang="en-US" dirty="0"/>
              <a:t>	Borders based on European political/economic </a:t>
            </a:r>
            <a:r>
              <a:rPr lang="en-US" dirty="0" smtClean="0"/>
              <a:t>priorities</a:t>
            </a:r>
            <a:endParaRPr lang="en-US" b="1" dirty="0" smtClean="0"/>
          </a:p>
          <a:p>
            <a:pPr lvl="1"/>
            <a:r>
              <a:rPr lang="en-US" dirty="0" smtClean="0"/>
              <a:t>Not </a:t>
            </a:r>
            <a:r>
              <a:rPr lang="en-US" dirty="0"/>
              <a:t>on African history or </a:t>
            </a:r>
            <a:r>
              <a:rPr lang="en-US" dirty="0" smtClean="0"/>
              <a:t>culture</a:t>
            </a:r>
            <a:endParaRPr lang="en-US" b="1" dirty="0" smtClean="0"/>
          </a:p>
          <a:p>
            <a:pPr lvl="1"/>
            <a:r>
              <a:rPr lang="en-US" dirty="0" smtClean="0"/>
              <a:t>Tribal </a:t>
            </a:r>
            <a:r>
              <a:rPr lang="en-US" dirty="0"/>
              <a:t>lands cut in half between two </a:t>
            </a:r>
            <a:r>
              <a:rPr lang="en-US" dirty="0" smtClean="0"/>
              <a:t>colonies</a:t>
            </a:r>
            <a:endParaRPr lang="en-US" b="1" dirty="0" smtClean="0"/>
          </a:p>
          <a:p>
            <a:pPr lvl="1"/>
            <a:r>
              <a:rPr lang="en-US" dirty="0" smtClean="0"/>
              <a:t>Two </a:t>
            </a:r>
            <a:r>
              <a:rPr lang="en-US" dirty="0"/>
              <a:t>rival tribes brought together under one </a:t>
            </a:r>
            <a:r>
              <a:rPr lang="en-US" dirty="0" smtClean="0"/>
              <a:t>rule</a:t>
            </a:r>
            <a:endParaRPr lang="en-US" b="1" dirty="0" smtClean="0"/>
          </a:p>
          <a:p>
            <a:pPr lvl="2"/>
            <a:r>
              <a:rPr lang="en-US" dirty="0" smtClean="0"/>
              <a:t>Better </a:t>
            </a:r>
            <a:r>
              <a:rPr lang="en-US" dirty="0"/>
              <a:t>for Europe – can’t organize opposition</a:t>
            </a:r>
            <a:endParaRPr lang="en-US" b="1" dirty="0"/>
          </a:p>
          <a:p>
            <a:r>
              <a:rPr lang="en-US" dirty="0" smtClean="0"/>
              <a:t>Traditional </a:t>
            </a:r>
            <a:r>
              <a:rPr lang="en-US" dirty="0"/>
              <a:t>African culture hurt</a:t>
            </a:r>
            <a:r>
              <a:rPr lang="en-US" b="1" dirty="0"/>
              <a:t>	</a:t>
            </a:r>
            <a:endParaRPr lang="en-US" b="1" dirty="0" smtClean="0"/>
          </a:p>
          <a:p>
            <a:pPr lvl="1"/>
            <a:r>
              <a:rPr lang="en-US" dirty="0" smtClean="0"/>
              <a:t>European schools</a:t>
            </a:r>
          </a:p>
          <a:p>
            <a:pPr lvl="1"/>
            <a:r>
              <a:rPr lang="en-US" dirty="0" smtClean="0"/>
              <a:t>Christian missionaries</a:t>
            </a:r>
            <a:endParaRPr lang="en-US" b="1" dirty="0" smtClean="0"/>
          </a:p>
          <a:p>
            <a:pPr lvl="1"/>
            <a:r>
              <a:rPr lang="en-US" dirty="0" smtClean="0"/>
              <a:t>Like </a:t>
            </a:r>
            <a:r>
              <a:rPr lang="en-US" dirty="0"/>
              <a:t>elsewhere in global colonial – native culture breaks </a:t>
            </a:r>
            <a:r>
              <a:rPr lang="en-US" dirty="0" smtClean="0"/>
              <a:t>apart</a:t>
            </a:r>
          </a:p>
          <a:p>
            <a:r>
              <a:rPr lang="en-US" dirty="0" smtClean="0"/>
              <a:t>Men forced to work on plantations/in mines</a:t>
            </a:r>
          </a:p>
          <a:p>
            <a:pPr lvl="1"/>
            <a:r>
              <a:rPr lang="en-US" dirty="0" smtClean="0"/>
              <a:t>Decreased food supplies for families</a:t>
            </a:r>
          </a:p>
          <a:p>
            <a:pPr lvl="1"/>
            <a:r>
              <a:rPr lang="en-US" dirty="0" smtClean="0"/>
              <a:t>Women forced to farm (which they haven't done in centuries)</a:t>
            </a:r>
          </a:p>
          <a:p>
            <a:pPr lvl="1"/>
            <a:endParaRPr lang="en-US" dirty="0"/>
          </a:p>
          <a:p>
            <a:endParaRPr lang="en-US" dirty="0"/>
          </a:p>
        </p:txBody>
      </p:sp>
    </p:spTree>
    <p:extLst>
      <p:ext uri="{BB962C8B-B14F-4D97-AF65-F5344CB8AC3E}">
        <p14:creationId xmlns:p14="http://schemas.microsoft.com/office/powerpoint/2010/main" val="38964168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Imperialism Factors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Economic</a:t>
            </a:r>
          </a:p>
          <a:p>
            <a:pPr lvl="1"/>
            <a:r>
              <a:rPr lang="en-US" dirty="0" smtClean="0"/>
              <a:t>Need sources for raw materials </a:t>
            </a:r>
          </a:p>
          <a:p>
            <a:pPr lvl="1"/>
            <a:r>
              <a:rPr lang="en-US" dirty="0" smtClean="0"/>
              <a:t>Need a market to sell goods</a:t>
            </a:r>
          </a:p>
          <a:p>
            <a:r>
              <a:rPr lang="en-US" dirty="0" smtClean="0"/>
              <a:t>Military </a:t>
            </a:r>
          </a:p>
          <a:p>
            <a:pPr lvl="1"/>
            <a:r>
              <a:rPr lang="en-US" dirty="0" smtClean="0"/>
              <a:t>New weapons mean natives always lose</a:t>
            </a:r>
          </a:p>
          <a:p>
            <a:pPr lvl="2"/>
            <a:r>
              <a:rPr lang="en-US" dirty="0" smtClean="0"/>
              <a:t>Machine guns, steam ships, rifles </a:t>
            </a:r>
          </a:p>
          <a:p>
            <a:pPr lvl="1"/>
            <a:r>
              <a:rPr lang="en-US" dirty="0" smtClean="0"/>
              <a:t>Need coal stations in the ocean for steam ships to refuel (islands)</a:t>
            </a:r>
          </a:p>
          <a:p>
            <a:r>
              <a:rPr lang="en-US" dirty="0" smtClean="0"/>
              <a:t>Science/</a:t>
            </a:r>
            <a:r>
              <a:rPr lang="en-US" dirty="0" err="1" smtClean="0"/>
              <a:t>Technolgy</a:t>
            </a:r>
            <a:endParaRPr lang="en-US" dirty="0" smtClean="0"/>
          </a:p>
          <a:p>
            <a:pPr lvl="1"/>
            <a:r>
              <a:rPr lang="en-US" dirty="0" smtClean="0"/>
              <a:t>Better maps</a:t>
            </a:r>
          </a:p>
          <a:p>
            <a:pPr lvl="1"/>
            <a:r>
              <a:rPr lang="en-US" dirty="0" smtClean="0"/>
              <a:t>Steam ships</a:t>
            </a:r>
          </a:p>
          <a:p>
            <a:pPr lvl="1"/>
            <a:r>
              <a:rPr lang="en-US" dirty="0" smtClean="0"/>
              <a:t>Treatments for yellow fever, malaria, sleeping sickness</a:t>
            </a:r>
            <a:endParaRPr lang="en-US" dirty="0"/>
          </a:p>
        </p:txBody>
      </p:sp>
    </p:spTree>
    <p:extLst>
      <p:ext uri="{BB962C8B-B14F-4D97-AF65-F5344CB8AC3E}">
        <p14:creationId xmlns:p14="http://schemas.microsoft.com/office/powerpoint/2010/main" val="14445997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Factors of Imperialism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Racial </a:t>
            </a:r>
            <a:r>
              <a:rPr lang="en-US" dirty="0"/>
              <a:t>superiority</a:t>
            </a:r>
            <a:endParaRPr lang="en-US" b="1" dirty="0"/>
          </a:p>
          <a:p>
            <a:pPr lvl="1"/>
            <a:r>
              <a:rPr lang="en-US" dirty="0" smtClean="0"/>
              <a:t>Entitled </a:t>
            </a:r>
            <a:r>
              <a:rPr lang="en-US" dirty="0"/>
              <a:t>to conquer and colonize areas that seemed “backward”/”</a:t>
            </a:r>
            <a:r>
              <a:rPr lang="en-US" dirty="0" smtClean="0"/>
              <a:t>primitives</a:t>
            </a:r>
          </a:p>
          <a:p>
            <a:pPr lvl="1"/>
            <a:r>
              <a:rPr lang="en-US" dirty="0" smtClean="0"/>
              <a:t>Cecil </a:t>
            </a:r>
            <a:r>
              <a:rPr lang="en-US" dirty="0"/>
              <a:t>Rhodes – Britain/Africa – “I contend that we are the finest race in the world, and the more of it we inhabit, the better it is.”</a:t>
            </a:r>
            <a:endParaRPr lang="en-US" b="1" dirty="0"/>
          </a:p>
          <a:p>
            <a:r>
              <a:rPr lang="en-US" dirty="0" smtClean="0"/>
              <a:t>Social </a:t>
            </a:r>
            <a:r>
              <a:rPr lang="en-US" dirty="0"/>
              <a:t>Darwinism </a:t>
            </a:r>
            <a:r>
              <a:rPr lang="en-US" dirty="0" smtClean="0"/>
              <a:t>(Survival of the fittest applied </a:t>
            </a:r>
            <a:r>
              <a:rPr lang="en-US" dirty="0"/>
              <a:t>to </a:t>
            </a:r>
            <a:r>
              <a:rPr lang="en-US" dirty="0" smtClean="0"/>
              <a:t>humanity) </a:t>
            </a:r>
            <a:r>
              <a:rPr lang="en-US" dirty="0"/>
              <a:t>– Herbert Spencer</a:t>
            </a:r>
            <a:endParaRPr lang="en-US" b="1" dirty="0"/>
          </a:p>
          <a:p>
            <a:pPr lvl="1"/>
            <a:r>
              <a:rPr lang="en-US" dirty="0" smtClean="0"/>
              <a:t>Why do the white people have awesome buildings and all the money? Because they are more fit to thrive.</a:t>
            </a:r>
          </a:p>
          <a:p>
            <a:pPr lvl="1"/>
            <a:r>
              <a:rPr lang="en-US" dirty="0" smtClean="0"/>
              <a:t>That’s why the natives are so poor. </a:t>
            </a:r>
          </a:p>
          <a:p>
            <a:pPr lvl="1"/>
            <a:r>
              <a:rPr lang="en-US" dirty="0" smtClean="0"/>
              <a:t>Those </a:t>
            </a:r>
            <a:r>
              <a:rPr lang="en-US" dirty="0"/>
              <a:t>technologically/culturally advanced should </a:t>
            </a:r>
            <a:r>
              <a:rPr lang="en-US" dirty="0" err="1" smtClean="0"/>
              <a:t>conqueir</a:t>
            </a:r>
            <a:r>
              <a:rPr lang="en-US" dirty="0" smtClean="0"/>
              <a:t> </a:t>
            </a:r>
            <a:r>
              <a:rPr lang="en-US" dirty="0"/>
              <a:t>others</a:t>
            </a:r>
            <a:endParaRPr lang="en-US" b="1" dirty="0"/>
          </a:p>
          <a:p>
            <a:r>
              <a:rPr lang="en-US" dirty="0" smtClean="0"/>
              <a:t>Duty </a:t>
            </a:r>
            <a:r>
              <a:rPr lang="en-US" dirty="0"/>
              <a:t>of Westerners to teach/modernize darker-skinned “primitive” peoples</a:t>
            </a:r>
            <a:endParaRPr lang="en-US" b="1" dirty="0"/>
          </a:p>
          <a:p>
            <a:pPr lvl="1"/>
            <a:r>
              <a:rPr lang="en-US" dirty="0" smtClean="0"/>
              <a:t>Rudyard </a:t>
            </a:r>
            <a:r>
              <a:rPr lang="en-US" dirty="0"/>
              <a:t>Kipling – “White Man’s Burden”</a:t>
            </a:r>
            <a:endParaRPr lang="en-US" b="1" dirty="0"/>
          </a:p>
          <a:p>
            <a:pPr lvl="1"/>
            <a:r>
              <a:rPr lang="en-US" dirty="0" smtClean="0"/>
              <a:t>A </a:t>
            </a:r>
            <a:r>
              <a:rPr lang="en-US" dirty="0"/>
              <a:t>bit condescending? Or heartfelt desire to civilize?</a:t>
            </a:r>
            <a:endParaRPr lang="en-US" b="1" dirty="0"/>
          </a:p>
          <a:p>
            <a:endParaRPr lang="en-US" dirty="0"/>
          </a:p>
        </p:txBody>
      </p:sp>
    </p:spTree>
    <p:extLst>
      <p:ext uri="{BB962C8B-B14F-4D97-AF65-F5344CB8AC3E}">
        <p14:creationId xmlns:p14="http://schemas.microsoft.com/office/powerpoint/2010/main" val="6748756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dirty="0" smtClean="0"/>
              <a:t>White Man’s Burden</a:t>
            </a:r>
            <a:endParaRPr lang="en-US" dirty="0"/>
          </a:p>
        </p:txBody>
      </p:sp>
      <p:sp>
        <p:nvSpPr>
          <p:cNvPr id="4" name="Rectangle 3"/>
          <p:cNvSpPr/>
          <p:nvPr/>
        </p:nvSpPr>
        <p:spPr>
          <a:xfrm>
            <a:off x="0" y="1143001"/>
            <a:ext cx="9144000" cy="5632311"/>
          </a:xfrm>
          <a:prstGeom prst="rect">
            <a:avLst/>
          </a:prstGeom>
        </p:spPr>
        <p:txBody>
          <a:bodyPr wrap="square">
            <a:spAutoFit/>
          </a:bodyPr>
          <a:lstStyle/>
          <a:p>
            <a:r>
              <a:rPr lang="en-US" sz="4000" dirty="0"/>
              <a:t>Take up the White Man’s burden— </a:t>
            </a:r>
          </a:p>
          <a:p>
            <a:r>
              <a:rPr lang="en-US" sz="4000" dirty="0"/>
              <a:t>Send forth the best ye breed— </a:t>
            </a:r>
          </a:p>
          <a:p>
            <a:r>
              <a:rPr lang="en-US" sz="4000" dirty="0"/>
              <a:t>Go send your sons to exile </a:t>
            </a:r>
          </a:p>
          <a:p>
            <a:r>
              <a:rPr lang="en-US" sz="4000" dirty="0"/>
              <a:t>To serve your captives' need </a:t>
            </a:r>
          </a:p>
          <a:p>
            <a:r>
              <a:rPr lang="en-US" sz="4000" dirty="0"/>
              <a:t>To wait in heavy harness </a:t>
            </a:r>
          </a:p>
          <a:p>
            <a:r>
              <a:rPr lang="en-US" sz="4000" dirty="0"/>
              <a:t>On fluttered folk and wild— </a:t>
            </a:r>
          </a:p>
          <a:p>
            <a:r>
              <a:rPr lang="en-US" sz="4000" dirty="0"/>
              <a:t>Your new-caught, sullen peoples, </a:t>
            </a:r>
          </a:p>
          <a:p>
            <a:r>
              <a:rPr lang="en-US" sz="4000" dirty="0"/>
              <a:t>Half devil and half child </a:t>
            </a:r>
          </a:p>
          <a:p>
            <a:r>
              <a:rPr lang="en-US" sz="4000" dirty="0"/>
              <a:t>Take up the White Man’s burden</a:t>
            </a:r>
          </a:p>
        </p:txBody>
      </p:sp>
    </p:spTree>
    <p:extLst>
      <p:ext uri="{BB962C8B-B14F-4D97-AF65-F5344CB8AC3E}">
        <p14:creationId xmlns:p14="http://schemas.microsoft.com/office/powerpoint/2010/main" val="39770605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Sun Never Sets on the British Empire”</a:t>
            </a:r>
            <a:endParaRPr lang="en-US" dirty="0"/>
          </a:p>
        </p:txBody>
      </p:sp>
      <p:pic>
        <p:nvPicPr>
          <p:cNvPr id="5" name="Picture 4"/>
          <p:cNvPicPr>
            <a:picLocks noChangeAspect="1"/>
          </p:cNvPicPr>
          <p:nvPr/>
        </p:nvPicPr>
        <p:blipFill>
          <a:blip r:embed="rId2"/>
          <a:stretch>
            <a:fillRect/>
          </a:stretch>
        </p:blipFill>
        <p:spPr>
          <a:xfrm>
            <a:off x="0" y="1416393"/>
            <a:ext cx="9144000" cy="5486400"/>
          </a:xfrm>
          <a:prstGeom prst="rect">
            <a:avLst/>
          </a:prstGeom>
        </p:spPr>
      </p:pic>
    </p:spTree>
    <p:extLst>
      <p:ext uri="{BB962C8B-B14F-4D97-AF65-F5344CB8AC3E}">
        <p14:creationId xmlns:p14="http://schemas.microsoft.com/office/powerpoint/2010/main" val="24859919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a:t>II. Migrants relocated for a variety of </a:t>
            </a:r>
            <a:r>
              <a:rPr lang="en-US" b="1" dirty="0" smtClean="0"/>
              <a:t>reasons.</a:t>
            </a:r>
          </a:p>
          <a:p>
            <a:r>
              <a:rPr lang="en-US" b="1" i="1" dirty="0" smtClean="0"/>
              <a:t> </a:t>
            </a:r>
            <a:r>
              <a:rPr lang="en-US" i="1" dirty="0"/>
              <a:t>Many individuals chose freely to relocate, often in search of work</a:t>
            </a:r>
            <a:r>
              <a:rPr lang="en-US" i="1" dirty="0" smtClean="0"/>
              <a:t>.</a:t>
            </a:r>
          </a:p>
          <a:p>
            <a:r>
              <a:rPr lang="en-US" dirty="0" smtClean="0"/>
              <a:t>Manual laborers</a:t>
            </a:r>
          </a:p>
          <a:p>
            <a:pPr lvl="1"/>
            <a:r>
              <a:rPr lang="en-US" dirty="0" smtClean="0"/>
              <a:t>From China to W. US to build railroads</a:t>
            </a:r>
          </a:p>
          <a:p>
            <a:pPr lvl="1"/>
            <a:r>
              <a:rPr lang="en-US" dirty="0" smtClean="0"/>
              <a:t>From Europe to E. US for factory work</a:t>
            </a:r>
          </a:p>
          <a:p>
            <a:pPr lvl="1"/>
            <a:r>
              <a:rPr lang="en-US" dirty="0" smtClean="0"/>
              <a:t>From Japan to Pacific islands for agricultural work</a:t>
            </a:r>
            <a:endParaRPr lang="en-US" dirty="0"/>
          </a:p>
        </p:txBody>
      </p:sp>
    </p:spTree>
    <p:extLst>
      <p:ext uri="{BB962C8B-B14F-4D97-AF65-F5344CB8AC3E}">
        <p14:creationId xmlns:p14="http://schemas.microsoft.com/office/powerpoint/2010/main" val="23438439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2"/>
          <p:cNvSpPr>
            <a:spLocks noGrp="1"/>
          </p:cNvSpPr>
          <p:nvPr>
            <p:ph idx="1"/>
          </p:nvPr>
        </p:nvSpPr>
        <p:spPr>
          <a:xfrm>
            <a:off x="0" y="0"/>
            <a:ext cx="9144000" cy="6858000"/>
          </a:xfrm>
        </p:spPr>
        <p:txBody>
          <a:bodyPr/>
          <a:lstStyle/>
          <a:p>
            <a:r>
              <a:rPr lang="en-US" sz="4400" dirty="0" smtClean="0">
                <a:latin typeface="Calibri" charset="0"/>
              </a:rPr>
              <a:t>Qing Dynasty (Last Dynasty) </a:t>
            </a:r>
            <a:endParaRPr lang="en-US" sz="4400" dirty="0">
              <a:latin typeface="Calibri" charset="0"/>
            </a:endParaRPr>
          </a:p>
          <a:p>
            <a:r>
              <a:rPr lang="en-US" sz="4400" dirty="0">
                <a:latin typeface="Calibri" charset="0"/>
              </a:rPr>
              <a:t>1800 Qing Dynasty at height of power. 100 </a:t>
            </a:r>
            <a:r>
              <a:rPr lang="en-US" sz="4400" dirty="0" err="1">
                <a:latin typeface="Calibri" charset="0"/>
              </a:rPr>
              <a:t>yrs</a:t>
            </a:r>
            <a:r>
              <a:rPr lang="en-US" sz="4400" dirty="0">
                <a:latin typeface="Calibri" charset="0"/>
              </a:rPr>
              <a:t> later, it collapses</a:t>
            </a:r>
          </a:p>
          <a:p>
            <a:r>
              <a:rPr lang="en-US" sz="4400" dirty="0">
                <a:latin typeface="Calibri" charset="0"/>
              </a:rPr>
              <a:t>Reasons</a:t>
            </a:r>
          </a:p>
          <a:p>
            <a:pPr lvl="1"/>
            <a:r>
              <a:rPr lang="en-US" sz="4000" dirty="0">
                <a:latin typeface="Calibri" charset="0"/>
              </a:rPr>
              <a:t>	Pressure from West</a:t>
            </a:r>
          </a:p>
          <a:p>
            <a:pPr lvl="1"/>
            <a:r>
              <a:rPr lang="en-US" sz="4000" dirty="0">
                <a:latin typeface="Calibri" charset="0"/>
              </a:rPr>
              <a:t>	Corruption</a:t>
            </a:r>
          </a:p>
          <a:p>
            <a:pPr lvl="1"/>
            <a:r>
              <a:rPr lang="en-US" sz="4000" dirty="0">
                <a:latin typeface="Calibri" charset="0"/>
              </a:rPr>
              <a:t>	Pop growth/food shortage</a:t>
            </a:r>
          </a:p>
          <a:p>
            <a:pPr>
              <a:buFont typeface="Arial" charset="0"/>
              <a:buNone/>
            </a:pPr>
            <a:r>
              <a:rPr lang="en-US" sz="4400" dirty="0">
                <a:latin typeface="Calibri" charset="0"/>
              </a:rPr>
              <a:t>.</a:t>
            </a:r>
          </a:p>
        </p:txBody>
      </p:sp>
    </p:spTree>
    <p:extLst>
      <p:ext uri="{BB962C8B-B14F-4D97-AF65-F5344CB8AC3E}">
        <p14:creationId xmlns:p14="http://schemas.microsoft.com/office/powerpoint/2010/main" val="26871433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0">
                                            <p:txEl>
                                              <p:pRg st="0" end="0"/>
                                            </p:txEl>
                                          </p:spTgt>
                                        </p:tgtEl>
                                        <p:attrNameLst>
                                          <p:attrName>style.visibility</p:attrName>
                                        </p:attrNameLst>
                                      </p:cBhvr>
                                      <p:to>
                                        <p:strVal val="visible"/>
                                      </p:to>
                                    </p:set>
                                    <p:animEffect transition="in" filter="fade">
                                      <p:cBhvr>
                                        <p:cTn id="7" dur="2000"/>
                                        <p:tgtEl>
                                          <p:spTgt spid="20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0">
                                            <p:txEl>
                                              <p:pRg st="1" end="1"/>
                                            </p:txEl>
                                          </p:spTgt>
                                        </p:tgtEl>
                                        <p:attrNameLst>
                                          <p:attrName>style.visibility</p:attrName>
                                        </p:attrNameLst>
                                      </p:cBhvr>
                                      <p:to>
                                        <p:strVal val="visible"/>
                                      </p:to>
                                    </p:set>
                                    <p:animEffect transition="in" filter="fade">
                                      <p:cBhvr>
                                        <p:cTn id="12" dur="2000"/>
                                        <p:tgtEl>
                                          <p:spTgt spid="205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50">
                                            <p:txEl>
                                              <p:pRg st="2" end="2"/>
                                            </p:txEl>
                                          </p:spTgt>
                                        </p:tgtEl>
                                        <p:attrNameLst>
                                          <p:attrName>style.visibility</p:attrName>
                                        </p:attrNameLst>
                                      </p:cBhvr>
                                      <p:to>
                                        <p:strVal val="visible"/>
                                      </p:to>
                                    </p:set>
                                    <p:animEffect transition="in" filter="fade">
                                      <p:cBhvr>
                                        <p:cTn id="17" dur="2000"/>
                                        <p:tgtEl>
                                          <p:spTgt spid="2050">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50">
                                            <p:txEl>
                                              <p:pRg st="3" end="3"/>
                                            </p:txEl>
                                          </p:spTgt>
                                        </p:tgtEl>
                                        <p:attrNameLst>
                                          <p:attrName>style.visibility</p:attrName>
                                        </p:attrNameLst>
                                      </p:cBhvr>
                                      <p:to>
                                        <p:strVal val="visible"/>
                                      </p:to>
                                    </p:set>
                                    <p:animEffect transition="in" filter="fade">
                                      <p:cBhvr>
                                        <p:cTn id="20" dur="2000"/>
                                        <p:tgtEl>
                                          <p:spTgt spid="2050">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50">
                                            <p:txEl>
                                              <p:pRg st="4" end="4"/>
                                            </p:txEl>
                                          </p:spTgt>
                                        </p:tgtEl>
                                        <p:attrNameLst>
                                          <p:attrName>style.visibility</p:attrName>
                                        </p:attrNameLst>
                                      </p:cBhvr>
                                      <p:to>
                                        <p:strVal val="visible"/>
                                      </p:to>
                                    </p:set>
                                    <p:animEffect transition="in" filter="fade">
                                      <p:cBhvr>
                                        <p:cTn id="23" dur="2000"/>
                                        <p:tgtEl>
                                          <p:spTgt spid="2050">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50">
                                            <p:txEl>
                                              <p:pRg st="5" end="5"/>
                                            </p:txEl>
                                          </p:spTgt>
                                        </p:tgtEl>
                                        <p:attrNameLst>
                                          <p:attrName>style.visibility</p:attrName>
                                        </p:attrNameLst>
                                      </p:cBhvr>
                                      <p:to>
                                        <p:strVal val="visible"/>
                                      </p:to>
                                    </p:set>
                                    <p:animEffect transition="in" filter="fade">
                                      <p:cBhvr>
                                        <p:cTn id="26" dur="2000"/>
                                        <p:tgtEl>
                                          <p:spTgt spid="2050">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50">
                                            <p:txEl>
                                              <p:pRg st="6" end="6"/>
                                            </p:txEl>
                                          </p:spTgt>
                                        </p:tgtEl>
                                        <p:attrNameLst>
                                          <p:attrName>style.visibility</p:attrName>
                                        </p:attrNameLst>
                                      </p:cBhvr>
                                      <p:to>
                                        <p:strVal val="visible"/>
                                      </p:to>
                                    </p:set>
                                    <p:animEffect transition="in" filter="fade">
                                      <p:cBhvr>
                                        <p:cTn id="31" dur="2000"/>
                                        <p:tgtEl>
                                          <p:spTgt spid="205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2"/>
          <p:cNvSpPr>
            <a:spLocks noGrp="1"/>
          </p:cNvSpPr>
          <p:nvPr>
            <p:ph idx="1"/>
          </p:nvPr>
        </p:nvSpPr>
        <p:spPr>
          <a:xfrm>
            <a:off x="0" y="0"/>
            <a:ext cx="9144000" cy="6858000"/>
          </a:xfrm>
        </p:spPr>
        <p:txBody>
          <a:bodyPr/>
          <a:lstStyle/>
          <a:p>
            <a:r>
              <a:rPr lang="en-US" sz="4400" dirty="0">
                <a:latin typeface="Calibri" charset="0"/>
              </a:rPr>
              <a:t>Opium War</a:t>
            </a:r>
          </a:p>
          <a:p>
            <a:r>
              <a:rPr lang="en-US" sz="4400" dirty="0">
                <a:latin typeface="Calibri" charset="0"/>
              </a:rPr>
              <a:t>CHN makes ENG only trade in Guangzhou (GWONG-JO) </a:t>
            </a:r>
          </a:p>
          <a:p>
            <a:r>
              <a:rPr lang="en-US" sz="4400" dirty="0">
                <a:latin typeface="Calibri" charset="0"/>
              </a:rPr>
              <a:t>ENG imports more from CHN than it exports to it, has to pay w/ </a:t>
            </a:r>
            <a:r>
              <a:rPr lang="en-US" sz="4400" dirty="0" smtClean="0">
                <a:latin typeface="Calibri" charset="0"/>
              </a:rPr>
              <a:t>silver</a:t>
            </a:r>
          </a:p>
          <a:p>
            <a:pPr lvl="1"/>
            <a:r>
              <a:rPr lang="en-US" sz="4000" dirty="0" smtClean="0">
                <a:latin typeface="Calibri" charset="0"/>
              </a:rPr>
              <a:t>AKA imbalance of trade </a:t>
            </a:r>
            <a:endParaRPr lang="en-US" sz="4000" dirty="0">
              <a:latin typeface="Calibri" charset="0"/>
            </a:endParaRPr>
          </a:p>
          <a:p>
            <a:r>
              <a:rPr lang="en-US" sz="4400" dirty="0">
                <a:latin typeface="Calibri" charset="0"/>
              </a:rPr>
              <a:t>Frustrated, ENG starts trading opium</a:t>
            </a:r>
          </a:p>
          <a:p>
            <a:pPr>
              <a:buFont typeface="Arial" charset="0"/>
              <a:buNone/>
            </a:pPr>
            <a:r>
              <a:rPr lang="en-US" sz="4400" dirty="0">
                <a:latin typeface="Calibri" charset="0"/>
              </a:rPr>
              <a:t>.</a:t>
            </a:r>
          </a:p>
        </p:txBody>
      </p:sp>
    </p:spTree>
    <p:extLst>
      <p:ext uri="{BB962C8B-B14F-4D97-AF65-F5344CB8AC3E}">
        <p14:creationId xmlns:p14="http://schemas.microsoft.com/office/powerpoint/2010/main" val="28013906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0">
                                            <p:txEl>
                                              <p:pRg st="0" end="0"/>
                                            </p:txEl>
                                          </p:spTgt>
                                        </p:tgtEl>
                                        <p:attrNameLst>
                                          <p:attrName>style.visibility</p:attrName>
                                        </p:attrNameLst>
                                      </p:cBhvr>
                                      <p:to>
                                        <p:strVal val="visible"/>
                                      </p:to>
                                    </p:set>
                                    <p:animEffect transition="in" filter="fade">
                                      <p:cBhvr>
                                        <p:cTn id="7" dur="2000"/>
                                        <p:tgtEl>
                                          <p:spTgt spid="20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0">
                                            <p:txEl>
                                              <p:pRg st="1" end="1"/>
                                            </p:txEl>
                                          </p:spTgt>
                                        </p:tgtEl>
                                        <p:attrNameLst>
                                          <p:attrName>style.visibility</p:attrName>
                                        </p:attrNameLst>
                                      </p:cBhvr>
                                      <p:to>
                                        <p:strVal val="visible"/>
                                      </p:to>
                                    </p:set>
                                    <p:animEffect transition="in" filter="fade">
                                      <p:cBhvr>
                                        <p:cTn id="12" dur="2000"/>
                                        <p:tgtEl>
                                          <p:spTgt spid="205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50">
                                            <p:txEl>
                                              <p:pRg st="2" end="2"/>
                                            </p:txEl>
                                          </p:spTgt>
                                        </p:tgtEl>
                                        <p:attrNameLst>
                                          <p:attrName>style.visibility</p:attrName>
                                        </p:attrNameLst>
                                      </p:cBhvr>
                                      <p:to>
                                        <p:strVal val="visible"/>
                                      </p:to>
                                    </p:set>
                                    <p:animEffect transition="in" filter="fade">
                                      <p:cBhvr>
                                        <p:cTn id="17" dur="2000"/>
                                        <p:tgtEl>
                                          <p:spTgt spid="2050">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50">
                                            <p:txEl>
                                              <p:pRg st="3" end="3"/>
                                            </p:txEl>
                                          </p:spTgt>
                                        </p:tgtEl>
                                        <p:attrNameLst>
                                          <p:attrName>style.visibility</p:attrName>
                                        </p:attrNameLst>
                                      </p:cBhvr>
                                      <p:to>
                                        <p:strVal val="visible"/>
                                      </p:to>
                                    </p:set>
                                    <p:animEffect transition="in" filter="fade">
                                      <p:cBhvr>
                                        <p:cTn id="20" dur="2000"/>
                                        <p:tgtEl>
                                          <p:spTgt spid="2050">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50">
                                            <p:txEl>
                                              <p:pRg st="4" end="4"/>
                                            </p:txEl>
                                          </p:spTgt>
                                        </p:tgtEl>
                                        <p:attrNameLst>
                                          <p:attrName>style.visibility</p:attrName>
                                        </p:attrNameLst>
                                      </p:cBhvr>
                                      <p:to>
                                        <p:strVal val="visible"/>
                                      </p:to>
                                    </p:set>
                                    <p:animEffect transition="in" filter="fade">
                                      <p:cBhvr>
                                        <p:cTn id="25" dur="2000"/>
                                        <p:tgtEl>
                                          <p:spTgt spid="2050">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50">
                                            <p:txEl>
                                              <p:pRg st="5" end="5"/>
                                            </p:txEl>
                                          </p:spTgt>
                                        </p:tgtEl>
                                        <p:attrNameLst>
                                          <p:attrName>style.visibility</p:attrName>
                                        </p:attrNameLst>
                                      </p:cBhvr>
                                      <p:to>
                                        <p:strVal val="visible"/>
                                      </p:to>
                                    </p:set>
                                    <p:animEffect transition="in" filter="fade">
                                      <p:cBhvr>
                                        <p:cTn id="30" dur="2000"/>
                                        <p:tgtEl>
                                          <p:spTgt spid="205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2"/>
          <p:cNvSpPr>
            <a:spLocks noGrp="1"/>
          </p:cNvSpPr>
          <p:nvPr>
            <p:ph idx="1"/>
          </p:nvPr>
        </p:nvSpPr>
        <p:spPr>
          <a:xfrm>
            <a:off x="0" y="0"/>
            <a:ext cx="9144000" cy="6858000"/>
          </a:xfrm>
        </p:spPr>
        <p:txBody>
          <a:bodyPr/>
          <a:lstStyle/>
          <a:p>
            <a:r>
              <a:rPr lang="en-US" sz="4400">
                <a:latin typeface="Calibri" charset="0"/>
              </a:rPr>
              <a:t>Grown in IND by BEIC, sent to CHN</a:t>
            </a:r>
          </a:p>
          <a:p>
            <a:r>
              <a:rPr lang="en-US" sz="4400">
                <a:latin typeface="Calibri" charset="0"/>
              </a:rPr>
              <a:t>CHN gov opposes. </a:t>
            </a:r>
          </a:p>
          <a:p>
            <a:r>
              <a:rPr lang="en-US" sz="4400">
                <a:latin typeface="Calibri" charset="0"/>
              </a:rPr>
              <a:t>Stops ENG ships and make them surrender Opium. Opium War starts</a:t>
            </a:r>
          </a:p>
          <a:p>
            <a:r>
              <a:rPr lang="en-US" sz="4400">
                <a:latin typeface="Calibri" charset="0"/>
              </a:rPr>
              <a:t>ENG crushes them.  </a:t>
            </a:r>
          </a:p>
          <a:p>
            <a:pPr>
              <a:buFont typeface="Arial" charset="0"/>
              <a:buNone/>
            </a:pPr>
            <a:r>
              <a:rPr lang="en-US" sz="4400">
                <a:latin typeface="Calibri" charset="0"/>
              </a:rPr>
              <a:t>.</a:t>
            </a:r>
          </a:p>
        </p:txBody>
      </p:sp>
    </p:spTree>
    <p:extLst>
      <p:ext uri="{BB962C8B-B14F-4D97-AF65-F5344CB8AC3E}">
        <p14:creationId xmlns:p14="http://schemas.microsoft.com/office/powerpoint/2010/main" val="11399174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0">
                                            <p:txEl>
                                              <p:pRg st="0" end="0"/>
                                            </p:txEl>
                                          </p:spTgt>
                                        </p:tgtEl>
                                        <p:attrNameLst>
                                          <p:attrName>style.visibility</p:attrName>
                                        </p:attrNameLst>
                                      </p:cBhvr>
                                      <p:to>
                                        <p:strVal val="visible"/>
                                      </p:to>
                                    </p:set>
                                    <p:animEffect transition="in" filter="fade">
                                      <p:cBhvr>
                                        <p:cTn id="7" dur="2000"/>
                                        <p:tgtEl>
                                          <p:spTgt spid="20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0">
                                            <p:txEl>
                                              <p:pRg st="1" end="1"/>
                                            </p:txEl>
                                          </p:spTgt>
                                        </p:tgtEl>
                                        <p:attrNameLst>
                                          <p:attrName>style.visibility</p:attrName>
                                        </p:attrNameLst>
                                      </p:cBhvr>
                                      <p:to>
                                        <p:strVal val="visible"/>
                                      </p:to>
                                    </p:set>
                                    <p:animEffect transition="in" filter="fade">
                                      <p:cBhvr>
                                        <p:cTn id="12" dur="2000"/>
                                        <p:tgtEl>
                                          <p:spTgt spid="205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50">
                                            <p:txEl>
                                              <p:pRg st="2" end="2"/>
                                            </p:txEl>
                                          </p:spTgt>
                                        </p:tgtEl>
                                        <p:attrNameLst>
                                          <p:attrName>style.visibility</p:attrName>
                                        </p:attrNameLst>
                                      </p:cBhvr>
                                      <p:to>
                                        <p:strVal val="visible"/>
                                      </p:to>
                                    </p:set>
                                    <p:animEffect transition="in" filter="fade">
                                      <p:cBhvr>
                                        <p:cTn id="17" dur="2000"/>
                                        <p:tgtEl>
                                          <p:spTgt spid="205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50">
                                            <p:txEl>
                                              <p:pRg st="3" end="3"/>
                                            </p:txEl>
                                          </p:spTgt>
                                        </p:tgtEl>
                                        <p:attrNameLst>
                                          <p:attrName>style.visibility</p:attrName>
                                        </p:attrNameLst>
                                      </p:cBhvr>
                                      <p:to>
                                        <p:strVal val="visible"/>
                                      </p:to>
                                    </p:set>
                                    <p:animEffect transition="in" filter="fade">
                                      <p:cBhvr>
                                        <p:cTn id="22" dur="2000"/>
                                        <p:tgtEl>
                                          <p:spTgt spid="205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50">
                                            <p:txEl>
                                              <p:pRg st="4" end="4"/>
                                            </p:txEl>
                                          </p:spTgt>
                                        </p:tgtEl>
                                        <p:attrNameLst>
                                          <p:attrName>style.visibility</p:attrName>
                                        </p:attrNameLst>
                                      </p:cBhvr>
                                      <p:to>
                                        <p:strVal val="visible"/>
                                      </p:to>
                                    </p:set>
                                    <p:animEffect transition="in" filter="fade">
                                      <p:cBhvr>
                                        <p:cTn id="27" dur="2000"/>
                                        <p:tgtEl>
                                          <p:spTgt spid="20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2"/>
          <p:cNvSpPr>
            <a:spLocks noGrp="1"/>
          </p:cNvSpPr>
          <p:nvPr>
            <p:ph idx="1"/>
          </p:nvPr>
        </p:nvSpPr>
        <p:spPr>
          <a:xfrm>
            <a:off x="0" y="0"/>
            <a:ext cx="9144000" cy="6858000"/>
          </a:xfrm>
        </p:spPr>
        <p:txBody>
          <a:bodyPr>
            <a:normAutofit/>
          </a:bodyPr>
          <a:lstStyle/>
          <a:p>
            <a:pPr>
              <a:lnSpc>
                <a:spcPct val="80000"/>
              </a:lnSpc>
            </a:pPr>
            <a:r>
              <a:rPr lang="en-US" sz="4100">
                <a:latin typeface="Calibri" charset="0"/>
              </a:rPr>
              <a:t>Treaty of Nanjing (1842) </a:t>
            </a:r>
          </a:p>
          <a:p>
            <a:pPr>
              <a:lnSpc>
                <a:spcPct val="80000"/>
              </a:lnSpc>
            </a:pPr>
            <a:r>
              <a:rPr lang="en-US" sz="4100">
                <a:latin typeface="Calibri" charset="0"/>
              </a:rPr>
              <a:t>	Open 5 cities for ENG trade</a:t>
            </a:r>
          </a:p>
          <a:p>
            <a:pPr>
              <a:lnSpc>
                <a:spcPct val="80000"/>
              </a:lnSpc>
            </a:pPr>
            <a:r>
              <a:rPr lang="en-US" sz="4100">
                <a:latin typeface="Calibri" charset="0"/>
              </a:rPr>
              <a:t>	Low taxes in ENG goods</a:t>
            </a:r>
          </a:p>
          <a:p>
            <a:pPr>
              <a:lnSpc>
                <a:spcPct val="80000"/>
              </a:lnSpc>
            </a:pPr>
            <a:r>
              <a:rPr lang="en-US" sz="4100">
                <a:latin typeface="Calibri" charset="0"/>
              </a:rPr>
              <a:t>	CHN pays for war</a:t>
            </a:r>
          </a:p>
          <a:p>
            <a:pPr>
              <a:lnSpc>
                <a:spcPct val="80000"/>
              </a:lnSpc>
            </a:pPr>
            <a:r>
              <a:rPr lang="en-US" sz="4100">
                <a:latin typeface="Calibri" charset="0"/>
              </a:rPr>
              <a:t>	ENG gets island of Hong Kong (returned in 1997) 99 yr lease</a:t>
            </a:r>
          </a:p>
          <a:p>
            <a:pPr>
              <a:lnSpc>
                <a:spcPct val="80000"/>
              </a:lnSpc>
            </a:pPr>
            <a:r>
              <a:rPr lang="en-US" sz="4100">
                <a:latin typeface="Calibri" charset="0"/>
              </a:rPr>
              <a:t>	Extraterritoriality – ENG living in CHN don</a:t>
            </a:r>
            <a:r>
              <a:rPr lang="ja-JP" altLang="en-US" sz="4100">
                <a:latin typeface="Calibri" charset="0"/>
              </a:rPr>
              <a:t>’</a:t>
            </a:r>
            <a:r>
              <a:rPr lang="en-US" sz="4100">
                <a:latin typeface="Calibri" charset="0"/>
              </a:rPr>
              <a:t>t have to follow CHN laws</a:t>
            </a:r>
          </a:p>
          <a:p>
            <a:pPr>
              <a:lnSpc>
                <a:spcPct val="80000"/>
              </a:lnSpc>
            </a:pPr>
            <a:r>
              <a:rPr lang="en-US" sz="4100">
                <a:latin typeface="Calibri" charset="0"/>
              </a:rPr>
              <a:t>Other Western countries come to trade including Murica </a:t>
            </a:r>
          </a:p>
          <a:p>
            <a:pPr>
              <a:lnSpc>
                <a:spcPct val="80000"/>
              </a:lnSpc>
              <a:buFont typeface="Arial" charset="0"/>
              <a:buNone/>
            </a:pPr>
            <a:r>
              <a:rPr lang="en-US" sz="4100">
                <a:latin typeface="Calibri" charset="0"/>
              </a:rPr>
              <a:t>.</a:t>
            </a:r>
          </a:p>
        </p:txBody>
      </p:sp>
    </p:spTree>
    <p:extLst>
      <p:ext uri="{BB962C8B-B14F-4D97-AF65-F5344CB8AC3E}">
        <p14:creationId xmlns:p14="http://schemas.microsoft.com/office/powerpoint/2010/main" val="25685818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0">
                                            <p:txEl>
                                              <p:pRg st="0" end="0"/>
                                            </p:txEl>
                                          </p:spTgt>
                                        </p:tgtEl>
                                        <p:attrNameLst>
                                          <p:attrName>style.visibility</p:attrName>
                                        </p:attrNameLst>
                                      </p:cBhvr>
                                      <p:to>
                                        <p:strVal val="visible"/>
                                      </p:to>
                                    </p:set>
                                    <p:animEffect transition="in" filter="fade">
                                      <p:cBhvr>
                                        <p:cTn id="7" dur="2000"/>
                                        <p:tgtEl>
                                          <p:spTgt spid="20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0">
                                            <p:txEl>
                                              <p:pRg st="1" end="1"/>
                                            </p:txEl>
                                          </p:spTgt>
                                        </p:tgtEl>
                                        <p:attrNameLst>
                                          <p:attrName>style.visibility</p:attrName>
                                        </p:attrNameLst>
                                      </p:cBhvr>
                                      <p:to>
                                        <p:strVal val="visible"/>
                                      </p:to>
                                    </p:set>
                                    <p:animEffect transition="in" filter="fade">
                                      <p:cBhvr>
                                        <p:cTn id="12" dur="2000"/>
                                        <p:tgtEl>
                                          <p:spTgt spid="205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50">
                                            <p:txEl>
                                              <p:pRg st="2" end="2"/>
                                            </p:txEl>
                                          </p:spTgt>
                                        </p:tgtEl>
                                        <p:attrNameLst>
                                          <p:attrName>style.visibility</p:attrName>
                                        </p:attrNameLst>
                                      </p:cBhvr>
                                      <p:to>
                                        <p:strVal val="visible"/>
                                      </p:to>
                                    </p:set>
                                    <p:animEffect transition="in" filter="fade">
                                      <p:cBhvr>
                                        <p:cTn id="17" dur="2000"/>
                                        <p:tgtEl>
                                          <p:spTgt spid="205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50">
                                            <p:txEl>
                                              <p:pRg st="3" end="3"/>
                                            </p:txEl>
                                          </p:spTgt>
                                        </p:tgtEl>
                                        <p:attrNameLst>
                                          <p:attrName>style.visibility</p:attrName>
                                        </p:attrNameLst>
                                      </p:cBhvr>
                                      <p:to>
                                        <p:strVal val="visible"/>
                                      </p:to>
                                    </p:set>
                                    <p:animEffect transition="in" filter="fade">
                                      <p:cBhvr>
                                        <p:cTn id="22" dur="2000"/>
                                        <p:tgtEl>
                                          <p:spTgt spid="205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50">
                                            <p:txEl>
                                              <p:pRg st="4" end="4"/>
                                            </p:txEl>
                                          </p:spTgt>
                                        </p:tgtEl>
                                        <p:attrNameLst>
                                          <p:attrName>style.visibility</p:attrName>
                                        </p:attrNameLst>
                                      </p:cBhvr>
                                      <p:to>
                                        <p:strVal val="visible"/>
                                      </p:to>
                                    </p:set>
                                    <p:animEffect transition="in" filter="fade">
                                      <p:cBhvr>
                                        <p:cTn id="27" dur="2000"/>
                                        <p:tgtEl>
                                          <p:spTgt spid="205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50">
                                            <p:txEl>
                                              <p:pRg st="5" end="5"/>
                                            </p:txEl>
                                          </p:spTgt>
                                        </p:tgtEl>
                                        <p:attrNameLst>
                                          <p:attrName>style.visibility</p:attrName>
                                        </p:attrNameLst>
                                      </p:cBhvr>
                                      <p:to>
                                        <p:strVal val="visible"/>
                                      </p:to>
                                    </p:set>
                                    <p:animEffect transition="in" filter="fade">
                                      <p:cBhvr>
                                        <p:cTn id="32" dur="2000"/>
                                        <p:tgtEl>
                                          <p:spTgt spid="2050">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50">
                                            <p:txEl>
                                              <p:pRg st="6" end="6"/>
                                            </p:txEl>
                                          </p:spTgt>
                                        </p:tgtEl>
                                        <p:attrNameLst>
                                          <p:attrName>style.visibility</p:attrName>
                                        </p:attrNameLst>
                                      </p:cBhvr>
                                      <p:to>
                                        <p:strVal val="visible"/>
                                      </p:to>
                                    </p:set>
                                    <p:animEffect transition="in" filter="fade">
                                      <p:cBhvr>
                                        <p:cTn id="37" dur="2000"/>
                                        <p:tgtEl>
                                          <p:spTgt spid="2050">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50">
                                            <p:txEl>
                                              <p:pRg st="7" end="7"/>
                                            </p:txEl>
                                          </p:spTgt>
                                        </p:tgtEl>
                                        <p:attrNameLst>
                                          <p:attrName>style.visibility</p:attrName>
                                        </p:attrNameLst>
                                      </p:cBhvr>
                                      <p:to>
                                        <p:strVal val="visible"/>
                                      </p:to>
                                    </p:set>
                                    <p:animEffect transition="in" filter="fade">
                                      <p:cBhvr>
                                        <p:cTn id="42" dur="2000"/>
                                        <p:tgtEl>
                                          <p:spTgt spid="205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79338" r="-79338"/>
          <a:stretch>
            <a:fillRect/>
          </a:stretch>
        </p:blipFill>
        <p:spPr>
          <a:xfrm>
            <a:off x="-1078139" y="156555"/>
            <a:ext cx="11139258" cy="6126163"/>
          </a:xfrm>
          <a:noFill/>
          <a:ln/>
        </p:spPr>
      </p:pic>
    </p:spTree>
    <p:extLst>
      <p:ext uri="{BB962C8B-B14F-4D97-AF65-F5344CB8AC3E}">
        <p14:creationId xmlns:p14="http://schemas.microsoft.com/office/powerpoint/2010/main" val="33441205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i="1" dirty="0"/>
              <a:t>The new global capitalist economy continued to rely on </a:t>
            </a:r>
            <a:r>
              <a:rPr lang="en-US" i="1" dirty="0" smtClean="0"/>
              <a:t>coerced (forced by government) and </a:t>
            </a:r>
            <a:r>
              <a:rPr lang="en-US" i="1" dirty="0" err="1" smtClean="0"/>
              <a:t>semicoerced</a:t>
            </a:r>
            <a:r>
              <a:rPr lang="en-US" i="1" dirty="0" smtClean="0"/>
              <a:t> (forced by their situation) </a:t>
            </a:r>
            <a:r>
              <a:rPr lang="en-US" i="1" dirty="0"/>
              <a:t>labor migration</a:t>
            </a:r>
            <a:r>
              <a:rPr lang="en-US" i="1" dirty="0" smtClean="0"/>
              <a:t>.</a:t>
            </a:r>
          </a:p>
          <a:p>
            <a:pPr marL="457200" lvl="1" indent="0">
              <a:buNone/>
            </a:pPr>
            <a:endParaRPr lang="en-US" dirty="0" smtClean="0"/>
          </a:p>
          <a:p>
            <a:endParaRPr lang="en-US" dirty="0"/>
          </a:p>
        </p:txBody>
      </p:sp>
    </p:spTree>
    <p:extLst>
      <p:ext uri="{BB962C8B-B14F-4D97-AF65-F5344CB8AC3E}">
        <p14:creationId xmlns:p14="http://schemas.microsoft.com/office/powerpoint/2010/main" val="37216667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dirty="0"/>
              <a:t>Slavery</a:t>
            </a:r>
            <a:endParaRPr lang="en-US" i="1" dirty="0"/>
          </a:p>
          <a:p>
            <a:r>
              <a:rPr lang="en-US" dirty="0"/>
              <a:t>Chinese indentured servitude </a:t>
            </a:r>
          </a:p>
          <a:p>
            <a:pPr lvl="1"/>
            <a:r>
              <a:rPr lang="en-US" dirty="0" smtClean="0"/>
              <a:t>Rebels from Taiping Rebellion sent to Caribbean </a:t>
            </a:r>
          </a:p>
          <a:p>
            <a:pPr lvl="1"/>
            <a:r>
              <a:rPr lang="en-US" dirty="0" smtClean="0"/>
              <a:t>Some chose to go to make money</a:t>
            </a:r>
            <a:endParaRPr lang="en-US" dirty="0"/>
          </a:p>
          <a:p>
            <a:r>
              <a:rPr lang="en-US" dirty="0"/>
              <a:t>Indian indentured servitude</a:t>
            </a:r>
          </a:p>
          <a:p>
            <a:pPr lvl="1"/>
            <a:r>
              <a:rPr lang="en-US" dirty="0" smtClean="0"/>
              <a:t>Debtors sent to Africa as laborers </a:t>
            </a:r>
            <a:endParaRPr lang="en-US" dirty="0"/>
          </a:p>
          <a:p>
            <a:r>
              <a:rPr lang="en-US" dirty="0" smtClean="0"/>
              <a:t>Convict labor</a:t>
            </a:r>
          </a:p>
          <a:p>
            <a:pPr lvl="1"/>
            <a:r>
              <a:rPr lang="en-US" dirty="0" smtClean="0"/>
              <a:t>South US, post Civil War</a:t>
            </a:r>
          </a:p>
          <a:p>
            <a:pPr lvl="2"/>
            <a:r>
              <a:rPr lang="en-US" dirty="0" smtClean="0"/>
              <a:t>Railroads, coalmines, </a:t>
            </a:r>
            <a:endParaRPr lang="en-US" dirty="0"/>
          </a:p>
        </p:txBody>
      </p:sp>
    </p:spTree>
    <p:extLst>
      <p:ext uri="{BB962C8B-B14F-4D97-AF65-F5344CB8AC3E}">
        <p14:creationId xmlns:p14="http://schemas.microsoft.com/office/powerpoint/2010/main" val="37125780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i="1" dirty="0" smtClean="0"/>
              <a:t>While </a:t>
            </a:r>
            <a:r>
              <a:rPr lang="en-US" i="1" dirty="0"/>
              <a:t>many migrants permanently relocated, a significant number </a:t>
            </a:r>
            <a:r>
              <a:rPr lang="en-US" i="1" dirty="0" smtClean="0"/>
              <a:t>of temporary </a:t>
            </a:r>
            <a:r>
              <a:rPr lang="en-US" i="1" dirty="0"/>
              <a:t>and seasonal migrants returned to their home societies</a:t>
            </a:r>
            <a:r>
              <a:rPr lang="en-US" i="1" dirty="0" smtClean="0"/>
              <a:t>.</a:t>
            </a:r>
          </a:p>
          <a:p>
            <a:r>
              <a:rPr lang="en-US" dirty="0" smtClean="0"/>
              <a:t>Japanese </a:t>
            </a:r>
            <a:r>
              <a:rPr lang="en-US" dirty="0" err="1" smtClean="0"/>
              <a:t>ag</a:t>
            </a:r>
            <a:r>
              <a:rPr lang="en-US" dirty="0" smtClean="0"/>
              <a:t> workers in Pacific</a:t>
            </a:r>
            <a:r>
              <a:rPr lang="en-US" dirty="0"/>
              <a:t> </a:t>
            </a:r>
            <a:r>
              <a:rPr lang="en-US" dirty="0" smtClean="0"/>
              <a:t>islands</a:t>
            </a:r>
          </a:p>
          <a:p>
            <a:pPr lvl="1"/>
            <a:r>
              <a:rPr lang="en-US" dirty="0" smtClean="0"/>
              <a:t>Temporary</a:t>
            </a:r>
          </a:p>
        </p:txBody>
      </p:sp>
    </p:spTree>
    <p:extLst>
      <p:ext uri="{BB962C8B-B14F-4D97-AF65-F5344CB8AC3E}">
        <p14:creationId xmlns:p14="http://schemas.microsoft.com/office/powerpoint/2010/main" val="9972701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r>
              <a:rPr lang="en-US" i="1" dirty="0"/>
              <a:t>Migrants often created ethnic enclaves in different parts of the </a:t>
            </a:r>
            <a:r>
              <a:rPr lang="en-US" i="1" dirty="0" smtClean="0"/>
              <a:t>world which </a:t>
            </a:r>
            <a:r>
              <a:rPr lang="en-US" i="1" dirty="0"/>
              <a:t>helped transplant their culture into new environments </a:t>
            </a:r>
            <a:r>
              <a:rPr lang="en-US" i="1" dirty="0" smtClean="0"/>
              <a:t>and facilitated </a:t>
            </a:r>
            <a:r>
              <a:rPr lang="en-US" i="1" dirty="0"/>
              <a:t>the development of migrant support networks</a:t>
            </a:r>
            <a:r>
              <a:rPr lang="en-US" i="1" dirty="0" smtClean="0"/>
              <a:t>.</a:t>
            </a:r>
          </a:p>
          <a:p>
            <a:r>
              <a:rPr lang="en-US" dirty="0" smtClean="0"/>
              <a:t>Indians migrating to East and Southern Africa, Caribbean and Southeast Asia</a:t>
            </a:r>
          </a:p>
          <a:p>
            <a:pPr lvl="1"/>
            <a:r>
              <a:rPr lang="en-US" dirty="0" smtClean="0"/>
              <a:t>Little Italy, Chinatown</a:t>
            </a:r>
            <a:endParaRPr lang="en-US" dirty="0"/>
          </a:p>
        </p:txBody>
      </p:sp>
    </p:spTree>
    <p:extLst>
      <p:ext uri="{BB962C8B-B14F-4D97-AF65-F5344CB8AC3E}">
        <p14:creationId xmlns:p14="http://schemas.microsoft.com/office/powerpoint/2010/main" val="23991197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i="1" dirty="0"/>
              <a:t>Receiving societies did not always embrace immigrants, as seen in </a:t>
            </a:r>
            <a:r>
              <a:rPr lang="en-US" i="1" dirty="0" smtClean="0"/>
              <a:t>the various </a:t>
            </a:r>
            <a:r>
              <a:rPr lang="en-US" i="1" dirty="0"/>
              <a:t>degrees of ethnic and racial prejudice and the ways states </a:t>
            </a:r>
            <a:r>
              <a:rPr lang="en-US" i="1" dirty="0" smtClean="0"/>
              <a:t>attempted to </a:t>
            </a:r>
            <a:r>
              <a:rPr lang="en-US" i="1" dirty="0"/>
              <a:t>regulate the increased flow of people across their borders</a:t>
            </a:r>
            <a:r>
              <a:rPr lang="en-US" i="1" dirty="0" smtClean="0"/>
              <a:t>.</a:t>
            </a:r>
          </a:p>
          <a:p>
            <a:pPr marL="342900" lvl="1" indent="-342900">
              <a:buFont typeface="Arial"/>
              <a:buChar char="•"/>
            </a:pPr>
            <a:r>
              <a:rPr lang="en-US" dirty="0" smtClean="0"/>
              <a:t>Chinese Exclusion </a:t>
            </a:r>
            <a:r>
              <a:rPr lang="en-US" dirty="0"/>
              <a:t>Acts (know doc</a:t>
            </a:r>
            <a:r>
              <a:rPr lang="en-US" dirty="0" smtClean="0"/>
              <a:t>)</a:t>
            </a:r>
          </a:p>
          <a:p>
            <a:pPr lvl="1"/>
            <a:r>
              <a:rPr lang="en-US" dirty="0" smtClean="0"/>
              <a:t>Chinese not permitted into US for California gold rush</a:t>
            </a:r>
          </a:p>
          <a:p>
            <a:pPr lvl="1"/>
            <a:r>
              <a:rPr lang="en-US" dirty="0" smtClean="0"/>
              <a:t>Based on racism</a:t>
            </a:r>
          </a:p>
        </p:txBody>
      </p:sp>
    </p:spTree>
    <p:extLst>
      <p:ext uri="{BB962C8B-B14F-4D97-AF65-F5344CB8AC3E}">
        <p14:creationId xmlns:p14="http://schemas.microsoft.com/office/powerpoint/2010/main" val="27556515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5169</TotalTime>
  <Words>1957</Words>
  <Application>Microsoft Macintosh PowerPoint</Application>
  <PresentationFormat>On-screen Show (4:3)</PresentationFormat>
  <Paragraphs>250</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Default Theme</vt:lpstr>
      <vt:lpstr>5.4 and 5.2</vt:lpstr>
      <vt:lpstr>Key Concept 5.4. Global Migration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Key Concept 5.2. Imperialism and Nation-State 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Imperialism: Europe in Africa </vt:lpstr>
      <vt:lpstr>Scramble for Africa </vt:lpstr>
      <vt:lpstr>PowerPoint Presentation</vt:lpstr>
      <vt:lpstr>PowerPoint Presentation</vt:lpstr>
      <vt:lpstr>South Africa </vt:lpstr>
      <vt:lpstr>Boer Wars 1899-1902</vt:lpstr>
      <vt:lpstr>Shaka Zulu </vt:lpstr>
      <vt:lpstr>PowerPoint Presentation</vt:lpstr>
      <vt:lpstr>South Africa after the Boer War</vt:lpstr>
      <vt:lpstr>Europe in Egypt</vt:lpstr>
      <vt:lpstr>Berlin Conference (Berlin Pizza)</vt:lpstr>
      <vt:lpstr>More negatives of the Berlin Conference </vt:lpstr>
      <vt:lpstr>Imperialism Factors </vt:lpstr>
      <vt:lpstr>Cultural Factors of Imperialism </vt:lpstr>
      <vt:lpstr>White Man’s Burden</vt:lpstr>
      <vt:lpstr>“The Sun Never Sets on the British Empire”</vt:lpstr>
      <vt:lpstr>PowerPoint Presentation</vt:lpstr>
      <vt:lpstr>PowerPoint Presentation</vt:lpstr>
      <vt:lpstr>PowerPoint Presentation</vt:lpstr>
      <vt:lpstr>PowerPoint Presentation</vt:lpstr>
      <vt:lpstr>PowerPoint Presentation</vt:lpstr>
    </vt:vector>
  </TitlesOfParts>
  <Company>rockcastle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Herbie Brock</dc:creator>
  <cp:lastModifiedBy>Herbie Brock</cp:lastModifiedBy>
  <cp:revision>4</cp:revision>
  <cp:lastPrinted>2016-03-24T20:01:42Z</cp:lastPrinted>
  <dcterms:created xsi:type="dcterms:W3CDTF">2016-03-13T20:14:58Z</dcterms:created>
  <dcterms:modified xsi:type="dcterms:W3CDTF">2016-03-29T14:17:43Z</dcterms:modified>
</cp:coreProperties>
</file>