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2"/>
    <p:restoredTop sz="94686"/>
  </p:normalViewPr>
  <p:slideViewPr>
    <p:cSldViewPr snapToGrid="0" snapToObjects="1">
      <p:cViewPr varScale="1">
        <p:scale>
          <a:sx n="94" d="100"/>
          <a:sy n="94" d="100"/>
        </p:scale>
        <p:origin x="192"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F9D6AC-C5BE-B242-B134-4D08E53A0B72}" type="datetimeFigureOut">
              <a:rPr lang="en-US" smtClean="0"/>
              <a:t>9/25/17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C733C5-C789-7444-8908-FC9A2A49DF3C}" type="slidenum">
              <a:rPr lang="en-US" smtClean="0"/>
              <a:t>‹#›</a:t>
            </a:fld>
            <a:endParaRPr lang="en-US"/>
          </a:p>
        </p:txBody>
      </p:sp>
    </p:spTree>
    <p:extLst>
      <p:ext uri="{BB962C8B-B14F-4D97-AF65-F5344CB8AC3E}">
        <p14:creationId xmlns:p14="http://schemas.microsoft.com/office/powerpoint/2010/main" val="709003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56D11-4B08-8844-9517-636C5335CCD3}" type="datetimeFigureOut">
              <a:rPr lang="en-US" smtClean="0"/>
              <a:t>9/25/17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A12AA-C63E-5241-A7C8-0C9C82455C75}" type="slidenum">
              <a:rPr lang="en-US" smtClean="0"/>
              <a:t>‹#›</a:t>
            </a:fld>
            <a:endParaRPr lang="en-US"/>
          </a:p>
        </p:txBody>
      </p:sp>
    </p:spTree>
    <p:extLst>
      <p:ext uri="{BB962C8B-B14F-4D97-AF65-F5344CB8AC3E}">
        <p14:creationId xmlns:p14="http://schemas.microsoft.com/office/powerpoint/2010/main" val="165428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0FA12AA-C63E-5241-A7C8-0C9C82455C75}" type="slidenum">
              <a:rPr lang="en-US" smtClean="0"/>
              <a:t>8</a:t>
            </a:fld>
            <a:endParaRPr lang="en-US"/>
          </a:p>
        </p:txBody>
      </p:sp>
    </p:spTree>
    <p:extLst>
      <p:ext uri="{BB962C8B-B14F-4D97-AF65-F5344CB8AC3E}">
        <p14:creationId xmlns:p14="http://schemas.microsoft.com/office/powerpoint/2010/main" val="11325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6A3EA-601A-2A48-B01F-877279AAADC4}"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90392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6A3EA-601A-2A48-B01F-877279AAADC4}"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333792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6A3EA-601A-2A48-B01F-877279AAADC4}"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88214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6A3EA-601A-2A48-B01F-877279AAADC4}"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394027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6A3EA-601A-2A48-B01F-877279AAADC4}" type="datetimeFigureOut">
              <a:rPr lang="en-US" smtClean="0"/>
              <a:t>9/25/17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37074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6A3EA-601A-2A48-B01F-877279AAADC4}" type="datetimeFigureOut">
              <a:rPr lang="en-US" smtClean="0"/>
              <a:t>9/25/17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130956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6A3EA-601A-2A48-B01F-877279AAADC4}" type="datetimeFigureOut">
              <a:rPr lang="en-US" smtClean="0"/>
              <a:t>9/25/17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273439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6A3EA-601A-2A48-B01F-877279AAADC4}" type="datetimeFigureOut">
              <a:rPr lang="en-US" smtClean="0"/>
              <a:t>9/25/17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262890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6A3EA-601A-2A48-B01F-877279AAADC4}" type="datetimeFigureOut">
              <a:rPr lang="en-US" smtClean="0"/>
              <a:t>9/25/17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183383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6A3EA-601A-2A48-B01F-877279AAADC4}" type="datetimeFigureOut">
              <a:rPr lang="en-US" smtClean="0"/>
              <a:t>9/25/17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222298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6A3EA-601A-2A48-B01F-877279AAADC4}" type="datetimeFigureOut">
              <a:rPr lang="en-US" smtClean="0"/>
              <a:t>9/25/17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B96CC-BBAE-0B41-A297-1FF8D5762A8F}" type="slidenum">
              <a:rPr lang="en-US" smtClean="0"/>
              <a:t>‹#›</a:t>
            </a:fld>
            <a:endParaRPr lang="en-US"/>
          </a:p>
        </p:txBody>
      </p:sp>
    </p:spTree>
    <p:extLst>
      <p:ext uri="{BB962C8B-B14F-4D97-AF65-F5344CB8AC3E}">
        <p14:creationId xmlns:p14="http://schemas.microsoft.com/office/powerpoint/2010/main" val="38648099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6A3EA-601A-2A48-B01F-877279AAADC4}" type="datetimeFigureOut">
              <a:rPr lang="en-US" smtClean="0"/>
              <a:t>9/25/17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B96CC-BBAE-0B41-A297-1FF8D5762A8F}" type="slidenum">
              <a:rPr lang="en-US" smtClean="0"/>
              <a:t>‹#›</a:t>
            </a:fld>
            <a:endParaRPr lang="en-US"/>
          </a:p>
        </p:txBody>
      </p:sp>
    </p:spTree>
    <p:extLst>
      <p:ext uri="{BB962C8B-B14F-4D97-AF65-F5344CB8AC3E}">
        <p14:creationId xmlns:p14="http://schemas.microsoft.com/office/powerpoint/2010/main" val="518909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3.1 Federalism Intro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5574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Struggle for Racial Equality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100 years after the Civil War, southern states successfully denied rights to black people</a:t>
            </a:r>
          </a:p>
          <a:p>
            <a:pPr lvl="1"/>
            <a:r>
              <a:rPr lang="en-US" dirty="0" smtClean="0"/>
              <a:t>Said “separate but equal” even though the 14</a:t>
            </a:r>
            <a:r>
              <a:rPr lang="en-US" baseline="30000" dirty="0" smtClean="0"/>
              <a:t>th</a:t>
            </a:r>
            <a:r>
              <a:rPr lang="en-US" dirty="0" smtClean="0"/>
              <a:t> Amendment said all citizens are equal under the law of the Cons</a:t>
            </a:r>
          </a:p>
          <a:p>
            <a:r>
              <a:rPr lang="en-US" dirty="0" smtClean="0"/>
              <a:t>1950s/60s saw Brown v. Board</a:t>
            </a:r>
          </a:p>
          <a:p>
            <a:pPr lvl="1"/>
            <a:r>
              <a:rPr lang="en-US" dirty="0" smtClean="0"/>
              <a:t>Separate is not equal</a:t>
            </a:r>
          </a:p>
          <a:p>
            <a:pPr lvl="1"/>
            <a:r>
              <a:rPr lang="en-US" dirty="0" smtClean="0"/>
              <a:t>Black and white students must </a:t>
            </a:r>
          </a:p>
          <a:p>
            <a:pPr marL="457200" lvl="1" indent="0">
              <a:buNone/>
            </a:pPr>
            <a:r>
              <a:rPr lang="en-US" dirty="0" smtClean="0"/>
              <a:t>have the same education</a:t>
            </a:r>
          </a:p>
          <a:p>
            <a:pPr lvl="1"/>
            <a:r>
              <a:rPr lang="en-US" dirty="0" smtClean="0"/>
              <a:t>Governor George Wallace stinks </a:t>
            </a:r>
          </a:p>
          <a:p>
            <a:endParaRPr lang="en-US" dirty="0"/>
          </a:p>
        </p:txBody>
      </p:sp>
      <p:pic>
        <p:nvPicPr>
          <p:cNvPr id="4" name="Picture 3"/>
          <p:cNvPicPr>
            <a:picLocks noChangeAspect="1"/>
          </p:cNvPicPr>
          <p:nvPr/>
        </p:nvPicPr>
        <p:blipFill>
          <a:blip r:embed="rId2"/>
          <a:stretch>
            <a:fillRect/>
          </a:stretch>
        </p:blipFill>
        <p:spPr>
          <a:xfrm>
            <a:off x="6134100" y="3422650"/>
            <a:ext cx="2552700" cy="3187700"/>
          </a:xfrm>
          <a:prstGeom prst="rect">
            <a:avLst/>
          </a:prstGeom>
        </p:spPr>
      </p:pic>
    </p:spTree>
    <p:extLst>
      <p:ext uri="{BB962C8B-B14F-4D97-AF65-F5344CB8AC3E}">
        <p14:creationId xmlns:p14="http://schemas.microsoft.com/office/powerpoint/2010/main" val="121648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Tenth Amendment </a:t>
            </a:r>
            <a:endParaRPr lang="en-US" dirty="0"/>
          </a:p>
        </p:txBody>
      </p:sp>
      <p:sp>
        <p:nvSpPr>
          <p:cNvPr id="3" name="Content Placeholder 2"/>
          <p:cNvSpPr>
            <a:spLocks noGrp="1"/>
          </p:cNvSpPr>
          <p:nvPr>
            <p:ph idx="1"/>
          </p:nvPr>
        </p:nvSpPr>
        <p:spPr/>
        <p:txBody>
          <a:bodyPr>
            <a:normAutofit fontScale="92500"/>
          </a:bodyPr>
          <a:lstStyle/>
          <a:p>
            <a:r>
              <a:rPr lang="en-US" dirty="0" smtClean="0"/>
              <a:t>“the powers not delegated to the United States (fed </a:t>
            </a:r>
            <a:r>
              <a:rPr lang="en-US" dirty="0" err="1" smtClean="0"/>
              <a:t>gov</a:t>
            </a:r>
            <a:r>
              <a:rPr lang="en-US" dirty="0" smtClean="0"/>
              <a:t>) by the Cons, nor prohibited to the states are reserved to the states or to the people”</a:t>
            </a:r>
          </a:p>
          <a:p>
            <a:r>
              <a:rPr lang="en-US" dirty="0" smtClean="0"/>
              <a:t>Says that the federal government is the most power, what they don’t forbid, the states can have and what they states don</a:t>
            </a:r>
            <a:r>
              <a:rPr lang="fr-FR" dirty="0" smtClean="0"/>
              <a:t>’</a:t>
            </a:r>
            <a:r>
              <a:rPr lang="en-US" dirty="0" smtClean="0"/>
              <a:t>t forbid, the people can have. </a:t>
            </a:r>
          </a:p>
          <a:p>
            <a:r>
              <a:rPr lang="en-US" dirty="0" smtClean="0"/>
              <a:t>Today, SCOTUS has flopped in the wind on the 10</a:t>
            </a:r>
            <a:r>
              <a:rPr lang="en-US" baseline="30000" dirty="0" smtClean="0"/>
              <a:t>th</a:t>
            </a:r>
            <a:r>
              <a:rPr lang="en-US" dirty="0" smtClean="0"/>
              <a:t> Amendment. They stink. </a:t>
            </a:r>
            <a:endParaRPr lang="en-US" dirty="0"/>
          </a:p>
        </p:txBody>
      </p:sp>
    </p:spTree>
    <p:extLst>
      <p:ext uri="{BB962C8B-B14F-4D97-AF65-F5344CB8AC3E}">
        <p14:creationId xmlns:p14="http://schemas.microsoft.com/office/powerpoint/2010/main" val="3558129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States from which part of the country have been most interested in states’ rights regarding slavery and discrimination?</a:t>
            </a:r>
          </a:p>
          <a:p>
            <a:pPr marL="514350" indent="-514350">
              <a:buFont typeface="+mj-lt"/>
              <a:buAutoNum type="arabicPeriod"/>
            </a:pPr>
            <a:r>
              <a:rPr lang="en-US" dirty="0" smtClean="0"/>
              <a:t>Which court case said that school segregation was unconstitutional?</a:t>
            </a:r>
          </a:p>
          <a:p>
            <a:pPr marL="514350" indent="-514350">
              <a:buFont typeface="+mj-lt"/>
              <a:buAutoNum type="arabicPeriod"/>
            </a:pPr>
            <a:r>
              <a:rPr lang="en-US" dirty="0" smtClean="0"/>
              <a:t>Which two levels of government share power in federalism?</a:t>
            </a:r>
            <a:endParaRPr lang="en-US" dirty="0"/>
          </a:p>
        </p:txBody>
      </p:sp>
    </p:spTree>
    <p:extLst>
      <p:ext uri="{BB962C8B-B14F-4D97-AF65-F5344CB8AC3E}">
        <p14:creationId xmlns:p14="http://schemas.microsoft.com/office/powerpoint/2010/main" val="1702441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Quiz B</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did George Wallace do at the University of Alabama when the federal government forced it to integrate?</a:t>
            </a:r>
          </a:p>
          <a:p>
            <a:pPr marL="514350" indent="-514350">
              <a:buFont typeface="+mj-lt"/>
              <a:buAutoNum type="arabicPeriod"/>
            </a:pPr>
            <a:r>
              <a:rPr lang="en-US" dirty="0" smtClean="0"/>
              <a:t>What part of the Cons says that the national government is the most important government and it has power above the states?</a:t>
            </a:r>
          </a:p>
          <a:p>
            <a:pPr marL="514350" indent="-514350">
              <a:buFont typeface="+mj-lt"/>
              <a:buAutoNum type="arabicPeriod"/>
            </a:pPr>
            <a:r>
              <a:rPr lang="en-US" dirty="0" smtClean="0"/>
              <a:t>What type of government is set up as one national government with all the power?</a:t>
            </a:r>
            <a:endParaRPr lang="en-US" dirty="0"/>
          </a:p>
        </p:txBody>
      </p:sp>
    </p:spTree>
    <p:extLst>
      <p:ext uri="{BB962C8B-B14F-4D97-AF65-F5344CB8AC3E}">
        <p14:creationId xmlns:p14="http://schemas.microsoft.com/office/powerpoint/2010/main" val="1538089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a:t>
            </a:r>
            <a:r>
              <a:rPr lang="en-US" baseline="30000" dirty="0" smtClean="0"/>
              <a:t>th</a:t>
            </a:r>
            <a:r>
              <a:rPr lang="en-US" dirty="0" smtClean="0"/>
              <a:t>/11</a:t>
            </a:r>
            <a:r>
              <a:rPr lang="en-US" baseline="30000" dirty="0" smtClean="0"/>
              <a:t>th</a:t>
            </a:r>
            <a:r>
              <a:rPr lang="en-US" dirty="0" smtClean="0"/>
              <a:t> and States’ Obligations in Federalism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6292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Tenth Amendment </a:t>
            </a:r>
            <a:endParaRPr lang="en-US" dirty="0"/>
          </a:p>
        </p:txBody>
      </p:sp>
      <p:sp>
        <p:nvSpPr>
          <p:cNvPr id="3" name="Content Placeholder 2"/>
          <p:cNvSpPr>
            <a:spLocks noGrp="1"/>
          </p:cNvSpPr>
          <p:nvPr>
            <p:ph idx="1"/>
          </p:nvPr>
        </p:nvSpPr>
        <p:spPr/>
        <p:txBody>
          <a:bodyPr>
            <a:normAutofit fontScale="92500"/>
          </a:bodyPr>
          <a:lstStyle/>
          <a:p>
            <a:r>
              <a:rPr lang="en-US" dirty="0" smtClean="0"/>
              <a:t>“the powers not delegated to the United States (fed </a:t>
            </a:r>
            <a:r>
              <a:rPr lang="en-US" dirty="0" err="1" smtClean="0"/>
              <a:t>gov</a:t>
            </a:r>
            <a:r>
              <a:rPr lang="en-US" dirty="0" smtClean="0"/>
              <a:t>) by the Cons, nor prohibited to the states are reserved to the states or to the people”</a:t>
            </a:r>
          </a:p>
          <a:p>
            <a:r>
              <a:rPr lang="en-US" dirty="0" smtClean="0"/>
              <a:t>Says that the federal government is the most power, what they don’t forbid, the states can have and what they states don</a:t>
            </a:r>
            <a:r>
              <a:rPr lang="fr-FR" dirty="0" smtClean="0"/>
              <a:t>’</a:t>
            </a:r>
            <a:r>
              <a:rPr lang="en-US" dirty="0" smtClean="0"/>
              <a:t>t forbid, the people can have. </a:t>
            </a:r>
          </a:p>
          <a:p>
            <a:r>
              <a:rPr lang="en-US" dirty="0" smtClean="0"/>
              <a:t>Today, SCOTUS has flopped in the wind on the 10</a:t>
            </a:r>
            <a:r>
              <a:rPr lang="en-US" baseline="30000" dirty="0" smtClean="0"/>
              <a:t>th</a:t>
            </a:r>
            <a:r>
              <a:rPr lang="en-US" dirty="0" smtClean="0"/>
              <a:t> Amendment. They stink. </a:t>
            </a:r>
            <a:endParaRPr lang="en-US" dirty="0"/>
          </a:p>
        </p:txBody>
      </p:sp>
    </p:spTree>
    <p:extLst>
      <p:ext uri="{BB962C8B-B14F-4D97-AF65-F5344CB8AC3E}">
        <p14:creationId xmlns:p14="http://schemas.microsoft.com/office/powerpoint/2010/main" val="626689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r>
              <a:rPr lang="en-US" baseline="30000" dirty="0" smtClean="0"/>
              <a:t>th</a:t>
            </a:r>
            <a:r>
              <a:rPr lang="en-US" dirty="0" smtClean="0"/>
              <a:t> Amendment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“Federal courts can order the state </a:t>
            </a:r>
            <a:r>
              <a:rPr lang="en-US" dirty="0" err="1" smtClean="0"/>
              <a:t>govs</a:t>
            </a:r>
            <a:r>
              <a:rPr lang="en-US" dirty="0" smtClean="0"/>
              <a:t> to obey the Constitution or federal laws, but they are immune to some lawsuits” (what you really need to know here) </a:t>
            </a:r>
          </a:p>
          <a:p>
            <a:r>
              <a:rPr lang="en-US" dirty="0" smtClean="0"/>
              <a:t>States are immune to certain lawsuits</a:t>
            </a:r>
          </a:p>
          <a:p>
            <a:pPr lvl="1"/>
            <a:r>
              <a:rPr lang="en-US" dirty="0" smtClean="0"/>
              <a:t>Citizens suing states requiring monetary compensation </a:t>
            </a:r>
          </a:p>
          <a:p>
            <a:r>
              <a:rPr lang="en-US" dirty="0" smtClean="0"/>
              <a:t>Exceptions to 11</a:t>
            </a:r>
            <a:r>
              <a:rPr lang="en-US" baseline="30000" dirty="0" smtClean="0"/>
              <a:t>th</a:t>
            </a:r>
            <a:r>
              <a:rPr lang="en-US" dirty="0" smtClean="0"/>
              <a:t> Amendment immunity </a:t>
            </a:r>
          </a:p>
          <a:p>
            <a:pPr lvl="1"/>
            <a:r>
              <a:rPr lang="en-US" dirty="0" smtClean="0"/>
              <a:t>Racial discrimination (14</a:t>
            </a:r>
            <a:r>
              <a:rPr lang="en-US" baseline="30000" dirty="0" smtClean="0"/>
              <a:t>th</a:t>
            </a:r>
            <a:r>
              <a:rPr lang="en-US" dirty="0" smtClean="0"/>
              <a:t> Amendment)</a:t>
            </a:r>
          </a:p>
          <a:p>
            <a:pPr lvl="1"/>
            <a:r>
              <a:rPr lang="en-US" dirty="0" smtClean="0"/>
              <a:t>Bankruptcy cases</a:t>
            </a:r>
          </a:p>
          <a:p>
            <a:r>
              <a:rPr lang="en-US" dirty="0" smtClean="0"/>
              <a:t>Doesn’t really protect local </a:t>
            </a:r>
            <a:r>
              <a:rPr lang="en-US" dirty="0" err="1" smtClean="0"/>
              <a:t>govs</a:t>
            </a:r>
            <a:endParaRPr lang="en-US" dirty="0" smtClean="0"/>
          </a:p>
          <a:p>
            <a:pPr lvl="1"/>
            <a:r>
              <a:rPr lang="en-US" dirty="0" smtClean="0"/>
              <a:t>They can be sued for violating any citizen’s rights </a:t>
            </a:r>
            <a:endParaRPr lang="en-US" dirty="0"/>
          </a:p>
        </p:txBody>
      </p:sp>
    </p:spTree>
    <p:extLst>
      <p:ext uri="{BB962C8B-B14F-4D97-AF65-F5344CB8AC3E}">
        <p14:creationId xmlns:p14="http://schemas.microsoft.com/office/powerpoint/2010/main" val="1506386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Powers/McCulloch </a:t>
            </a:r>
            <a:endParaRPr lang="en-US" dirty="0"/>
          </a:p>
        </p:txBody>
      </p:sp>
      <p:sp>
        <p:nvSpPr>
          <p:cNvPr id="3" name="Content Placeholder 2"/>
          <p:cNvSpPr>
            <a:spLocks noGrp="1"/>
          </p:cNvSpPr>
          <p:nvPr>
            <p:ph idx="1"/>
          </p:nvPr>
        </p:nvSpPr>
        <p:spPr/>
        <p:txBody>
          <a:bodyPr>
            <a:normAutofit/>
          </a:bodyPr>
          <a:lstStyle/>
          <a:p>
            <a:r>
              <a:rPr lang="en-US" dirty="0" smtClean="0"/>
              <a:t>McCulloch v. Maryland</a:t>
            </a:r>
          </a:p>
          <a:p>
            <a:r>
              <a:rPr lang="en-US" dirty="0" smtClean="0"/>
              <a:t>Federal </a:t>
            </a:r>
            <a:r>
              <a:rPr lang="en-US" dirty="0" err="1" smtClean="0"/>
              <a:t>Gov</a:t>
            </a:r>
            <a:r>
              <a:rPr lang="en-US" dirty="0" smtClean="0"/>
              <a:t> put the “Second National Bank” in Baltimore</a:t>
            </a:r>
          </a:p>
          <a:p>
            <a:r>
              <a:rPr lang="en-US" dirty="0" smtClean="0"/>
              <a:t>Maryland passed a law taxing the bank</a:t>
            </a:r>
          </a:p>
          <a:p>
            <a:r>
              <a:rPr lang="en-US" dirty="0" smtClean="0"/>
              <a:t>McCulloch (bank representative) sued Maryland saying “you can’t tax your dad”</a:t>
            </a:r>
          </a:p>
          <a:p>
            <a:r>
              <a:rPr lang="en-US" dirty="0" smtClean="0"/>
              <a:t>McCulloch wins</a:t>
            </a:r>
          </a:p>
          <a:p>
            <a:pPr lvl="1"/>
            <a:endParaRPr lang="en-US" dirty="0"/>
          </a:p>
        </p:txBody>
      </p:sp>
    </p:spTree>
    <p:extLst>
      <p:ext uri="{BB962C8B-B14F-4D97-AF65-F5344CB8AC3E}">
        <p14:creationId xmlns:p14="http://schemas.microsoft.com/office/powerpoint/2010/main" val="1148955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McCulloch Matters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National supremacy (Federal </a:t>
            </a:r>
            <a:r>
              <a:rPr lang="en-US" dirty="0" err="1" smtClean="0"/>
              <a:t>gov</a:t>
            </a:r>
            <a:r>
              <a:rPr lang="en-US" dirty="0" smtClean="0"/>
              <a:t> always wins when going against the states) (in the Supremacy Clause of the Cons, btw)</a:t>
            </a:r>
          </a:p>
          <a:p>
            <a:r>
              <a:rPr lang="en-US" dirty="0" smtClean="0"/>
              <a:t>National </a:t>
            </a:r>
            <a:r>
              <a:rPr lang="en-US" dirty="0" err="1" smtClean="0"/>
              <a:t>Gov</a:t>
            </a:r>
            <a:r>
              <a:rPr lang="en-US" dirty="0" smtClean="0"/>
              <a:t> has implied powers (powers that go beyond what are written in the Cons)</a:t>
            </a:r>
          </a:p>
          <a:p>
            <a:pPr lvl="1"/>
            <a:r>
              <a:rPr lang="en-US" dirty="0" smtClean="0"/>
              <a:t>Not just Enumerated Powers (numbered or listed powers in the Cons)</a:t>
            </a:r>
          </a:p>
          <a:p>
            <a:r>
              <a:rPr lang="en-US" dirty="0" smtClean="0"/>
              <a:t>Cons </a:t>
            </a:r>
            <a:r>
              <a:rPr lang="en-US" dirty="0" err="1" smtClean="0"/>
              <a:t>doesn</a:t>
            </a:r>
            <a:r>
              <a:rPr lang="fr-FR" dirty="0" smtClean="0"/>
              <a:t>’</a:t>
            </a:r>
            <a:r>
              <a:rPr lang="en-US" dirty="0" smtClean="0"/>
              <a:t>t say they can make a bank, but they can do things “necessary and proper” to keep America running </a:t>
            </a:r>
          </a:p>
          <a:p>
            <a:pPr lvl="1"/>
            <a:r>
              <a:rPr lang="en-US" dirty="0" smtClean="0"/>
              <a:t>(Elastic Clause) it can stretch</a:t>
            </a:r>
          </a:p>
          <a:p>
            <a:endParaRPr lang="en-US" dirty="0"/>
          </a:p>
        </p:txBody>
      </p:sp>
    </p:spTree>
    <p:extLst>
      <p:ext uri="{BB962C8B-B14F-4D97-AF65-F5344CB8AC3E}">
        <p14:creationId xmlns:p14="http://schemas.microsoft.com/office/powerpoint/2010/main" val="324706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Commerce Power</a:t>
            </a:r>
            <a:endParaRPr lang="en-US" dirty="0"/>
          </a:p>
        </p:txBody>
      </p:sp>
      <p:sp>
        <p:nvSpPr>
          <p:cNvPr id="3" name="Content Placeholder 2"/>
          <p:cNvSpPr>
            <a:spLocks noGrp="1"/>
          </p:cNvSpPr>
          <p:nvPr>
            <p:ph idx="1"/>
          </p:nvPr>
        </p:nvSpPr>
        <p:spPr/>
        <p:txBody>
          <a:bodyPr>
            <a:normAutofit lnSpcReduction="10000"/>
          </a:bodyPr>
          <a:lstStyle/>
          <a:p>
            <a:r>
              <a:rPr lang="en-US" dirty="0" smtClean="0"/>
              <a:t>The power to regulate commerce is the most important power of Congress</a:t>
            </a:r>
          </a:p>
          <a:p>
            <a:pPr lvl="1"/>
            <a:r>
              <a:rPr lang="en-US" dirty="0" smtClean="0"/>
              <a:t>They stretched the meaning of “interstate commerce” to allow them to control almost anything </a:t>
            </a:r>
          </a:p>
          <a:p>
            <a:r>
              <a:rPr lang="en-US" dirty="0" smtClean="0"/>
              <a:t>If something is transported on an interstate, or made using parts from another state, or washed using water from another state, or money is used for it (that was in another state) Congress can regulate it. </a:t>
            </a:r>
            <a:endParaRPr lang="en-US" dirty="0"/>
          </a:p>
        </p:txBody>
      </p:sp>
    </p:spTree>
    <p:extLst>
      <p:ext uri="{BB962C8B-B14F-4D97-AF65-F5344CB8AC3E}">
        <p14:creationId xmlns:p14="http://schemas.microsoft.com/office/powerpoint/2010/main" val="580265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Intro </a:t>
            </a:r>
            <a:endParaRPr lang="en-US" dirty="0"/>
          </a:p>
        </p:txBody>
      </p:sp>
      <p:sp>
        <p:nvSpPr>
          <p:cNvPr id="3" name="Content Placeholder 2"/>
          <p:cNvSpPr>
            <a:spLocks noGrp="1"/>
          </p:cNvSpPr>
          <p:nvPr>
            <p:ph idx="1"/>
          </p:nvPr>
        </p:nvSpPr>
        <p:spPr/>
        <p:txBody>
          <a:bodyPr/>
          <a:lstStyle/>
          <a:p>
            <a:r>
              <a:rPr lang="en-US" dirty="0" smtClean="0"/>
              <a:t>Medical marijuana is a clear example of the intricacies of federalism</a:t>
            </a:r>
          </a:p>
          <a:p>
            <a:pPr lvl="1"/>
            <a:r>
              <a:rPr lang="en-US" dirty="0" smtClean="0"/>
              <a:t>State says it is okay</a:t>
            </a:r>
          </a:p>
          <a:p>
            <a:pPr lvl="1"/>
            <a:r>
              <a:rPr lang="en-US" dirty="0" smtClean="0"/>
              <a:t>Federal </a:t>
            </a:r>
            <a:r>
              <a:rPr lang="en-US" dirty="0" err="1" smtClean="0"/>
              <a:t>gov</a:t>
            </a:r>
            <a:r>
              <a:rPr lang="en-US" dirty="0" smtClean="0"/>
              <a:t> disagrees</a:t>
            </a:r>
          </a:p>
          <a:p>
            <a:r>
              <a:rPr lang="en-US" dirty="0" smtClean="0"/>
              <a:t>Who wins the argument?</a:t>
            </a:r>
            <a:endParaRPr lang="en-US" dirty="0"/>
          </a:p>
        </p:txBody>
      </p:sp>
    </p:spTree>
    <p:extLst>
      <p:ext uri="{BB962C8B-B14F-4D97-AF65-F5344CB8AC3E}">
        <p14:creationId xmlns:p14="http://schemas.microsoft.com/office/powerpoint/2010/main" val="2953028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Gibbons v. Ogden and the Commerce Clause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Gibbons had a federal permit to run a ferry from NJ to NY</a:t>
            </a:r>
          </a:p>
          <a:p>
            <a:r>
              <a:rPr lang="en-US" dirty="0" smtClean="0"/>
              <a:t>Ogden had a permit from NY state that said only he could ferry people on the water</a:t>
            </a:r>
          </a:p>
          <a:p>
            <a:r>
              <a:rPr lang="en-US" dirty="0" smtClean="0"/>
              <a:t>Gibbons sues Ogden arguing that his permit trumped Gibbons’ b/c it was federal (AKA the Supremacy Clause) </a:t>
            </a:r>
          </a:p>
          <a:p>
            <a:r>
              <a:rPr lang="en-US" dirty="0" smtClean="0"/>
              <a:t>SCOTUS said Gibbons was right b/c Congress can regulate interstate commerce and is supreme over state laws </a:t>
            </a:r>
          </a:p>
        </p:txBody>
      </p:sp>
    </p:spTree>
    <p:extLst>
      <p:ext uri="{BB962C8B-B14F-4D97-AF65-F5344CB8AC3E}">
        <p14:creationId xmlns:p14="http://schemas.microsoft.com/office/powerpoint/2010/main" val="800731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Commerce Clause and Civil Rights </a:t>
            </a:r>
            <a:endParaRPr lang="en-US" dirty="0"/>
          </a:p>
        </p:txBody>
      </p:sp>
      <p:sp>
        <p:nvSpPr>
          <p:cNvPr id="3" name="Content Placeholder 2"/>
          <p:cNvSpPr>
            <a:spLocks noGrp="1"/>
          </p:cNvSpPr>
          <p:nvPr>
            <p:ph idx="1"/>
          </p:nvPr>
        </p:nvSpPr>
        <p:spPr/>
        <p:txBody>
          <a:bodyPr>
            <a:normAutofit fontScale="92500"/>
          </a:bodyPr>
          <a:lstStyle/>
          <a:p>
            <a:r>
              <a:rPr lang="en-US" dirty="0" smtClean="0"/>
              <a:t>Congress used the Commerce Clause to force southern businesses to serve African Americans</a:t>
            </a:r>
          </a:p>
          <a:p>
            <a:pPr lvl="1"/>
            <a:r>
              <a:rPr lang="en-US" dirty="0" smtClean="0"/>
              <a:t>Does your hotel take money? Then it must adhere to the Civil Rights Act of 1964. We can shut you down because you are violating interstate commerce. </a:t>
            </a:r>
          </a:p>
          <a:p>
            <a:r>
              <a:rPr lang="en-US" dirty="0" smtClean="0"/>
              <a:t>Heart of Atlanta Motel v. US</a:t>
            </a:r>
          </a:p>
          <a:p>
            <a:pPr lvl="1"/>
            <a:r>
              <a:rPr lang="en-US" dirty="0" smtClean="0"/>
              <a:t>Commerce Clause forced them to allow African Americans to stay there </a:t>
            </a:r>
          </a:p>
          <a:p>
            <a:pPr lvl="1"/>
            <a:r>
              <a:rPr lang="en-US" dirty="0" smtClean="0"/>
              <a:t>Perfect example of the intricacies of federalism </a:t>
            </a:r>
          </a:p>
        </p:txBody>
      </p:sp>
    </p:spTree>
    <p:extLst>
      <p:ext uri="{BB962C8B-B14F-4D97-AF65-F5344CB8AC3E}">
        <p14:creationId xmlns:p14="http://schemas.microsoft.com/office/powerpoint/2010/main" val="1766612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Commerce Clause is not Absolute </a:t>
            </a:r>
            <a:endParaRPr lang="en-US" dirty="0"/>
          </a:p>
        </p:txBody>
      </p:sp>
      <p:sp>
        <p:nvSpPr>
          <p:cNvPr id="3" name="Content Placeholder 2"/>
          <p:cNvSpPr>
            <a:spLocks noGrp="1"/>
          </p:cNvSpPr>
          <p:nvPr>
            <p:ph idx="1"/>
          </p:nvPr>
        </p:nvSpPr>
        <p:spPr/>
        <p:txBody>
          <a:bodyPr/>
          <a:lstStyle/>
          <a:p>
            <a:r>
              <a:rPr lang="en-US" dirty="0" smtClean="0"/>
              <a:t>More conservative courts in the past 20 years have reigned in the power of Congress via the Commerce Clause </a:t>
            </a:r>
          </a:p>
          <a:p>
            <a:r>
              <a:rPr lang="en-US" dirty="0" smtClean="0"/>
              <a:t>Regulating gun laws and healthcare</a:t>
            </a:r>
            <a:endParaRPr lang="en-US" dirty="0"/>
          </a:p>
        </p:txBody>
      </p:sp>
    </p:spTree>
    <p:extLst>
      <p:ext uri="{BB962C8B-B14F-4D97-AF65-F5344CB8AC3E}">
        <p14:creationId xmlns:p14="http://schemas.microsoft.com/office/powerpoint/2010/main" val="339098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Obligations to Each Other </a:t>
            </a:r>
            <a:endParaRPr lang="en-US" dirty="0"/>
          </a:p>
        </p:txBody>
      </p:sp>
      <p:sp>
        <p:nvSpPr>
          <p:cNvPr id="3" name="Content Placeholder 2"/>
          <p:cNvSpPr>
            <a:spLocks noGrp="1"/>
          </p:cNvSpPr>
          <p:nvPr>
            <p:ph idx="1"/>
          </p:nvPr>
        </p:nvSpPr>
        <p:spPr/>
        <p:txBody>
          <a:bodyPr/>
          <a:lstStyle/>
          <a:p>
            <a:r>
              <a:rPr lang="en-US" dirty="0" smtClean="0"/>
              <a:t>Federalism includes how states interact with each other </a:t>
            </a:r>
          </a:p>
          <a:p>
            <a:r>
              <a:rPr lang="en-US" dirty="0" smtClean="0"/>
              <a:t>Constitution outlines the interactions regarding:</a:t>
            </a:r>
          </a:p>
          <a:p>
            <a:pPr lvl="1"/>
            <a:r>
              <a:rPr lang="en-US" dirty="0" smtClean="0"/>
              <a:t>Full Faith and Credit</a:t>
            </a:r>
          </a:p>
          <a:p>
            <a:pPr lvl="1"/>
            <a:r>
              <a:rPr lang="en-US" dirty="0" smtClean="0"/>
              <a:t>Extradition </a:t>
            </a:r>
          </a:p>
          <a:p>
            <a:pPr lvl="1"/>
            <a:r>
              <a:rPr lang="en-US" dirty="0" smtClean="0"/>
              <a:t>Privileges and Immunities  </a:t>
            </a:r>
            <a:endParaRPr lang="en-US" dirty="0"/>
          </a:p>
        </p:txBody>
      </p:sp>
    </p:spTree>
    <p:extLst>
      <p:ext uri="{BB962C8B-B14F-4D97-AF65-F5344CB8AC3E}">
        <p14:creationId xmlns:p14="http://schemas.microsoft.com/office/powerpoint/2010/main" val="1949785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Faith and Credit </a:t>
            </a:r>
            <a:endParaRPr lang="en-US" dirty="0"/>
          </a:p>
        </p:txBody>
      </p:sp>
      <p:sp>
        <p:nvSpPr>
          <p:cNvPr id="3" name="Content Placeholder 2"/>
          <p:cNvSpPr>
            <a:spLocks noGrp="1"/>
          </p:cNvSpPr>
          <p:nvPr>
            <p:ph idx="1"/>
          </p:nvPr>
        </p:nvSpPr>
        <p:spPr/>
        <p:txBody>
          <a:bodyPr>
            <a:normAutofit/>
          </a:bodyPr>
          <a:lstStyle/>
          <a:p>
            <a:r>
              <a:rPr lang="en-US" dirty="0" smtClean="0"/>
              <a:t>Each state must give full faith and credit to decisions made by other states</a:t>
            </a:r>
          </a:p>
          <a:p>
            <a:pPr lvl="1"/>
            <a:r>
              <a:rPr lang="en-US" dirty="0" smtClean="0"/>
              <a:t>Marriages, driver’s licenses, birth certificates, loans, credit scores </a:t>
            </a:r>
          </a:p>
          <a:p>
            <a:r>
              <a:rPr lang="en-US" dirty="0" smtClean="0"/>
              <a:t>Example of the power of the federal government after the </a:t>
            </a:r>
            <a:r>
              <a:rPr lang="en-US" dirty="0" err="1" smtClean="0"/>
              <a:t>AoC</a:t>
            </a:r>
            <a:endParaRPr lang="en-US" dirty="0" smtClean="0"/>
          </a:p>
          <a:p>
            <a:pPr lvl="1"/>
            <a:endParaRPr lang="en-US" dirty="0" smtClean="0"/>
          </a:p>
        </p:txBody>
      </p:sp>
    </p:spTree>
    <p:extLst>
      <p:ext uri="{BB962C8B-B14F-4D97-AF65-F5344CB8AC3E}">
        <p14:creationId xmlns:p14="http://schemas.microsoft.com/office/powerpoint/2010/main" val="1595256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Gay marriage and full faith and credit</a:t>
            </a:r>
            <a:endParaRPr lang="en-US" dirty="0"/>
          </a:p>
        </p:txBody>
      </p:sp>
      <p:sp>
        <p:nvSpPr>
          <p:cNvPr id="3" name="Content Placeholder 2"/>
          <p:cNvSpPr>
            <a:spLocks noGrp="1"/>
          </p:cNvSpPr>
          <p:nvPr>
            <p:ph idx="1"/>
          </p:nvPr>
        </p:nvSpPr>
        <p:spPr/>
        <p:txBody>
          <a:bodyPr/>
          <a:lstStyle/>
          <a:p>
            <a:r>
              <a:rPr lang="en-US" dirty="0" smtClean="0"/>
              <a:t>Defense of Marriage Act (DOMA) by Clinton in the 90s made gay marriage exempt from full faith and credit </a:t>
            </a:r>
          </a:p>
          <a:p>
            <a:r>
              <a:rPr lang="en-US" dirty="0" smtClean="0"/>
              <a:t>Until 2015, it was up in the air</a:t>
            </a:r>
          </a:p>
          <a:p>
            <a:r>
              <a:rPr lang="en-US" dirty="0" smtClean="0"/>
              <a:t>Now, it is a civil right that no state can deny says SCOTUS</a:t>
            </a:r>
          </a:p>
          <a:p>
            <a:endParaRPr lang="en-US" dirty="0"/>
          </a:p>
        </p:txBody>
      </p:sp>
    </p:spTree>
    <p:extLst>
      <p:ext uri="{BB962C8B-B14F-4D97-AF65-F5344CB8AC3E}">
        <p14:creationId xmlns:p14="http://schemas.microsoft.com/office/powerpoint/2010/main" val="146242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Extradition </a:t>
            </a:r>
            <a:endParaRPr lang="en-US" dirty="0"/>
          </a:p>
        </p:txBody>
      </p:sp>
      <p:sp>
        <p:nvSpPr>
          <p:cNvPr id="3" name="Content Placeholder 2"/>
          <p:cNvSpPr>
            <a:spLocks noGrp="1"/>
          </p:cNvSpPr>
          <p:nvPr>
            <p:ph idx="1"/>
          </p:nvPr>
        </p:nvSpPr>
        <p:spPr/>
        <p:txBody>
          <a:bodyPr/>
          <a:lstStyle/>
          <a:p>
            <a:r>
              <a:rPr lang="en-US" dirty="0" smtClean="0"/>
              <a:t>Federal </a:t>
            </a:r>
            <a:r>
              <a:rPr lang="en-US" dirty="0" err="1" smtClean="0"/>
              <a:t>gov</a:t>
            </a:r>
            <a:r>
              <a:rPr lang="en-US" dirty="0" smtClean="0"/>
              <a:t> says states must return criminals caught in their state to the state where they broke the law or “extradite” them</a:t>
            </a:r>
          </a:p>
          <a:p>
            <a:r>
              <a:rPr lang="en-US" dirty="0" smtClean="0"/>
              <a:t>Makes it so a criminal can’t just go to another state when they break a law</a:t>
            </a:r>
            <a:endParaRPr lang="en-US" dirty="0"/>
          </a:p>
        </p:txBody>
      </p:sp>
    </p:spTree>
    <p:extLst>
      <p:ext uri="{BB962C8B-B14F-4D97-AF65-F5344CB8AC3E}">
        <p14:creationId xmlns:p14="http://schemas.microsoft.com/office/powerpoint/2010/main" val="1178018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Privileges and Immunities </a:t>
            </a:r>
            <a:endParaRPr lang="en-US" dirty="0"/>
          </a:p>
        </p:txBody>
      </p:sp>
      <p:sp>
        <p:nvSpPr>
          <p:cNvPr id="3" name="Content Placeholder 2"/>
          <p:cNvSpPr>
            <a:spLocks noGrp="1"/>
          </p:cNvSpPr>
          <p:nvPr>
            <p:ph idx="1"/>
          </p:nvPr>
        </p:nvSpPr>
        <p:spPr/>
        <p:txBody>
          <a:bodyPr>
            <a:normAutofit lnSpcReduction="10000"/>
          </a:bodyPr>
          <a:lstStyle/>
          <a:p>
            <a:r>
              <a:rPr lang="en-US" dirty="0" smtClean="0"/>
              <a:t>When you are in a state that is not your home, you get treated the same as state citizens</a:t>
            </a:r>
          </a:p>
          <a:p>
            <a:pPr lvl="1"/>
            <a:r>
              <a:rPr lang="en-US" dirty="0" smtClean="0"/>
              <a:t>You have to pay sales tax, police will help you</a:t>
            </a:r>
          </a:p>
          <a:p>
            <a:r>
              <a:rPr lang="en-US" dirty="0" smtClean="0"/>
              <a:t>Exceptions to the rule</a:t>
            </a:r>
          </a:p>
          <a:p>
            <a:pPr lvl="1"/>
            <a:r>
              <a:rPr lang="en-US" dirty="0" smtClean="0"/>
              <a:t>Voting</a:t>
            </a:r>
          </a:p>
          <a:p>
            <a:pPr lvl="1"/>
            <a:r>
              <a:rPr lang="en-US" dirty="0" smtClean="0"/>
              <a:t>Out-of-state tuition</a:t>
            </a:r>
          </a:p>
          <a:p>
            <a:r>
              <a:rPr lang="en-US" dirty="0" smtClean="0"/>
              <a:t>Questions about welfare for new state residents</a:t>
            </a:r>
          </a:p>
          <a:p>
            <a:pPr lvl="1"/>
            <a:r>
              <a:rPr lang="en-US" dirty="0" smtClean="0"/>
              <a:t>Don’t have to wait a year</a:t>
            </a:r>
            <a:endParaRPr lang="en-US" dirty="0"/>
          </a:p>
        </p:txBody>
      </p:sp>
    </p:spTree>
    <p:extLst>
      <p:ext uri="{BB962C8B-B14F-4D97-AF65-F5344CB8AC3E}">
        <p14:creationId xmlns:p14="http://schemas.microsoft.com/office/powerpoint/2010/main" val="1310297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is the opposite of enumerated powers?</a:t>
            </a:r>
          </a:p>
          <a:p>
            <a:pPr marL="514350" indent="-514350">
              <a:buFont typeface="+mj-lt"/>
              <a:buAutoNum type="arabicPeriod"/>
            </a:pPr>
            <a:r>
              <a:rPr lang="en-US" dirty="0" smtClean="0"/>
              <a:t>What is another name for the elastic clause? Hint: it is the _________ and proper clause. </a:t>
            </a:r>
          </a:p>
          <a:p>
            <a:pPr marL="514350" indent="-514350">
              <a:buFont typeface="+mj-lt"/>
              <a:buAutoNum type="arabicPeriod"/>
            </a:pPr>
            <a:r>
              <a:rPr lang="en-US" dirty="0" smtClean="0"/>
              <a:t>Which court case led SCOTUS to broadly define what the word </a:t>
            </a:r>
            <a:r>
              <a:rPr lang="en-US" smtClean="0"/>
              <a:t>“commerce” means?</a:t>
            </a:r>
            <a:endParaRPr lang="en-US" dirty="0"/>
          </a:p>
        </p:txBody>
      </p:sp>
    </p:spTree>
    <p:extLst>
      <p:ext uri="{BB962C8B-B14F-4D97-AF65-F5344CB8AC3E}">
        <p14:creationId xmlns:p14="http://schemas.microsoft.com/office/powerpoint/2010/main" val="1866631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Quiz B</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term refers to the fact that each state must recognize other states’ public acts, records and judicial proceedings?</a:t>
            </a:r>
          </a:p>
          <a:p>
            <a:pPr marL="514350" indent="-514350">
              <a:buFont typeface="+mj-lt"/>
              <a:buAutoNum type="arabicPeriod"/>
            </a:pPr>
            <a:r>
              <a:rPr lang="en-US" dirty="0" smtClean="0"/>
              <a:t>Gibbons v. Ogden showed the power of the federal government in regards to its ___________ power. </a:t>
            </a:r>
          </a:p>
          <a:p>
            <a:pPr marL="514350" indent="-514350">
              <a:buFont typeface="+mj-lt"/>
              <a:buAutoNum type="arabicPeriod"/>
            </a:pPr>
            <a:r>
              <a:rPr lang="en-US" dirty="0" smtClean="0"/>
              <a:t>McCulloch v. Maryland was all about how the federal government tried to create a national _______ and put it on Maryland’s land. </a:t>
            </a:r>
          </a:p>
          <a:p>
            <a:pPr marL="514350" indent="-514350">
              <a:buFont typeface="+mj-lt"/>
              <a:buAutoNum type="arabicPeriod"/>
            </a:pPr>
            <a:endParaRPr lang="en-US" dirty="0"/>
          </a:p>
        </p:txBody>
      </p:sp>
    </p:spTree>
    <p:extLst>
      <p:ext uri="{BB962C8B-B14F-4D97-AF65-F5344CB8AC3E}">
        <p14:creationId xmlns:p14="http://schemas.microsoft.com/office/powerpoint/2010/main" val="203630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Federalism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Federalism – both national and state </a:t>
            </a:r>
            <a:r>
              <a:rPr lang="en-US" dirty="0" err="1" smtClean="0"/>
              <a:t>govs</a:t>
            </a:r>
            <a:r>
              <a:rPr lang="en-US" dirty="0" smtClean="0"/>
              <a:t> share power </a:t>
            </a:r>
          </a:p>
          <a:p>
            <a:r>
              <a:rPr lang="en-US" dirty="0" smtClean="0"/>
              <a:t>Only 11 countries use federalism</a:t>
            </a:r>
          </a:p>
          <a:p>
            <a:r>
              <a:rPr lang="en-US" dirty="0" smtClean="0"/>
              <a:t>Most are unitary – one </a:t>
            </a:r>
            <a:r>
              <a:rPr lang="en-US" dirty="0" err="1" smtClean="0"/>
              <a:t>natinal</a:t>
            </a:r>
            <a:r>
              <a:rPr lang="en-US" dirty="0" smtClean="0"/>
              <a:t> </a:t>
            </a:r>
            <a:r>
              <a:rPr lang="en-US" dirty="0" err="1" smtClean="0"/>
              <a:t>gov</a:t>
            </a:r>
            <a:r>
              <a:rPr lang="en-US" dirty="0" smtClean="0"/>
              <a:t> has all the power </a:t>
            </a:r>
          </a:p>
          <a:p>
            <a:r>
              <a:rPr lang="en-US" dirty="0" smtClean="0"/>
              <a:t>The third form of </a:t>
            </a:r>
            <a:r>
              <a:rPr lang="en-US" dirty="0" err="1" smtClean="0"/>
              <a:t>gov</a:t>
            </a:r>
            <a:r>
              <a:rPr lang="en-US" dirty="0" smtClean="0"/>
              <a:t> is a confederation – provinces (states) have the real power and the national </a:t>
            </a:r>
            <a:r>
              <a:rPr lang="en-US" dirty="0" err="1" smtClean="0"/>
              <a:t>gov</a:t>
            </a:r>
            <a:r>
              <a:rPr lang="en-US" dirty="0" smtClean="0"/>
              <a:t> is really weak</a:t>
            </a:r>
          </a:p>
          <a:p>
            <a:pPr lvl="1"/>
            <a:r>
              <a:rPr lang="en-US" dirty="0" err="1" smtClean="0"/>
              <a:t>AoC</a:t>
            </a:r>
            <a:r>
              <a:rPr lang="en-US" dirty="0" smtClean="0"/>
              <a:t> was this, also the UN and the European Union</a:t>
            </a:r>
          </a:p>
          <a:p>
            <a:r>
              <a:rPr lang="en-US" dirty="0" err="1" smtClean="0"/>
              <a:t>Intergovrnmental</a:t>
            </a:r>
            <a:r>
              <a:rPr lang="en-US" dirty="0" smtClean="0"/>
              <a:t> relations – the working between the fed and state </a:t>
            </a:r>
            <a:r>
              <a:rPr lang="en-US" dirty="0" err="1" smtClean="0"/>
              <a:t>govs</a:t>
            </a:r>
            <a:r>
              <a:rPr lang="en-US" dirty="0" smtClean="0"/>
              <a:t>  </a:t>
            </a:r>
            <a:endParaRPr lang="en-US" dirty="0"/>
          </a:p>
        </p:txBody>
      </p:sp>
    </p:spTree>
    <p:extLst>
      <p:ext uri="{BB962C8B-B14F-4D97-AF65-F5344CB8AC3E}">
        <p14:creationId xmlns:p14="http://schemas.microsoft.com/office/powerpoint/2010/main" val="1662326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3.3 Intergovernmental Relations</a:t>
            </a:r>
            <a:br>
              <a:rPr lang="en-US" dirty="0" smtClean="0"/>
            </a:br>
            <a:r>
              <a:rPr lang="en-US" dirty="0" smtClean="0"/>
              <a:t>84-94 </a:t>
            </a:r>
            <a:endParaRPr lang="en-US" dirty="0"/>
          </a:p>
        </p:txBody>
      </p:sp>
      <p:sp>
        <p:nvSpPr>
          <p:cNvPr id="3" name="Subtitle 2"/>
          <p:cNvSpPr>
            <a:spLocks noGrp="1"/>
          </p:cNvSpPr>
          <p:nvPr>
            <p:ph type="subTitle" idx="1"/>
          </p:nvPr>
        </p:nvSpPr>
        <p:spPr/>
        <p:txBody>
          <a:bodyPr/>
          <a:lstStyle/>
          <a:p>
            <a:r>
              <a:rPr lang="en-US" dirty="0" smtClean="0"/>
              <a:t>Sounds like a hoot!</a:t>
            </a:r>
            <a:endParaRPr lang="en-US" dirty="0"/>
          </a:p>
        </p:txBody>
      </p:sp>
    </p:spTree>
    <p:extLst>
      <p:ext uri="{BB962C8B-B14F-4D97-AF65-F5344CB8AC3E}">
        <p14:creationId xmlns:p14="http://schemas.microsoft.com/office/powerpoint/2010/main" val="20909288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Major Changes in Intergovernmental Relations Today</a:t>
            </a:r>
            <a:endParaRPr lang="en-US" dirty="0"/>
          </a:p>
        </p:txBody>
      </p:sp>
      <p:sp>
        <p:nvSpPr>
          <p:cNvPr id="3" name="Content Placeholder 2"/>
          <p:cNvSpPr>
            <a:spLocks noGrp="1"/>
          </p:cNvSpPr>
          <p:nvPr>
            <p:ph idx="1"/>
          </p:nvPr>
        </p:nvSpPr>
        <p:spPr/>
        <p:txBody>
          <a:bodyPr/>
          <a:lstStyle/>
          <a:p>
            <a:r>
              <a:rPr lang="en-US" dirty="0" smtClean="0"/>
              <a:t>The shift toward the dominance of the federal </a:t>
            </a:r>
            <a:r>
              <a:rPr lang="en-US" dirty="0" err="1" smtClean="0"/>
              <a:t>gov</a:t>
            </a:r>
            <a:r>
              <a:rPr lang="en-US" dirty="0" smtClean="0"/>
              <a:t> over the state </a:t>
            </a:r>
            <a:r>
              <a:rPr lang="en-US" dirty="0" err="1" smtClean="0"/>
              <a:t>govs</a:t>
            </a:r>
            <a:endParaRPr lang="en-US" dirty="0" smtClean="0"/>
          </a:p>
          <a:p>
            <a:r>
              <a:rPr lang="en-US" dirty="0" smtClean="0"/>
              <a:t>The rise of fiscal federalism (how the federal </a:t>
            </a:r>
            <a:r>
              <a:rPr lang="en-US" dirty="0" err="1" smtClean="0"/>
              <a:t>gov</a:t>
            </a:r>
            <a:r>
              <a:rPr lang="en-US" dirty="0" smtClean="0"/>
              <a:t> controls the state </a:t>
            </a:r>
            <a:r>
              <a:rPr lang="en-US" dirty="0" err="1" smtClean="0"/>
              <a:t>govs</a:t>
            </a:r>
            <a:r>
              <a:rPr lang="en-US" dirty="0" smtClean="0"/>
              <a:t> by attaching strings to the money it gives them)</a:t>
            </a:r>
          </a:p>
          <a:p>
            <a:r>
              <a:rPr lang="en-US" dirty="0" smtClean="0"/>
              <a:t>IS FISCAL FEDERALISM A BIG DEAL????</a:t>
            </a:r>
          </a:p>
          <a:p>
            <a:r>
              <a:rPr lang="en-US" dirty="0" smtClean="0"/>
              <a:t>YOU BET YOUR BUNS IT IS!!!!!!!</a:t>
            </a:r>
            <a:endParaRPr lang="en-US" dirty="0"/>
          </a:p>
        </p:txBody>
      </p:sp>
    </p:spTree>
    <p:extLst>
      <p:ext uri="{BB962C8B-B14F-4D97-AF65-F5344CB8AC3E}">
        <p14:creationId xmlns:p14="http://schemas.microsoft.com/office/powerpoint/2010/main" val="8192866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Dual to Cooperative Federalism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major ways power is divided between states and the federal </a:t>
            </a:r>
            <a:r>
              <a:rPr lang="en-US" dirty="0" err="1" smtClean="0"/>
              <a:t>gov</a:t>
            </a:r>
            <a:r>
              <a:rPr lang="en-US" dirty="0" smtClean="0"/>
              <a:t>:</a:t>
            </a:r>
          </a:p>
          <a:p>
            <a:r>
              <a:rPr lang="en-US" dirty="0" smtClean="0"/>
              <a:t>Dual Federalism – both stay separated and control their own things. Fed = post office, military. State = schools, roads</a:t>
            </a:r>
          </a:p>
          <a:p>
            <a:pPr lvl="1"/>
            <a:r>
              <a:rPr lang="en-US" dirty="0" smtClean="0"/>
              <a:t>Like a layer cake (frosting separates them)</a:t>
            </a:r>
          </a:p>
          <a:p>
            <a:r>
              <a:rPr lang="en-US" dirty="0" smtClean="0"/>
              <a:t>Cooperative Federalism – both levels share responsibilities</a:t>
            </a:r>
          </a:p>
          <a:p>
            <a:pPr lvl="1"/>
            <a:r>
              <a:rPr lang="en-US" dirty="0" smtClean="0"/>
              <a:t>Like a marble cake (both cakes mixed together)</a:t>
            </a:r>
          </a:p>
          <a:p>
            <a:pPr lvl="1"/>
            <a:r>
              <a:rPr lang="en-US" dirty="0" smtClean="0"/>
              <a:t>Department of Homeland Security – a mix of state, local and federal law enforcement/military </a:t>
            </a:r>
            <a:endParaRPr lang="en-US" dirty="0"/>
          </a:p>
        </p:txBody>
      </p:sp>
    </p:spTree>
    <p:extLst>
      <p:ext uri="{BB962C8B-B14F-4D97-AF65-F5344CB8AC3E}">
        <p14:creationId xmlns:p14="http://schemas.microsoft.com/office/powerpoint/2010/main" val="85615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Dual to Cooperative Federalism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started as dual federalism (layer cake), but now we are more cooperative federalism (marble cake)</a:t>
            </a:r>
          </a:p>
          <a:p>
            <a:r>
              <a:rPr lang="en-US" dirty="0" smtClean="0"/>
              <a:t>Examples of the move toward cooperative federalism </a:t>
            </a:r>
          </a:p>
          <a:p>
            <a:pPr lvl="1"/>
            <a:r>
              <a:rPr lang="en-US" dirty="0" smtClean="0"/>
              <a:t>Schools get money from federal </a:t>
            </a:r>
            <a:r>
              <a:rPr lang="en-US" dirty="0" err="1" smtClean="0"/>
              <a:t>gov</a:t>
            </a:r>
            <a:r>
              <a:rPr lang="en-US" dirty="0" smtClean="0"/>
              <a:t> now</a:t>
            </a:r>
          </a:p>
          <a:p>
            <a:pPr lvl="1"/>
            <a:r>
              <a:rPr lang="en-US" dirty="0" smtClean="0"/>
              <a:t>Universities built on land from federal </a:t>
            </a:r>
            <a:r>
              <a:rPr lang="en-US" dirty="0" err="1" smtClean="0"/>
              <a:t>gov</a:t>
            </a:r>
            <a:r>
              <a:rPr lang="en-US" dirty="0" smtClean="0"/>
              <a:t> </a:t>
            </a:r>
          </a:p>
          <a:p>
            <a:pPr lvl="1"/>
            <a:r>
              <a:rPr lang="en-US" dirty="0" smtClean="0"/>
              <a:t>No Child Left Behind – funding from federal </a:t>
            </a:r>
            <a:r>
              <a:rPr lang="en-US" dirty="0" err="1" smtClean="0"/>
              <a:t>gov</a:t>
            </a:r>
            <a:r>
              <a:rPr lang="en-US" dirty="0" smtClean="0"/>
              <a:t> if standards are met </a:t>
            </a:r>
          </a:p>
          <a:p>
            <a:pPr lvl="1"/>
            <a:r>
              <a:rPr lang="en-US" dirty="0" smtClean="0"/>
              <a:t>Federal grants for college students </a:t>
            </a:r>
          </a:p>
          <a:p>
            <a:pPr lvl="1"/>
            <a:r>
              <a:rPr lang="en-US" dirty="0" smtClean="0"/>
              <a:t>Interstates in the 1950s – federal and state </a:t>
            </a:r>
            <a:r>
              <a:rPr lang="en-US" dirty="0" err="1" smtClean="0"/>
              <a:t>govs</a:t>
            </a:r>
            <a:r>
              <a:rPr lang="en-US" dirty="0" smtClean="0"/>
              <a:t> share the cost</a:t>
            </a:r>
            <a:endParaRPr lang="en-US" dirty="0"/>
          </a:p>
        </p:txBody>
      </p:sp>
    </p:spTree>
    <p:extLst>
      <p:ext uri="{BB962C8B-B14F-4D97-AF65-F5344CB8AC3E}">
        <p14:creationId xmlns:p14="http://schemas.microsoft.com/office/powerpoint/2010/main" val="1273457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Dual to Cooperative Federalism </a:t>
            </a:r>
            <a:endParaRPr lang="en-US" dirty="0"/>
          </a:p>
        </p:txBody>
      </p:sp>
      <p:sp>
        <p:nvSpPr>
          <p:cNvPr id="3" name="Content Placeholder 2"/>
          <p:cNvSpPr>
            <a:spLocks noGrp="1"/>
          </p:cNvSpPr>
          <p:nvPr>
            <p:ph idx="1"/>
          </p:nvPr>
        </p:nvSpPr>
        <p:spPr/>
        <p:txBody>
          <a:bodyPr/>
          <a:lstStyle/>
          <a:p>
            <a:r>
              <a:rPr lang="en-US" dirty="0" smtClean="0"/>
              <a:t>Aspects of cooperative federalism:</a:t>
            </a:r>
          </a:p>
          <a:p>
            <a:r>
              <a:rPr lang="en-US" dirty="0" smtClean="0"/>
              <a:t>Shared cost – to get fed money, states must pay for part of the project</a:t>
            </a:r>
          </a:p>
          <a:p>
            <a:r>
              <a:rPr lang="en-US" dirty="0" smtClean="0"/>
              <a:t>Federal guidelines – states must agree to the “strings attached” to get fed money</a:t>
            </a:r>
          </a:p>
          <a:p>
            <a:r>
              <a:rPr lang="en-US" dirty="0" smtClean="0"/>
              <a:t>Shared administration – states do most of the administration (implementation) of the policies </a:t>
            </a:r>
            <a:endParaRPr lang="en-US" dirty="0"/>
          </a:p>
        </p:txBody>
      </p:sp>
    </p:spTree>
    <p:extLst>
      <p:ext uri="{BB962C8B-B14F-4D97-AF65-F5344CB8AC3E}">
        <p14:creationId xmlns:p14="http://schemas.microsoft.com/office/powerpoint/2010/main" val="14056355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MADD = Federalism </a:t>
            </a:r>
            <a:endParaRPr lang="en-US" dirty="0"/>
          </a:p>
        </p:txBody>
      </p:sp>
      <p:sp>
        <p:nvSpPr>
          <p:cNvPr id="3" name="Content Placeholder 2"/>
          <p:cNvSpPr>
            <a:spLocks noGrp="1"/>
          </p:cNvSpPr>
          <p:nvPr>
            <p:ph idx="1"/>
          </p:nvPr>
        </p:nvSpPr>
        <p:spPr/>
        <p:txBody>
          <a:bodyPr/>
          <a:lstStyle/>
          <a:p>
            <a:r>
              <a:rPr lang="en-US" dirty="0" smtClean="0"/>
              <a:t>Mothers Against Drunk Driving</a:t>
            </a:r>
          </a:p>
          <a:p>
            <a:r>
              <a:rPr lang="en-US" dirty="0" smtClean="0"/>
              <a:t>Lobbied Congress to pass a law that would let the fed </a:t>
            </a:r>
            <a:r>
              <a:rPr lang="en-US" dirty="0" err="1" smtClean="0"/>
              <a:t>gov</a:t>
            </a:r>
            <a:r>
              <a:rPr lang="en-US" dirty="0" smtClean="0"/>
              <a:t> </a:t>
            </a:r>
            <a:r>
              <a:rPr lang="en-US" dirty="0" err="1" smtClean="0"/>
              <a:t>withold</a:t>
            </a:r>
            <a:r>
              <a:rPr lang="en-US" dirty="0" smtClean="0"/>
              <a:t> highway funds to states if they </a:t>
            </a:r>
            <a:r>
              <a:rPr lang="en-US" dirty="0" err="1" smtClean="0"/>
              <a:t>didn</a:t>
            </a:r>
            <a:r>
              <a:rPr lang="fr-FR" dirty="0" smtClean="0"/>
              <a:t>’</a:t>
            </a:r>
            <a:r>
              <a:rPr lang="en-US" dirty="0" smtClean="0"/>
              <a:t>t raise the drinking age</a:t>
            </a:r>
          </a:p>
          <a:p>
            <a:r>
              <a:rPr lang="en-US" dirty="0" smtClean="0"/>
              <a:t>Now its 21 in every state</a:t>
            </a:r>
          </a:p>
          <a:p>
            <a:r>
              <a:rPr lang="en-US" dirty="0" smtClean="0"/>
              <a:t>Even Mississippi.</a:t>
            </a:r>
            <a:endParaRPr lang="en-US" dirty="0"/>
          </a:p>
        </p:txBody>
      </p:sp>
    </p:spTree>
    <p:extLst>
      <p:ext uri="{BB962C8B-B14F-4D97-AF65-F5344CB8AC3E}">
        <p14:creationId xmlns:p14="http://schemas.microsoft.com/office/powerpoint/2010/main" val="492226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Devolution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Dems want the fed </a:t>
            </a:r>
            <a:r>
              <a:rPr lang="en-US" dirty="0" err="1" smtClean="0"/>
              <a:t>gov</a:t>
            </a:r>
            <a:r>
              <a:rPr lang="en-US" dirty="0" smtClean="0"/>
              <a:t> to have more power to help those in need</a:t>
            </a:r>
          </a:p>
          <a:p>
            <a:pPr lvl="1"/>
            <a:r>
              <a:rPr lang="en-US" dirty="0" smtClean="0"/>
              <a:t>Education, healthcare</a:t>
            </a:r>
          </a:p>
          <a:p>
            <a:r>
              <a:rPr lang="en-US" dirty="0" smtClean="0"/>
              <a:t>Reps want the fed </a:t>
            </a:r>
            <a:r>
              <a:rPr lang="en-US" dirty="0" err="1" smtClean="0"/>
              <a:t>gov</a:t>
            </a:r>
            <a:r>
              <a:rPr lang="en-US" dirty="0" smtClean="0"/>
              <a:t> to do less and leave that up to the states</a:t>
            </a:r>
          </a:p>
          <a:p>
            <a:pPr lvl="1"/>
            <a:r>
              <a:rPr lang="en-US" dirty="0" smtClean="0"/>
              <a:t>See fed power as higher taxes for them </a:t>
            </a:r>
          </a:p>
          <a:p>
            <a:r>
              <a:rPr lang="en-US" dirty="0" smtClean="0"/>
              <a:t>In the 80s, Reagan started devolution (the moving of responsibilities from the fed to the state) </a:t>
            </a:r>
          </a:p>
          <a:p>
            <a:r>
              <a:rPr lang="en-US" dirty="0" smtClean="0"/>
              <a:t>Since then, some policies have began to grow fed power again</a:t>
            </a:r>
          </a:p>
          <a:p>
            <a:pPr lvl="1"/>
            <a:r>
              <a:rPr lang="en-US" dirty="0" smtClean="0"/>
              <a:t>NCLB – put fed </a:t>
            </a:r>
            <a:r>
              <a:rPr lang="en-US" dirty="0" err="1" smtClean="0"/>
              <a:t>gov</a:t>
            </a:r>
            <a:r>
              <a:rPr lang="en-US" dirty="0" smtClean="0"/>
              <a:t> power in education </a:t>
            </a:r>
            <a:endParaRPr lang="en-US" dirty="0"/>
          </a:p>
        </p:txBody>
      </p:sp>
    </p:spTree>
    <p:extLst>
      <p:ext uri="{BB962C8B-B14F-4D97-AF65-F5344CB8AC3E}">
        <p14:creationId xmlns:p14="http://schemas.microsoft.com/office/powerpoint/2010/main" val="5040257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Federalism </a:t>
            </a:r>
            <a:endParaRPr lang="en-US" dirty="0"/>
          </a:p>
        </p:txBody>
      </p:sp>
      <p:sp>
        <p:nvSpPr>
          <p:cNvPr id="3" name="Content Placeholder 2"/>
          <p:cNvSpPr>
            <a:spLocks noGrp="1"/>
          </p:cNvSpPr>
          <p:nvPr>
            <p:ph idx="1"/>
          </p:nvPr>
        </p:nvSpPr>
        <p:spPr/>
        <p:txBody>
          <a:bodyPr>
            <a:normAutofit lnSpcReduction="10000"/>
          </a:bodyPr>
          <a:lstStyle/>
          <a:p>
            <a:r>
              <a:rPr lang="en-US" dirty="0" smtClean="0"/>
              <a:t>Fiscal = money </a:t>
            </a:r>
          </a:p>
          <a:p>
            <a:r>
              <a:rPr lang="en-US" dirty="0" smtClean="0"/>
              <a:t>Fiscal federalism – fed </a:t>
            </a:r>
            <a:r>
              <a:rPr lang="en-US" dirty="0" err="1" smtClean="0"/>
              <a:t>gov</a:t>
            </a:r>
            <a:r>
              <a:rPr lang="en-US" dirty="0" smtClean="0"/>
              <a:t> attaches strings to “grants in aid” to states to make them do what they want. If they don’t follow the rules, they don’t get the MOOLAH!</a:t>
            </a:r>
          </a:p>
          <a:p>
            <a:r>
              <a:rPr lang="en-US" dirty="0" smtClean="0"/>
              <a:t>Federal grants make up ¼ or all the money spent by state and local </a:t>
            </a:r>
            <a:r>
              <a:rPr lang="en-US" dirty="0" err="1" smtClean="0"/>
              <a:t>govs</a:t>
            </a:r>
            <a:endParaRPr lang="en-US" dirty="0" smtClean="0"/>
          </a:p>
          <a:p>
            <a:pPr lvl="1"/>
            <a:r>
              <a:rPr lang="en-US" dirty="0" smtClean="0"/>
              <a:t>17% of all federal spending goes to grants for state/local </a:t>
            </a:r>
            <a:r>
              <a:rPr lang="en-US" dirty="0" err="1" smtClean="0"/>
              <a:t>govs</a:t>
            </a:r>
            <a:r>
              <a:rPr lang="en-US" dirty="0" smtClean="0"/>
              <a:t> </a:t>
            </a:r>
            <a:endParaRPr lang="en-US" dirty="0"/>
          </a:p>
        </p:txBody>
      </p:sp>
    </p:spTree>
    <p:extLst>
      <p:ext uri="{BB962C8B-B14F-4D97-AF65-F5344CB8AC3E}">
        <p14:creationId xmlns:p14="http://schemas.microsoft.com/office/powerpoint/2010/main" val="14847386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143000" y="0"/>
            <a:ext cx="6858000" cy="6858000"/>
          </a:xfrm>
          <a:prstGeom prst="rect">
            <a:avLst/>
          </a:prstGeom>
        </p:spPr>
      </p:pic>
    </p:spTree>
    <p:extLst>
      <p:ext uri="{BB962C8B-B14F-4D97-AF65-F5344CB8AC3E}">
        <p14:creationId xmlns:p14="http://schemas.microsoft.com/office/powerpoint/2010/main" val="2426468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Grant System </a:t>
            </a:r>
            <a:endParaRPr lang="en-US" dirty="0"/>
          </a:p>
        </p:txBody>
      </p:sp>
      <p:sp>
        <p:nvSpPr>
          <p:cNvPr id="3" name="Content Placeholder 2"/>
          <p:cNvSpPr>
            <a:spLocks noGrp="1"/>
          </p:cNvSpPr>
          <p:nvPr>
            <p:ph idx="1"/>
          </p:nvPr>
        </p:nvSpPr>
        <p:spPr/>
        <p:txBody>
          <a:bodyPr>
            <a:normAutofit/>
          </a:bodyPr>
          <a:lstStyle/>
          <a:p>
            <a:r>
              <a:rPr lang="en-US" dirty="0" smtClean="0"/>
              <a:t>2 Types: Categorical grants and block grants</a:t>
            </a:r>
          </a:p>
          <a:p>
            <a:r>
              <a:rPr lang="en-US" dirty="0" smtClean="0"/>
              <a:t>Categorical grants – for specific purposes (strings attached) </a:t>
            </a:r>
          </a:p>
          <a:p>
            <a:pPr lvl="1"/>
            <a:r>
              <a:rPr lang="en-US" dirty="0" smtClean="0"/>
              <a:t>Common</a:t>
            </a:r>
          </a:p>
          <a:p>
            <a:pPr lvl="1"/>
            <a:r>
              <a:rPr lang="en-US" dirty="0" smtClean="0"/>
              <a:t>Strings are usually about nondiscrimination, environment, labor laws </a:t>
            </a:r>
          </a:p>
          <a:p>
            <a:pPr lvl="1"/>
            <a:r>
              <a:rPr lang="en-US" dirty="0" smtClean="0"/>
              <a:t>Crosscutting requirements – if you break one rule, your money for all fed money is gone, buster. </a:t>
            </a:r>
          </a:p>
        </p:txBody>
      </p:sp>
    </p:spTree>
    <p:extLst>
      <p:ext uri="{BB962C8B-B14F-4D97-AF65-F5344CB8AC3E}">
        <p14:creationId xmlns:p14="http://schemas.microsoft.com/office/powerpoint/2010/main" val="944312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Constitutional Basis for Federalism </a:t>
            </a:r>
            <a:endParaRPr lang="en-US" dirty="0"/>
          </a:p>
        </p:txBody>
      </p:sp>
      <p:sp>
        <p:nvSpPr>
          <p:cNvPr id="3" name="Content Placeholder 2"/>
          <p:cNvSpPr>
            <a:spLocks noGrp="1"/>
          </p:cNvSpPr>
          <p:nvPr>
            <p:ph idx="1"/>
          </p:nvPr>
        </p:nvSpPr>
        <p:spPr/>
        <p:txBody>
          <a:bodyPr/>
          <a:lstStyle/>
          <a:p>
            <a:r>
              <a:rPr lang="en-US" dirty="0" smtClean="0"/>
              <a:t>The word isn’t in the Cons</a:t>
            </a:r>
          </a:p>
          <a:p>
            <a:r>
              <a:rPr lang="en-US" dirty="0" smtClean="0"/>
              <a:t>But the Framers gave states a lot of responsibility in the Cons </a:t>
            </a:r>
          </a:p>
          <a:p>
            <a:pPr lvl="1"/>
            <a:r>
              <a:rPr lang="en-US" dirty="0" smtClean="0"/>
              <a:t>Elections/voting</a:t>
            </a:r>
          </a:p>
          <a:p>
            <a:pPr lvl="1"/>
            <a:r>
              <a:rPr lang="en-US" dirty="0" smtClean="0"/>
              <a:t>Fed can’t change states or add new ones w/o state consent </a:t>
            </a:r>
          </a:p>
          <a:p>
            <a:pPr lvl="1"/>
            <a:r>
              <a:rPr lang="en-US" dirty="0" smtClean="0"/>
              <a:t>Each state gets two senators no matter what </a:t>
            </a:r>
          </a:p>
          <a:p>
            <a:pPr lvl="1"/>
            <a:r>
              <a:rPr lang="en-US" dirty="0" smtClean="0"/>
              <a:t>Fed can’t tax interstate imports</a:t>
            </a:r>
            <a:endParaRPr lang="en-US" dirty="0"/>
          </a:p>
        </p:txBody>
      </p:sp>
    </p:spTree>
    <p:extLst>
      <p:ext uri="{BB962C8B-B14F-4D97-AF65-F5344CB8AC3E}">
        <p14:creationId xmlns:p14="http://schemas.microsoft.com/office/powerpoint/2010/main" val="36674696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Grant System </a:t>
            </a:r>
            <a:endParaRPr lang="en-US" dirty="0"/>
          </a:p>
        </p:txBody>
      </p:sp>
      <p:sp>
        <p:nvSpPr>
          <p:cNvPr id="3" name="Content Placeholder 2"/>
          <p:cNvSpPr>
            <a:spLocks noGrp="1"/>
          </p:cNvSpPr>
          <p:nvPr>
            <p:ph idx="1"/>
          </p:nvPr>
        </p:nvSpPr>
        <p:spPr/>
        <p:txBody>
          <a:bodyPr/>
          <a:lstStyle/>
          <a:p>
            <a:r>
              <a:rPr lang="en-US" dirty="0" smtClean="0"/>
              <a:t>Block grants – can spend on anything</a:t>
            </a:r>
          </a:p>
          <a:p>
            <a:pPr lvl="1"/>
            <a:r>
              <a:rPr lang="en-US" dirty="0" smtClean="0"/>
              <a:t>More rare</a:t>
            </a:r>
          </a:p>
          <a:p>
            <a:pPr lvl="1"/>
            <a:r>
              <a:rPr lang="en-US" dirty="0" smtClean="0"/>
              <a:t>Used for community development, food programs, housing, employment </a:t>
            </a:r>
          </a:p>
          <a:p>
            <a:endParaRPr lang="en-US" dirty="0"/>
          </a:p>
        </p:txBody>
      </p:sp>
    </p:spTree>
    <p:extLst>
      <p:ext uri="{BB962C8B-B14F-4D97-AF65-F5344CB8AC3E}">
        <p14:creationId xmlns:p14="http://schemas.microsoft.com/office/powerpoint/2010/main" val="1149145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Scramble for Federal Dollars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states and many cities pay lobbyists to stay in DC and try to get them as much money as possible </a:t>
            </a:r>
          </a:p>
          <a:p>
            <a:pPr lvl="1"/>
            <a:r>
              <a:rPr lang="en-US" dirty="0" smtClean="0"/>
              <a:t>“Bring home the bacon”</a:t>
            </a:r>
          </a:p>
          <a:p>
            <a:r>
              <a:rPr lang="en-US" dirty="0" smtClean="0"/>
              <a:t>Congress fighting for bacon makes it spread well among all states, but not everyone who needs help gets it</a:t>
            </a:r>
          </a:p>
          <a:p>
            <a:r>
              <a:rPr lang="en-US" dirty="0" smtClean="0"/>
              <a:t>Example: Chapter 1 funds. Put aside for poor children to learn better, but used in 95% of schools. </a:t>
            </a:r>
          </a:p>
          <a:p>
            <a:pPr lvl="1"/>
            <a:r>
              <a:rPr lang="en-US" dirty="0" smtClean="0"/>
              <a:t>Why? Because it is a cash grab for votes.</a:t>
            </a:r>
            <a:endParaRPr lang="en-US" dirty="0"/>
          </a:p>
        </p:txBody>
      </p:sp>
    </p:spTree>
    <p:extLst>
      <p:ext uri="{BB962C8B-B14F-4D97-AF65-F5344CB8AC3E}">
        <p14:creationId xmlns:p14="http://schemas.microsoft.com/office/powerpoint/2010/main" val="780707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Mandate Blues </a:t>
            </a:r>
            <a:endParaRPr lang="en-US" dirty="0"/>
          </a:p>
        </p:txBody>
      </p:sp>
      <p:sp>
        <p:nvSpPr>
          <p:cNvPr id="3" name="Content Placeholder 2"/>
          <p:cNvSpPr>
            <a:spLocks noGrp="1"/>
          </p:cNvSpPr>
          <p:nvPr>
            <p:ph idx="1"/>
          </p:nvPr>
        </p:nvSpPr>
        <p:spPr/>
        <p:txBody>
          <a:bodyPr/>
          <a:lstStyle/>
          <a:p>
            <a:r>
              <a:rPr lang="en-US" dirty="0" smtClean="0"/>
              <a:t>Mandate (mandatory) – you have to do it </a:t>
            </a:r>
          </a:p>
          <a:p>
            <a:r>
              <a:rPr lang="en-US" dirty="0" smtClean="0"/>
              <a:t>Medicaid – health insurance for the poor</a:t>
            </a:r>
          </a:p>
          <a:p>
            <a:pPr lvl="1"/>
            <a:r>
              <a:rPr lang="en-US" dirty="0" smtClean="0"/>
              <a:t>States paid part, fed </a:t>
            </a:r>
            <a:r>
              <a:rPr lang="en-US" dirty="0" err="1" smtClean="0"/>
              <a:t>gov</a:t>
            </a:r>
            <a:r>
              <a:rPr lang="en-US" dirty="0" smtClean="0"/>
              <a:t> paid the biggest part</a:t>
            </a:r>
          </a:p>
          <a:p>
            <a:pPr lvl="1"/>
            <a:r>
              <a:rPr lang="en-US" dirty="0" smtClean="0"/>
              <a:t>Fed </a:t>
            </a:r>
            <a:r>
              <a:rPr lang="en-US" dirty="0" err="1" smtClean="0"/>
              <a:t>gov</a:t>
            </a:r>
            <a:r>
              <a:rPr lang="en-US" dirty="0" smtClean="0"/>
              <a:t> expanded it, and the states had to pay more</a:t>
            </a:r>
          </a:p>
          <a:p>
            <a:pPr lvl="1"/>
            <a:r>
              <a:rPr lang="en-US" dirty="0" smtClean="0"/>
              <a:t>If they </a:t>
            </a:r>
            <a:r>
              <a:rPr lang="en-US" dirty="0" err="1" smtClean="0"/>
              <a:t>didn</a:t>
            </a:r>
            <a:r>
              <a:rPr lang="fr-FR" dirty="0" smtClean="0"/>
              <a:t>’</a:t>
            </a:r>
            <a:r>
              <a:rPr lang="en-US" dirty="0" smtClean="0"/>
              <a:t>t pay more, they would lose healthcare for their poor</a:t>
            </a:r>
          </a:p>
          <a:p>
            <a:pPr lvl="1"/>
            <a:r>
              <a:rPr lang="en-US" dirty="0" smtClean="0"/>
              <a:t>See how this is the fed </a:t>
            </a:r>
            <a:r>
              <a:rPr lang="en-US" dirty="0" err="1" smtClean="0"/>
              <a:t>gov</a:t>
            </a:r>
            <a:r>
              <a:rPr lang="en-US" dirty="0" smtClean="0"/>
              <a:t> basically controlling the state?</a:t>
            </a:r>
            <a:endParaRPr lang="en-US" dirty="0"/>
          </a:p>
        </p:txBody>
      </p:sp>
    </p:spTree>
    <p:extLst>
      <p:ext uri="{BB962C8B-B14F-4D97-AF65-F5344CB8AC3E}">
        <p14:creationId xmlns:p14="http://schemas.microsoft.com/office/powerpoint/2010/main" val="2184238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Unfunded Mandates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Fed </a:t>
            </a:r>
            <a:r>
              <a:rPr lang="en-US" dirty="0" err="1" smtClean="0"/>
              <a:t>gov</a:t>
            </a:r>
            <a:r>
              <a:rPr lang="en-US" dirty="0" smtClean="0"/>
              <a:t> makes a mandate, but </a:t>
            </a:r>
            <a:r>
              <a:rPr lang="en-US" dirty="0" err="1" smtClean="0"/>
              <a:t>doesn</a:t>
            </a:r>
            <a:r>
              <a:rPr lang="fr-FR" dirty="0" smtClean="0"/>
              <a:t>’</a:t>
            </a:r>
            <a:r>
              <a:rPr lang="en-US" dirty="0" smtClean="0"/>
              <a:t>t provide money for a state to do it</a:t>
            </a:r>
          </a:p>
          <a:p>
            <a:r>
              <a:rPr lang="en-US" dirty="0" smtClean="0"/>
              <a:t>Examples:</a:t>
            </a:r>
          </a:p>
          <a:p>
            <a:r>
              <a:rPr lang="en-US" dirty="0" smtClean="0"/>
              <a:t>Americans with Disabilities Act (1990s)</a:t>
            </a:r>
          </a:p>
          <a:p>
            <a:pPr lvl="1"/>
            <a:r>
              <a:rPr lang="en-US" dirty="0" smtClean="0"/>
              <a:t>All </a:t>
            </a:r>
            <a:r>
              <a:rPr lang="en-US" dirty="0" err="1" smtClean="0"/>
              <a:t>gov</a:t>
            </a:r>
            <a:r>
              <a:rPr lang="en-US" dirty="0" smtClean="0"/>
              <a:t> buildings must be handicapped accessible</a:t>
            </a:r>
          </a:p>
          <a:p>
            <a:pPr lvl="1"/>
            <a:r>
              <a:rPr lang="en-US" dirty="0" smtClean="0"/>
              <a:t>But no funds were provided to pay for the remodeling</a:t>
            </a:r>
          </a:p>
          <a:p>
            <a:r>
              <a:rPr lang="en-US" dirty="0" smtClean="0"/>
              <a:t>Clean Air Act (1970s)</a:t>
            </a:r>
          </a:p>
          <a:p>
            <a:pPr lvl="1"/>
            <a:r>
              <a:rPr lang="en-US" dirty="0" smtClean="0"/>
              <a:t>States must control the air emissions by citizens and companies</a:t>
            </a:r>
          </a:p>
          <a:p>
            <a:pPr lvl="1"/>
            <a:r>
              <a:rPr lang="en-US" dirty="0" smtClean="0"/>
              <a:t>But no funds were provided to pay for the testing/enforcement  </a:t>
            </a:r>
          </a:p>
          <a:p>
            <a:pPr lvl="1"/>
            <a:endParaRPr lang="en-US" dirty="0" smtClean="0"/>
          </a:p>
          <a:p>
            <a:endParaRPr lang="en-US" dirty="0"/>
          </a:p>
        </p:txBody>
      </p:sp>
    </p:spTree>
    <p:extLst>
      <p:ext uri="{BB962C8B-B14F-4D97-AF65-F5344CB8AC3E}">
        <p14:creationId xmlns:p14="http://schemas.microsoft.com/office/powerpoint/2010/main" val="9997412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Mandates</a:t>
            </a:r>
            <a:endParaRPr lang="en-US" dirty="0"/>
          </a:p>
        </p:txBody>
      </p:sp>
      <p:sp>
        <p:nvSpPr>
          <p:cNvPr id="3" name="Content Placeholder 2"/>
          <p:cNvSpPr>
            <a:spLocks noGrp="1"/>
          </p:cNvSpPr>
          <p:nvPr>
            <p:ph idx="1"/>
          </p:nvPr>
        </p:nvSpPr>
        <p:spPr/>
        <p:txBody>
          <a:bodyPr/>
          <a:lstStyle/>
          <a:p>
            <a:r>
              <a:rPr lang="en-US" dirty="0" smtClean="0"/>
              <a:t>States must build one new house for every one it demolishes</a:t>
            </a:r>
          </a:p>
          <a:p>
            <a:r>
              <a:rPr lang="en-US" dirty="0" smtClean="0"/>
              <a:t>Because they don</a:t>
            </a:r>
            <a:r>
              <a:rPr lang="fr-FR" dirty="0" smtClean="0"/>
              <a:t>’</a:t>
            </a:r>
            <a:r>
              <a:rPr lang="en-US" dirty="0" smtClean="0"/>
              <a:t>t have funds to build a new house, they keep the poor living in sub-standard houses </a:t>
            </a:r>
            <a:endParaRPr lang="en-US" dirty="0"/>
          </a:p>
        </p:txBody>
      </p:sp>
    </p:spTree>
    <p:extLst>
      <p:ext uri="{BB962C8B-B14F-4D97-AF65-F5344CB8AC3E}">
        <p14:creationId xmlns:p14="http://schemas.microsoft.com/office/powerpoint/2010/main" val="7396388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3.3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Block grants and ________ grants are the two major types of grants. </a:t>
            </a:r>
          </a:p>
          <a:p>
            <a:pPr marL="514350" indent="-514350">
              <a:buFont typeface="+mj-lt"/>
              <a:buAutoNum type="arabicPeriod"/>
            </a:pPr>
            <a:r>
              <a:rPr lang="en-US" dirty="0" smtClean="0"/>
              <a:t>List one program/policy that was an unfunded mandate. </a:t>
            </a:r>
          </a:p>
          <a:p>
            <a:pPr marL="514350" indent="-514350">
              <a:buFont typeface="+mj-lt"/>
              <a:buAutoNum type="arabicPeriod"/>
            </a:pPr>
            <a:r>
              <a:rPr lang="en-US" dirty="0" smtClean="0"/>
              <a:t>These types </a:t>
            </a:r>
            <a:r>
              <a:rPr lang="en-US" smtClean="0"/>
              <a:t>of requirement says </a:t>
            </a:r>
            <a:r>
              <a:rPr lang="en-US" dirty="0" smtClean="0"/>
              <a:t>that if an organization violates a rule in one program, it may lose federal aid for all of its programs. </a:t>
            </a:r>
          </a:p>
          <a:p>
            <a:pPr marL="514350" indent="-514350">
              <a:buFont typeface="+mj-lt"/>
              <a:buAutoNum type="arabicPeriod"/>
            </a:pPr>
            <a:endParaRPr lang="en-US" dirty="0" smtClean="0"/>
          </a:p>
        </p:txBody>
      </p:sp>
    </p:spTree>
    <p:extLst>
      <p:ext uri="{BB962C8B-B14F-4D97-AF65-F5344CB8AC3E}">
        <p14:creationId xmlns:p14="http://schemas.microsoft.com/office/powerpoint/2010/main" val="14745005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3.3 B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Categorical grants and ________ grants are the two major types of grants. </a:t>
            </a:r>
          </a:p>
          <a:p>
            <a:pPr marL="514350" indent="-514350">
              <a:buFont typeface="+mj-lt"/>
              <a:buAutoNum type="arabicPeriod"/>
            </a:pPr>
            <a:r>
              <a:rPr lang="en-US" dirty="0" smtClean="0"/>
              <a:t>Which term refers to the move away from the federal government having a lot of power and toward more power and responsibilities being on the states?</a:t>
            </a:r>
          </a:p>
          <a:p>
            <a:pPr marL="514350" indent="-514350">
              <a:buFont typeface="+mj-lt"/>
              <a:buAutoNum type="arabicPeriod"/>
            </a:pPr>
            <a:r>
              <a:rPr lang="en-US" dirty="0" smtClean="0"/>
              <a:t>What term means something that the federal government makes the state or local government do?</a:t>
            </a:r>
          </a:p>
          <a:p>
            <a:pPr marL="514350" indent="-514350">
              <a:buFont typeface="+mj-lt"/>
              <a:buAutoNum type="arabicPeriod"/>
            </a:pPr>
            <a:endParaRPr lang="en-US" dirty="0"/>
          </a:p>
        </p:txBody>
      </p:sp>
    </p:spTree>
    <p:extLst>
      <p:ext uri="{BB962C8B-B14F-4D97-AF65-F5344CB8AC3E}">
        <p14:creationId xmlns:p14="http://schemas.microsoft.com/office/powerpoint/2010/main" val="2117579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3.4 Diversity in Policy and Understanding Federalism </a:t>
            </a:r>
            <a:endParaRPr lang="en-US" dirty="0"/>
          </a:p>
        </p:txBody>
      </p:sp>
      <p:sp>
        <p:nvSpPr>
          <p:cNvPr id="3" name="Subtitle 2"/>
          <p:cNvSpPr>
            <a:spLocks noGrp="1"/>
          </p:cNvSpPr>
          <p:nvPr>
            <p:ph type="subTitle" idx="1"/>
          </p:nvPr>
        </p:nvSpPr>
        <p:spPr/>
        <p:txBody>
          <a:bodyPr/>
          <a:lstStyle/>
          <a:p>
            <a:r>
              <a:rPr lang="en-US" smtClean="0"/>
              <a:t>94-100</a:t>
            </a:r>
            <a:endParaRPr lang="en-US"/>
          </a:p>
        </p:txBody>
      </p:sp>
    </p:spTree>
    <p:extLst>
      <p:ext uri="{BB962C8B-B14F-4D97-AF65-F5344CB8AC3E}">
        <p14:creationId xmlns:p14="http://schemas.microsoft.com/office/powerpoint/2010/main" val="168081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in Policy </a:t>
            </a:r>
            <a:endParaRPr lang="en-US" dirty="0"/>
          </a:p>
        </p:txBody>
      </p:sp>
      <p:sp>
        <p:nvSpPr>
          <p:cNvPr id="3" name="Content Placeholder 2"/>
          <p:cNvSpPr>
            <a:spLocks noGrp="1"/>
          </p:cNvSpPr>
          <p:nvPr>
            <p:ph idx="1"/>
          </p:nvPr>
        </p:nvSpPr>
        <p:spPr/>
        <p:txBody>
          <a:bodyPr>
            <a:normAutofit fontScale="92500"/>
          </a:bodyPr>
          <a:lstStyle/>
          <a:p>
            <a:r>
              <a:rPr lang="en-US" dirty="0" smtClean="0"/>
              <a:t>Different states have different policy </a:t>
            </a:r>
          </a:p>
          <a:p>
            <a:pPr lvl="1"/>
            <a:r>
              <a:rPr lang="en-US" dirty="0" smtClean="0"/>
              <a:t>Texas likes the death penalty…because they are Texas </a:t>
            </a:r>
          </a:p>
          <a:p>
            <a:r>
              <a:rPr lang="en-US" dirty="0" smtClean="0"/>
              <a:t>Policy innovation comes from states (policy laboratories)</a:t>
            </a:r>
          </a:p>
          <a:p>
            <a:pPr lvl="1"/>
            <a:r>
              <a:rPr lang="en-US" dirty="0" smtClean="0"/>
              <a:t>Environmental, health care, civil rights </a:t>
            </a:r>
          </a:p>
          <a:p>
            <a:pPr lvl="1"/>
            <a:r>
              <a:rPr lang="en-US" dirty="0" smtClean="0"/>
              <a:t>All got their starts in states before they went national </a:t>
            </a:r>
          </a:p>
          <a:p>
            <a:r>
              <a:rPr lang="en-US" dirty="0" smtClean="0"/>
              <a:t>Policy is based on the funds a state has</a:t>
            </a:r>
          </a:p>
          <a:p>
            <a:pPr lvl="1"/>
            <a:r>
              <a:rPr lang="en-US" dirty="0" smtClean="0"/>
              <a:t>Vermont spends $3 for education for every $1 spent by Arizona</a:t>
            </a:r>
            <a:endParaRPr lang="en-US" dirty="0"/>
          </a:p>
        </p:txBody>
      </p:sp>
    </p:spTree>
    <p:extLst>
      <p:ext uri="{BB962C8B-B14F-4D97-AF65-F5344CB8AC3E}">
        <p14:creationId xmlns:p14="http://schemas.microsoft.com/office/powerpoint/2010/main" val="1011884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8201" y="0"/>
            <a:ext cx="8432222" cy="6858000"/>
          </a:xfrm>
          <a:prstGeom prst="rect">
            <a:avLst/>
          </a:prstGeom>
        </p:spPr>
      </p:pic>
    </p:spTree>
    <p:extLst>
      <p:ext uri="{BB962C8B-B14F-4D97-AF65-F5344CB8AC3E}">
        <p14:creationId xmlns:p14="http://schemas.microsoft.com/office/powerpoint/2010/main" val="81232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states can’t do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Tax imports/exports</a:t>
            </a:r>
          </a:p>
          <a:p>
            <a:r>
              <a:rPr lang="en-US" dirty="0" smtClean="0"/>
              <a:t>Coin money</a:t>
            </a:r>
          </a:p>
          <a:p>
            <a:r>
              <a:rPr lang="en-US" dirty="0" smtClean="0"/>
              <a:t>Grant titles of nobility</a:t>
            </a:r>
          </a:p>
          <a:p>
            <a:r>
              <a:rPr lang="en-US" dirty="0" smtClean="0"/>
              <a:t>Permit slavery</a:t>
            </a:r>
          </a:p>
          <a:p>
            <a:r>
              <a:rPr lang="en-US" dirty="0" smtClean="0"/>
              <a:t>Deny due process (right for everyone to be treated the same by the </a:t>
            </a:r>
            <a:r>
              <a:rPr lang="en-US" dirty="0" err="1" smtClean="0"/>
              <a:t>gov</a:t>
            </a:r>
            <a:r>
              <a:rPr lang="en-US" dirty="0" smtClean="0"/>
              <a:t>)</a:t>
            </a:r>
          </a:p>
          <a:p>
            <a:r>
              <a:rPr lang="en-US" dirty="0" smtClean="0"/>
              <a:t>Make a military</a:t>
            </a:r>
          </a:p>
          <a:p>
            <a:r>
              <a:rPr lang="en-US" dirty="0" smtClean="0"/>
              <a:t>Declare war</a:t>
            </a:r>
          </a:p>
          <a:p>
            <a:r>
              <a:rPr lang="en-US" dirty="0" smtClean="0"/>
              <a:t>Enter into treaties </a:t>
            </a:r>
            <a:endParaRPr lang="en-US" dirty="0"/>
          </a:p>
        </p:txBody>
      </p:sp>
    </p:spTree>
    <p:extLst>
      <p:ext uri="{BB962C8B-B14F-4D97-AF65-F5344CB8AC3E}">
        <p14:creationId xmlns:p14="http://schemas.microsoft.com/office/powerpoint/2010/main" val="37205747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Federalism </a:t>
            </a:r>
            <a:endParaRPr lang="en-US" dirty="0"/>
          </a:p>
        </p:txBody>
      </p:sp>
      <p:sp>
        <p:nvSpPr>
          <p:cNvPr id="3" name="Content Placeholder 2"/>
          <p:cNvSpPr>
            <a:spLocks noGrp="1"/>
          </p:cNvSpPr>
          <p:nvPr>
            <p:ph idx="1"/>
          </p:nvPr>
        </p:nvSpPr>
        <p:spPr/>
        <p:txBody>
          <a:bodyPr/>
          <a:lstStyle/>
          <a:p>
            <a:r>
              <a:rPr lang="en-US" dirty="0" smtClean="0"/>
              <a:t>Horizontal checks and balances – among the three branches of the federal government</a:t>
            </a:r>
          </a:p>
          <a:p>
            <a:r>
              <a:rPr lang="en-US" dirty="0" smtClean="0"/>
              <a:t>Vertical checks and balances – between the federal and the state governments </a:t>
            </a:r>
            <a:endParaRPr lang="en-US" dirty="0"/>
          </a:p>
        </p:txBody>
      </p:sp>
    </p:spTree>
    <p:extLst>
      <p:ext uri="{BB962C8B-B14F-4D97-AF65-F5344CB8AC3E}">
        <p14:creationId xmlns:p14="http://schemas.microsoft.com/office/powerpoint/2010/main" val="12532194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63600" y="0"/>
            <a:ext cx="7399970" cy="6858000"/>
          </a:xfrm>
          <a:prstGeom prst="rect">
            <a:avLst/>
          </a:prstGeom>
        </p:spPr>
      </p:pic>
    </p:spTree>
    <p:extLst>
      <p:ext uri="{BB962C8B-B14F-4D97-AF65-F5344CB8AC3E}">
        <p14:creationId xmlns:p14="http://schemas.microsoft.com/office/powerpoint/2010/main" val="339081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and Democracy: Pros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democracy means </a:t>
            </a:r>
            <a:r>
              <a:rPr lang="en-US" dirty="0" err="1" smtClean="0"/>
              <a:t>gov</a:t>
            </a:r>
            <a:r>
              <a:rPr lang="en-US" dirty="0" smtClean="0"/>
              <a:t> representing the wants of the </a:t>
            </a:r>
            <a:r>
              <a:rPr lang="en-US" dirty="0" err="1" smtClean="0"/>
              <a:t>ppl</a:t>
            </a:r>
            <a:r>
              <a:rPr lang="en-US" dirty="0" smtClean="0"/>
              <a:t>, then federalism does lead to more democracy </a:t>
            </a:r>
          </a:p>
          <a:p>
            <a:pPr lvl="1"/>
            <a:r>
              <a:rPr lang="en-US" dirty="0" smtClean="0"/>
              <a:t>Representatives aren't for the whole country, but for individual states/districts in states </a:t>
            </a:r>
          </a:p>
          <a:p>
            <a:pPr lvl="2"/>
            <a:r>
              <a:rPr lang="en-US" dirty="0" smtClean="0"/>
              <a:t>They are then more representative of the </a:t>
            </a:r>
            <a:r>
              <a:rPr lang="en-US" dirty="0" err="1" smtClean="0"/>
              <a:t>ppl</a:t>
            </a:r>
            <a:endParaRPr lang="en-US" dirty="0" smtClean="0"/>
          </a:p>
          <a:p>
            <a:r>
              <a:rPr lang="en-US" dirty="0" smtClean="0"/>
              <a:t>More levels of </a:t>
            </a:r>
            <a:r>
              <a:rPr lang="en-US" dirty="0" err="1" smtClean="0"/>
              <a:t>gov</a:t>
            </a:r>
            <a:r>
              <a:rPr lang="en-US" dirty="0" smtClean="0"/>
              <a:t> means more opportunities to participate in </a:t>
            </a:r>
            <a:r>
              <a:rPr lang="en-US" dirty="0" err="1" smtClean="0"/>
              <a:t>gov</a:t>
            </a:r>
            <a:r>
              <a:rPr lang="en-US" dirty="0" smtClean="0"/>
              <a:t> </a:t>
            </a:r>
          </a:p>
          <a:p>
            <a:pPr lvl="1"/>
            <a:r>
              <a:rPr lang="en-US" dirty="0" smtClean="0"/>
              <a:t>Civil Rights advocates petitioned the fed </a:t>
            </a:r>
            <a:r>
              <a:rPr lang="en-US" dirty="0" err="1" smtClean="0"/>
              <a:t>gov</a:t>
            </a:r>
            <a:r>
              <a:rPr lang="en-US" dirty="0" smtClean="0"/>
              <a:t> when states </a:t>
            </a:r>
            <a:r>
              <a:rPr lang="en-US" dirty="0" err="1" smtClean="0"/>
              <a:t>wouldn</a:t>
            </a:r>
            <a:r>
              <a:rPr lang="fr-FR" dirty="0" smtClean="0"/>
              <a:t>’</a:t>
            </a:r>
            <a:r>
              <a:rPr lang="en-US" dirty="0" smtClean="0"/>
              <a:t>t help</a:t>
            </a:r>
          </a:p>
          <a:p>
            <a:pPr lvl="1"/>
            <a:r>
              <a:rPr lang="en-US" dirty="0" smtClean="0"/>
              <a:t>Business advocates can get more done in individual states than at the fed level </a:t>
            </a:r>
            <a:endParaRPr lang="en-US" dirty="0"/>
          </a:p>
        </p:txBody>
      </p:sp>
    </p:spTree>
    <p:extLst>
      <p:ext uri="{BB962C8B-B14F-4D97-AF65-F5344CB8AC3E}">
        <p14:creationId xmlns:p14="http://schemas.microsoft.com/office/powerpoint/2010/main" val="16656633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and Democracy: Cons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popular vote for </a:t>
            </a:r>
            <a:r>
              <a:rPr lang="en-US" dirty="0" err="1" smtClean="0"/>
              <a:t>prez</a:t>
            </a:r>
            <a:r>
              <a:rPr lang="en-US" dirty="0" smtClean="0"/>
              <a:t> would not be </a:t>
            </a:r>
            <a:r>
              <a:rPr lang="en-US" dirty="0" err="1" smtClean="0"/>
              <a:t>federalistic</a:t>
            </a:r>
            <a:r>
              <a:rPr lang="en-US" dirty="0" smtClean="0"/>
              <a:t> b/c it </a:t>
            </a:r>
            <a:r>
              <a:rPr lang="en-US" dirty="0" err="1" smtClean="0"/>
              <a:t>doesn</a:t>
            </a:r>
            <a:r>
              <a:rPr lang="fr-FR" dirty="0" smtClean="0"/>
              <a:t>’</a:t>
            </a:r>
            <a:r>
              <a:rPr lang="en-US" dirty="0" smtClean="0"/>
              <a:t>t involve the states</a:t>
            </a:r>
          </a:p>
          <a:p>
            <a:pPr lvl="1"/>
            <a:r>
              <a:rPr lang="en-US" dirty="0" smtClean="0"/>
              <a:t>Instead we have the (stupid) electoral college system that is 51 popular elections at the state level</a:t>
            </a:r>
          </a:p>
          <a:p>
            <a:pPr lvl="1"/>
            <a:r>
              <a:rPr lang="en-US" dirty="0" smtClean="0"/>
              <a:t>#</a:t>
            </a:r>
            <a:r>
              <a:rPr lang="en-US" dirty="0" err="1" smtClean="0"/>
              <a:t>AlGoreProbz</a:t>
            </a:r>
            <a:r>
              <a:rPr lang="en-US" dirty="0" smtClean="0"/>
              <a:t> in the 2000 election </a:t>
            </a:r>
          </a:p>
          <a:p>
            <a:r>
              <a:rPr lang="en-US" dirty="0" smtClean="0"/>
              <a:t>Also problematic in who really had the say to end segregation in the 60s. States of Fed?</a:t>
            </a:r>
          </a:p>
          <a:p>
            <a:r>
              <a:rPr lang="en-US" dirty="0" smtClean="0"/>
              <a:t>We also have around 90,000 </a:t>
            </a:r>
            <a:r>
              <a:rPr lang="en-US" dirty="0" err="1" smtClean="0"/>
              <a:t>govs</a:t>
            </a:r>
            <a:r>
              <a:rPr lang="en-US" dirty="0" smtClean="0"/>
              <a:t> in the US</a:t>
            </a:r>
          </a:p>
          <a:p>
            <a:pPr lvl="1"/>
            <a:r>
              <a:rPr lang="en-US" dirty="0" smtClean="0"/>
              <a:t>This confuses people when they are trying to get help or be represented </a:t>
            </a:r>
            <a:endParaRPr lang="en-US" dirty="0"/>
          </a:p>
        </p:txBody>
      </p:sp>
    </p:spTree>
    <p:extLst>
      <p:ext uri="{BB962C8B-B14F-4D97-AF65-F5344CB8AC3E}">
        <p14:creationId xmlns:p14="http://schemas.microsoft.com/office/powerpoint/2010/main" val="20731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Federalism and the Scope of the National Government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Scope = how much power the </a:t>
            </a:r>
            <a:r>
              <a:rPr lang="en-US" dirty="0" err="1" smtClean="0"/>
              <a:t>gov</a:t>
            </a:r>
            <a:r>
              <a:rPr lang="en-US" dirty="0" smtClean="0"/>
              <a:t> has </a:t>
            </a:r>
          </a:p>
          <a:p>
            <a:r>
              <a:rPr lang="en-US" dirty="0" smtClean="0"/>
              <a:t>When it comes to big problems, people turn to the fed </a:t>
            </a:r>
            <a:r>
              <a:rPr lang="en-US" dirty="0" err="1" smtClean="0"/>
              <a:t>gov.</a:t>
            </a:r>
            <a:r>
              <a:rPr lang="en-US" dirty="0" smtClean="0"/>
              <a:t> </a:t>
            </a:r>
          </a:p>
          <a:p>
            <a:pPr lvl="1"/>
            <a:r>
              <a:rPr lang="en-US" dirty="0" smtClean="0"/>
              <a:t>Economics</a:t>
            </a:r>
          </a:p>
          <a:p>
            <a:pPr lvl="2"/>
            <a:r>
              <a:rPr lang="en-US" dirty="0" smtClean="0"/>
              <a:t>Reagan curbing imports of Japanese cars</a:t>
            </a:r>
          </a:p>
          <a:p>
            <a:pPr lvl="2"/>
            <a:r>
              <a:rPr lang="en-US" dirty="0" smtClean="0"/>
              <a:t>Bush loaning money to airlines so they don’t go bankrupt</a:t>
            </a:r>
          </a:p>
          <a:p>
            <a:pPr lvl="2"/>
            <a:r>
              <a:rPr lang="en-US" dirty="0" smtClean="0"/>
              <a:t>1900s monopoly busters </a:t>
            </a:r>
          </a:p>
          <a:p>
            <a:r>
              <a:rPr lang="en-US" dirty="0" smtClean="0"/>
              <a:t>The fed </a:t>
            </a:r>
            <a:r>
              <a:rPr lang="en-US" dirty="0" err="1" smtClean="0"/>
              <a:t>gov</a:t>
            </a:r>
            <a:r>
              <a:rPr lang="en-US" dirty="0" smtClean="0"/>
              <a:t> now spends much more money than the states do</a:t>
            </a:r>
          </a:p>
          <a:p>
            <a:pPr lvl="1"/>
            <a:r>
              <a:rPr lang="en-US" dirty="0" smtClean="0"/>
              <a:t>$=power</a:t>
            </a:r>
            <a:endParaRPr lang="en-US" dirty="0"/>
          </a:p>
        </p:txBody>
      </p:sp>
    </p:spTree>
    <p:extLst>
      <p:ext uri="{BB962C8B-B14F-4D97-AF65-F5344CB8AC3E}">
        <p14:creationId xmlns:p14="http://schemas.microsoft.com/office/powerpoint/2010/main" val="12028653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45721" y="-8817"/>
            <a:ext cx="9289721" cy="6778569"/>
          </a:xfrm>
          <a:prstGeom prst="rect">
            <a:avLst/>
          </a:prstGeom>
        </p:spPr>
      </p:pic>
    </p:spTree>
    <p:extLst>
      <p:ext uri="{BB962C8B-B14F-4D97-AF65-F5344CB8AC3E}">
        <p14:creationId xmlns:p14="http://schemas.microsoft.com/office/powerpoint/2010/main" val="1461955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Federal </a:t>
            </a:r>
            <a:r>
              <a:rPr lang="en-US" dirty="0" err="1" smtClean="0"/>
              <a:t>Gov</a:t>
            </a:r>
            <a:r>
              <a:rPr lang="en-US" dirty="0" smtClean="0"/>
              <a:t> in Regards to Spending </a:t>
            </a:r>
            <a:endParaRPr lang="en-US" dirty="0"/>
          </a:p>
        </p:txBody>
      </p:sp>
      <p:sp>
        <p:nvSpPr>
          <p:cNvPr id="3" name="Content Placeholder 2"/>
          <p:cNvSpPr>
            <a:spLocks noGrp="1"/>
          </p:cNvSpPr>
          <p:nvPr>
            <p:ph idx="1"/>
          </p:nvPr>
        </p:nvSpPr>
        <p:spPr/>
        <p:txBody>
          <a:bodyPr/>
          <a:lstStyle/>
          <a:p>
            <a:r>
              <a:rPr lang="en-US" dirty="0" smtClean="0"/>
              <a:t>States did more spending until the 1980s</a:t>
            </a:r>
          </a:p>
          <a:p>
            <a:r>
              <a:rPr lang="en-US" dirty="0" smtClean="0"/>
              <a:t>Devolution: In the 1980s, Reagan shifted power/spending from the fed to the state </a:t>
            </a:r>
            <a:r>
              <a:rPr lang="en-US" dirty="0" err="1" smtClean="0"/>
              <a:t>govs</a:t>
            </a:r>
            <a:endParaRPr lang="en-US" dirty="0" smtClean="0"/>
          </a:p>
          <a:p>
            <a:r>
              <a:rPr lang="en-US" dirty="0" smtClean="0"/>
              <a:t>Since then, the fed </a:t>
            </a:r>
            <a:r>
              <a:rPr lang="en-US" dirty="0" err="1" smtClean="0"/>
              <a:t>gov</a:t>
            </a:r>
            <a:r>
              <a:rPr lang="en-US" dirty="0" smtClean="0"/>
              <a:t> has gained more power</a:t>
            </a:r>
          </a:p>
          <a:p>
            <a:pPr lvl="1"/>
            <a:r>
              <a:rPr lang="en-US" dirty="0" smtClean="0"/>
              <a:t>No Child Left Behind (education)</a:t>
            </a:r>
          </a:p>
          <a:p>
            <a:pPr lvl="1"/>
            <a:r>
              <a:rPr lang="en-US" dirty="0" smtClean="0"/>
              <a:t>Affordable Care Act (healthcare) </a:t>
            </a:r>
            <a:endParaRPr lang="en-US" dirty="0"/>
          </a:p>
        </p:txBody>
      </p:sp>
    </p:spTree>
    <p:extLst>
      <p:ext uri="{BB962C8B-B14F-4D97-AF65-F5344CB8AC3E}">
        <p14:creationId xmlns:p14="http://schemas.microsoft.com/office/powerpoint/2010/main" val="3865603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3.4 A</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Does the state or the federal government decide how much money is spent on education by each state?</a:t>
            </a:r>
          </a:p>
          <a:p>
            <a:pPr marL="514350" indent="-514350">
              <a:buFont typeface="+mj-lt"/>
              <a:buAutoNum type="arabicPeriod"/>
            </a:pPr>
            <a:r>
              <a:rPr lang="en-US" dirty="0" smtClean="0"/>
              <a:t>In general, federalism has made government in America _________ democratic. </a:t>
            </a:r>
          </a:p>
          <a:p>
            <a:pPr marL="514350" indent="-514350">
              <a:buFont typeface="+mj-lt"/>
              <a:buAutoNum type="arabicPeriod"/>
            </a:pPr>
            <a:r>
              <a:rPr lang="en-US"/>
              <a:t>Federalism has generally __________ the scope of the federal government. </a:t>
            </a:r>
          </a:p>
          <a:p>
            <a:pPr marL="0" indent="0">
              <a:buNone/>
            </a:pPr>
            <a:endParaRPr lang="en-US" dirty="0"/>
          </a:p>
        </p:txBody>
      </p:sp>
    </p:spTree>
    <p:extLst>
      <p:ext uri="{BB962C8B-B14F-4D97-AF65-F5344CB8AC3E}">
        <p14:creationId xmlns:p14="http://schemas.microsoft.com/office/powerpoint/2010/main" val="7820559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 Quiz B</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Is administering the death penalty a state level decision or a federal level decision?</a:t>
            </a:r>
          </a:p>
          <a:p>
            <a:pPr marL="514350" indent="-514350">
              <a:buFont typeface="+mj-lt"/>
              <a:buAutoNum type="arabicPeriod"/>
            </a:pPr>
            <a:r>
              <a:rPr lang="en-US" dirty="0" smtClean="0"/>
              <a:t>What is one way the federal government has stepped in regarding economic/business issues?</a:t>
            </a:r>
          </a:p>
          <a:p>
            <a:pPr marL="514350" indent="-514350">
              <a:buFont typeface="+mj-lt"/>
              <a:buAutoNum type="arabicPeriod"/>
            </a:pPr>
            <a:r>
              <a:rPr lang="en-US" dirty="0" smtClean="0"/>
              <a:t>There </a:t>
            </a:r>
            <a:r>
              <a:rPr lang="en-US" dirty="0"/>
              <a:t>are an estimated _________ governments in the US today. </a:t>
            </a:r>
          </a:p>
          <a:p>
            <a:pPr marL="1314450" lvl="2" indent="-514350">
              <a:buFont typeface="+mj-lt"/>
              <a:buAutoNum type="alphaUcPeriod"/>
            </a:pPr>
            <a:r>
              <a:rPr lang="en-US" dirty="0"/>
              <a:t>890</a:t>
            </a:r>
          </a:p>
          <a:p>
            <a:pPr marL="1314450" lvl="2" indent="-514350">
              <a:buFont typeface="+mj-lt"/>
              <a:buAutoNum type="alphaUcPeriod"/>
            </a:pPr>
            <a:r>
              <a:rPr lang="en-US" dirty="0"/>
              <a:t>8,900</a:t>
            </a:r>
          </a:p>
          <a:p>
            <a:pPr marL="1314450" lvl="2" indent="-514350">
              <a:buFont typeface="+mj-lt"/>
              <a:buAutoNum type="alphaUcPeriod"/>
            </a:pPr>
            <a:r>
              <a:rPr lang="en-US" dirty="0"/>
              <a:t>89,000</a:t>
            </a:r>
          </a:p>
          <a:p>
            <a:pPr marL="1314450" lvl="2" indent="-514350">
              <a:buFont typeface="+mj-lt"/>
              <a:buAutoNum type="alphaUcPeriod"/>
            </a:pPr>
            <a:r>
              <a:rPr lang="en-US" dirty="0"/>
              <a:t>890,000</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41517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both the national and state </a:t>
            </a:r>
            <a:r>
              <a:rPr lang="en-US" dirty="0" err="1" smtClean="0"/>
              <a:t>govs</a:t>
            </a:r>
            <a:r>
              <a:rPr lang="en-US" dirty="0" smtClean="0"/>
              <a:t> do </a:t>
            </a:r>
            <a:endParaRPr lang="en-US" dirty="0"/>
          </a:p>
        </p:txBody>
      </p:sp>
      <p:sp>
        <p:nvSpPr>
          <p:cNvPr id="3" name="Content Placeholder 2"/>
          <p:cNvSpPr>
            <a:spLocks noGrp="1"/>
          </p:cNvSpPr>
          <p:nvPr>
            <p:ph idx="1"/>
          </p:nvPr>
        </p:nvSpPr>
        <p:spPr/>
        <p:txBody>
          <a:bodyPr/>
          <a:lstStyle/>
          <a:p>
            <a:r>
              <a:rPr lang="en-US" dirty="0" smtClean="0"/>
              <a:t>Make courts</a:t>
            </a:r>
          </a:p>
          <a:p>
            <a:r>
              <a:rPr lang="en-US" dirty="0" smtClean="0"/>
              <a:t>Maintain law and order</a:t>
            </a:r>
          </a:p>
          <a:p>
            <a:r>
              <a:rPr lang="en-US" dirty="0" smtClean="0"/>
              <a:t>Protect health and safety</a:t>
            </a:r>
          </a:p>
          <a:p>
            <a:r>
              <a:rPr lang="en-US" dirty="0" smtClean="0"/>
              <a:t>Regulate the economy </a:t>
            </a:r>
          </a:p>
          <a:p>
            <a:r>
              <a:rPr lang="en-US" dirty="0" smtClean="0"/>
              <a:t>Raise taxes, borrow money, spend money </a:t>
            </a:r>
            <a:endParaRPr lang="en-US" dirty="0"/>
          </a:p>
        </p:txBody>
      </p:sp>
    </p:spTree>
    <p:extLst>
      <p:ext uri="{BB962C8B-B14F-4D97-AF65-F5344CB8AC3E}">
        <p14:creationId xmlns:p14="http://schemas.microsoft.com/office/powerpoint/2010/main" val="274227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Supremacy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SUPREMACY CLAUSE – part of the cons that says the Cons is the supreme law of the land</a:t>
            </a:r>
          </a:p>
          <a:p>
            <a:pPr lvl="1"/>
            <a:r>
              <a:rPr lang="en-US" dirty="0" smtClean="0"/>
              <a:t>Then the federal </a:t>
            </a:r>
            <a:r>
              <a:rPr lang="en-US" dirty="0" err="1" smtClean="0"/>
              <a:t>gov</a:t>
            </a:r>
            <a:endParaRPr lang="en-US" dirty="0" smtClean="0"/>
          </a:p>
          <a:p>
            <a:pPr lvl="1"/>
            <a:r>
              <a:rPr lang="en-US" dirty="0" smtClean="0"/>
              <a:t>Then treaties made by the federal </a:t>
            </a:r>
            <a:r>
              <a:rPr lang="en-US" dirty="0" err="1" smtClean="0"/>
              <a:t>gov</a:t>
            </a:r>
            <a:endParaRPr lang="en-US" dirty="0" smtClean="0"/>
          </a:p>
          <a:p>
            <a:pPr lvl="1"/>
            <a:r>
              <a:rPr lang="en-US" dirty="0" smtClean="0"/>
              <a:t>Then the state </a:t>
            </a:r>
            <a:r>
              <a:rPr lang="en-US" dirty="0" err="1" smtClean="0"/>
              <a:t>govs</a:t>
            </a:r>
            <a:r>
              <a:rPr lang="en-US" dirty="0" smtClean="0"/>
              <a:t> </a:t>
            </a:r>
          </a:p>
          <a:p>
            <a:r>
              <a:rPr lang="en-US" dirty="0" smtClean="0"/>
              <a:t>No Child Left Behind </a:t>
            </a:r>
          </a:p>
          <a:p>
            <a:pPr lvl="1"/>
            <a:r>
              <a:rPr lang="en-US" dirty="0" smtClean="0"/>
              <a:t>Before, education was up to the states </a:t>
            </a:r>
          </a:p>
          <a:p>
            <a:pPr lvl="1"/>
            <a:r>
              <a:rPr lang="en-US" dirty="0" smtClean="0"/>
              <a:t>Now the federal </a:t>
            </a:r>
            <a:r>
              <a:rPr lang="en-US" dirty="0" err="1" smtClean="0"/>
              <a:t>gov</a:t>
            </a:r>
            <a:r>
              <a:rPr lang="en-US" dirty="0" smtClean="0"/>
              <a:t> has taken some of those powers away</a:t>
            </a:r>
          </a:p>
          <a:p>
            <a:r>
              <a:rPr lang="en-US" dirty="0" smtClean="0"/>
              <a:t>Same with healthcare</a:t>
            </a:r>
          </a:p>
          <a:p>
            <a:pPr lvl="1"/>
            <a:r>
              <a:rPr lang="en-US" dirty="0" smtClean="0"/>
              <a:t>Affordable Care Act (</a:t>
            </a:r>
            <a:r>
              <a:rPr lang="en-US" dirty="0" err="1" smtClean="0"/>
              <a:t>Obamacare</a:t>
            </a:r>
            <a:r>
              <a:rPr lang="en-US" dirty="0" smtClean="0"/>
              <a:t>) is a federal program</a:t>
            </a:r>
            <a:endParaRPr lang="en-US" dirty="0"/>
          </a:p>
        </p:txBody>
      </p:sp>
    </p:spTree>
    <p:extLst>
      <p:ext uri="{BB962C8B-B14F-4D97-AF65-F5344CB8AC3E}">
        <p14:creationId xmlns:p14="http://schemas.microsoft.com/office/powerpoint/2010/main" val="2225681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has federalism changed over the years?</a:t>
            </a:r>
            <a:endParaRPr lang="en-US" dirty="0"/>
          </a:p>
        </p:txBody>
      </p:sp>
      <p:sp>
        <p:nvSpPr>
          <p:cNvPr id="3" name="Content Placeholder 2"/>
          <p:cNvSpPr>
            <a:spLocks noGrp="1"/>
          </p:cNvSpPr>
          <p:nvPr>
            <p:ph idx="1"/>
          </p:nvPr>
        </p:nvSpPr>
        <p:spPr/>
        <p:txBody>
          <a:bodyPr/>
          <a:lstStyle/>
          <a:p>
            <a:r>
              <a:rPr lang="en-US" dirty="0" smtClean="0"/>
              <a:t>AS TIME HAS GONE BY, THE FEDERAL GOV HAS GAINED MORE POWER OVER THE STATES</a:t>
            </a:r>
          </a:p>
          <a:p>
            <a:pPr lvl="1"/>
            <a:r>
              <a:rPr lang="en-US" dirty="0" smtClean="0"/>
              <a:t>BIG DEAL!!!!</a:t>
            </a:r>
            <a:endParaRPr lang="en-US" dirty="0"/>
          </a:p>
          <a:p>
            <a:r>
              <a:rPr lang="en-US" dirty="0" smtClean="0"/>
              <a:t>B/c of the Civil War and Civil Rights </a:t>
            </a:r>
          </a:p>
        </p:txBody>
      </p:sp>
    </p:spTree>
    <p:extLst>
      <p:ext uri="{BB962C8B-B14F-4D97-AF65-F5344CB8AC3E}">
        <p14:creationId xmlns:p14="http://schemas.microsoft.com/office/powerpoint/2010/main" val="2586478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Civil War </a:t>
            </a:r>
            <a:endParaRPr lang="en-US" dirty="0"/>
          </a:p>
        </p:txBody>
      </p:sp>
      <p:sp>
        <p:nvSpPr>
          <p:cNvPr id="3" name="Content Placeholder 2"/>
          <p:cNvSpPr>
            <a:spLocks noGrp="1"/>
          </p:cNvSpPr>
          <p:nvPr>
            <p:ph idx="1"/>
          </p:nvPr>
        </p:nvSpPr>
        <p:spPr/>
        <p:txBody>
          <a:bodyPr/>
          <a:lstStyle/>
          <a:p>
            <a:r>
              <a:rPr lang="en-US" dirty="0" smtClean="0"/>
              <a:t>Southern states thought the federal </a:t>
            </a:r>
            <a:r>
              <a:rPr lang="en-US" dirty="0" err="1" smtClean="0"/>
              <a:t>gov</a:t>
            </a:r>
            <a:r>
              <a:rPr lang="en-US" dirty="0" smtClean="0"/>
              <a:t> </a:t>
            </a:r>
            <a:r>
              <a:rPr lang="en-US" dirty="0" err="1" smtClean="0"/>
              <a:t>couldn</a:t>
            </a:r>
            <a:r>
              <a:rPr lang="fr-FR" dirty="0" smtClean="0"/>
              <a:t>’</a:t>
            </a:r>
            <a:r>
              <a:rPr lang="en-US" dirty="0" smtClean="0"/>
              <a:t>t tell them they </a:t>
            </a:r>
            <a:r>
              <a:rPr lang="en-US" dirty="0" err="1" smtClean="0"/>
              <a:t>couldn</a:t>
            </a:r>
            <a:r>
              <a:rPr lang="fr-FR" dirty="0" smtClean="0"/>
              <a:t>’</a:t>
            </a:r>
            <a:r>
              <a:rPr lang="en-US" dirty="0" smtClean="0"/>
              <a:t>t have slaves</a:t>
            </a:r>
          </a:p>
          <a:p>
            <a:pPr lvl="1"/>
            <a:r>
              <a:rPr lang="en-US" dirty="0" smtClean="0"/>
              <a:t>That’s why they call this a “states’ rights” issue</a:t>
            </a:r>
          </a:p>
          <a:p>
            <a:r>
              <a:rPr lang="en-US" dirty="0" smtClean="0"/>
              <a:t>During and after the Civil War, </a:t>
            </a:r>
            <a:r>
              <a:rPr lang="en-US" dirty="0" err="1" smtClean="0"/>
              <a:t>southerns</a:t>
            </a:r>
            <a:r>
              <a:rPr lang="en-US" dirty="0" smtClean="0"/>
              <a:t> tried to use the “Nullification Argument” saying that states could overrule federal laws that they thought were unconstitutional </a:t>
            </a:r>
          </a:p>
          <a:p>
            <a:pPr lvl="1"/>
            <a:r>
              <a:rPr lang="en-US" dirty="0" smtClean="0"/>
              <a:t>That </a:t>
            </a:r>
            <a:r>
              <a:rPr lang="en-US" dirty="0" err="1" smtClean="0"/>
              <a:t>didn</a:t>
            </a:r>
            <a:r>
              <a:rPr lang="fr-FR" dirty="0" smtClean="0"/>
              <a:t>’</a:t>
            </a:r>
            <a:r>
              <a:rPr lang="en-US" dirty="0" smtClean="0"/>
              <a:t>t turn out so well </a:t>
            </a:r>
            <a:endParaRPr lang="en-US" dirty="0"/>
          </a:p>
        </p:txBody>
      </p:sp>
    </p:spTree>
    <p:extLst>
      <p:ext uri="{BB962C8B-B14F-4D97-AF65-F5344CB8AC3E}">
        <p14:creationId xmlns:p14="http://schemas.microsoft.com/office/powerpoint/2010/main" val="3205873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4615</TotalTime>
  <Words>2917</Words>
  <Application>Microsoft Macintosh PowerPoint</Application>
  <PresentationFormat>On-screen Show (4:3)</PresentationFormat>
  <Paragraphs>295</Paragraphs>
  <Slides>58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Calibri</vt:lpstr>
      <vt:lpstr>Arial</vt:lpstr>
      <vt:lpstr>Office Theme</vt:lpstr>
      <vt:lpstr>3.1 Federalism Intro</vt:lpstr>
      <vt:lpstr>Federalism Intro </vt:lpstr>
      <vt:lpstr>Defining Federalism </vt:lpstr>
      <vt:lpstr>The Constitutional Basis for Federalism </vt:lpstr>
      <vt:lpstr>Things states can’t do </vt:lpstr>
      <vt:lpstr>Things both the national and state govs do </vt:lpstr>
      <vt:lpstr>National Supremacy </vt:lpstr>
      <vt:lpstr>How has federalism changed over the years?</vt:lpstr>
      <vt:lpstr>The Civil War </vt:lpstr>
      <vt:lpstr>The Struggle for Racial Equality </vt:lpstr>
      <vt:lpstr>The Tenth Amendment </vt:lpstr>
      <vt:lpstr>3.1 Quiz A </vt:lpstr>
      <vt:lpstr>3.1 Quiz B</vt:lpstr>
      <vt:lpstr>10th/11th and States’ Obligations in Federalism </vt:lpstr>
      <vt:lpstr>The Tenth Amendment </vt:lpstr>
      <vt:lpstr>11th Amendment </vt:lpstr>
      <vt:lpstr>Implied Powers/McCulloch </vt:lpstr>
      <vt:lpstr>Why McCulloch Matters</vt:lpstr>
      <vt:lpstr>Commerce Power</vt:lpstr>
      <vt:lpstr>Gibbons v. Ogden and the Commerce Clause </vt:lpstr>
      <vt:lpstr>Commerce Clause and Civil Rights </vt:lpstr>
      <vt:lpstr>Commerce Clause is not Absolute </vt:lpstr>
      <vt:lpstr>States’ Obligations to Each Other </vt:lpstr>
      <vt:lpstr>Full Faith and Credit </vt:lpstr>
      <vt:lpstr>Gay marriage and full faith and credit</vt:lpstr>
      <vt:lpstr>Extradition </vt:lpstr>
      <vt:lpstr>Privileges and Immunities </vt:lpstr>
      <vt:lpstr>3.2 Quiz A </vt:lpstr>
      <vt:lpstr>3.2 Quiz B</vt:lpstr>
      <vt:lpstr>3.3 Intergovernmental Relations 84-94 </vt:lpstr>
      <vt:lpstr>2 Major Changes in Intergovernmental Relations Today</vt:lpstr>
      <vt:lpstr>From Dual to Cooperative Federalism </vt:lpstr>
      <vt:lpstr>From Dual to Cooperative Federalism </vt:lpstr>
      <vt:lpstr>From Dual to Cooperative Federalism </vt:lpstr>
      <vt:lpstr>How MADD = Federalism </vt:lpstr>
      <vt:lpstr>Devolution </vt:lpstr>
      <vt:lpstr>Fiscal Federalism </vt:lpstr>
      <vt:lpstr>PowerPoint Presentation</vt:lpstr>
      <vt:lpstr>The Grant System </vt:lpstr>
      <vt:lpstr>The Grant System </vt:lpstr>
      <vt:lpstr>The Scramble for Federal Dollars </vt:lpstr>
      <vt:lpstr>The Mandate Blues </vt:lpstr>
      <vt:lpstr>Unfunded Mandates</vt:lpstr>
      <vt:lpstr>Housing Mandates</vt:lpstr>
      <vt:lpstr>Quiz 3.3 A </vt:lpstr>
      <vt:lpstr>Quiz 3.3 B </vt:lpstr>
      <vt:lpstr>3.4 Diversity in Policy and Understanding Federalism </vt:lpstr>
      <vt:lpstr>Diversity in Policy </vt:lpstr>
      <vt:lpstr>PowerPoint Presentation</vt:lpstr>
      <vt:lpstr>Understanding Federalism </vt:lpstr>
      <vt:lpstr>PowerPoint Presentation</vt:lpstr>
      <vt:lpstr>Federalism and Democracy: Pros  </vt:lpstr>
      <vt:lpstr>Federalism and Democracy: Cons</vt:lpstr>
      <vt:lpstr>Federalism and the Scope of the National Government </vt:lpstr>
      <vt:lpstr>PowerPoint Presentation</vt:lpstr>
      <vt:lpstr>Scope of Federal Gov in Regards to Spending </vt:lpstr>
      <vt:lpstr>Quiz 3.4 A</vt:lpstr>
      <vt:lpstr>3.4 Quiz B</vt:lpstr>
    </vt:vector>
  </TitlesOfParts>
  <Company>rockcastle</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Herbie Brock</dc:creator>
  <cp:lastModifiedBy>Brock, Herbie</cp:lastModifiedBy>
  <cp:revision>9</cp:revision>
  <cp:lastPrinted>2017-09-19T11:54:00Z</cp:lastPrinted>
  <dcterms:created xsi:type="dcterms:W3CDTF">2015-09-04T12:09:07Z</dcterms:created>
  <dcterms:modified xsi:type="dcterms:W3CDTF">2017-09-27T12:07:02Z</dcterms:modified>
</cp:coreProperties>
</file>