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sldIdLst>
    <p:sldId id="256" r:id="rId2"/>
    <p:sldId id="271" r:id="rId3"/>
    <p:sldId id="257" r:id="rId4"/>
    <p:sldId id="260" r:id="rId5"/>
    <p:sldId id="270" r:id="rId6"/>
    <p:sldId id="261" r:id="rId7"/>
    <p:sldId id="262" r:id="rId8"/>
    <p:sldId id="263" r:id="rId9"/>
    <p:sldId id="264" r:id="rId10"/>
    <p:sldId id="265" r:id="rId11"/>
    <p:sldId id="266" r:id="rId12"/>
    <p:sldId id="267" r:id="rId13"/>
    <p:sldId id="268"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1" r:id="rId32"/>
    <p:sldId id="292" r:id="rId33"/>
    <p:sldId id="293" r:id="rId34"/>
    <p:sldId id="294" r:id="rId35"/>
    <p:sldId id="295" r:id="rId36"/>
    <p:sldId id="296" r:id="rId37"/>
    <p:sldId id="297" r:id="rId38"/>
    <p:sldId id="298" r:id="rId39"/>
    <p:sldId id="299" r:id="rId40"/>
    <p:sldId id="300" r:id="rId41"/>
    <p:sldId id="302" r:id="rId42"/>
    <p:sldId id="304" r:id="rId43"/>
    <p:sldId id="305" r:id="rId44"/>
    <p:sldId id="306" r:id="rId45"/>
    <p:sldId id="307" r:id="rId46"/>
    <p:sldId id="309" r:id="rId47"/>
    <p:sldId id="310" r:id="rId48"/>
    <p:sldId id="311" r:id="rId49"/>
    <p:sldId id="312" r:id="rId50"/>
    <p:sldId id="313" r:id="rId51"/>
    <p:sldId id="314" r:id="rId52"/>
    <p:sldId id="315" r:id="rId53"/>
    <p:sldId id="316" r:id="rId54"/>
    <p:sldId id="317" r:id="rId55"/>
    <p:sldId id="321" r:id="rId56"/>
    <p:sldId id="322"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4" r:id="rId86"/>
    <p:sldId id="355" r:id="rId87"/>
    <p:sldId id="358" r:id="rId88"/>
    <p:sldId id="359" r:id="rId89"/>
    <p:sldId id="360" r:id="rId90"/>
    <p:sldId id="361" r:id="rId91"/>
    <p:sldId id="362" r:id="rId92"/>
    <p:sldId id="363" r:id="rId93"/>
    <p:sldId id="364" r:id="rId94"/>
    <p:sldId id="365" r:id="rId95"/>
    <p:sldId id="366" r:id="rId96"/>
    <p:sldId id="368" r:id="rId97"/>
    <p:sldId id="369" r:id="rId98"/>
    <p:sldId id="370" r:id="rId99"/>
    <p:sldId id="371" r:id="rId100"/>
    <p:sldId id="373" r:id="rId101"/>
    <p:sldId id="374" r:id="rId102"/>
    <p:sldId id="376" r:id="rId103"/>
    <p:sldId id="377" r:id="rId104"/>
    <p:sldId id="378" r:id="rId105"/>
    <p:sldId id="379" r:id="rId106"/>
    <p:sldId id="380" r:id="rId107"/>
    <p:sldId id="381" r:id="rId108"/>
    <p:sldId id="382"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0"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725E5-E747-8C49-9641-7D5E54F8C96D}" type="datetimeFigureOut">
              <a:rPr lang="en-US" smtClean="0"/>
              <a:t>8/31/16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0D264-5DDA-5945-82FE-C8EAAF8D4B70}" type="slidenum">
              <a:rPr lang="en-US" smtClean="0"/>
              <a:t>‹#›</a:t>
            </a:fld>
            <a:endParaRPr lang="en-US"/>
          </a:p>
        </p:txBody>
      </p:sp>
    </p:spTree>
    <p:extLst>
      <p:ext uri="{BB962C8B-B14F-4D97-AF65-F5344CB8AC3E}">
        <p14:creationId xmlns:p14="http://schemas.microsoft.com/office/powerpoint/2010/main" val="3332222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endParaRPr lang="en-US" smtClean="0"/>
          </a:p>
        </p:txBody>
      </p:sp>
      <p:sp>
        <p:nvSpPr>
          <p:cNvPr id="23555" name="Slide Number Placeholder 3"/>
          <p:cNvSpPr>
            <a:spLocks noGrp="1"/>
          </p:cNvSpPr>
          <p:nvPr>
            <p:ph type="sldNum" sz="quarter" idx="5"/>
          </p:nvPr>
        </p:nvSpPr>
        <p:spPr>
          <a:noFill/>
          <a:ln>
            <a:miter lim="800000"/>
            <a:headEnd/>
            <a:tailEnd/>
          </a:ln>
        </p:spPr>
        <p:txBody>
          <a:bodyPr/>
          <a:lstStyle/>
          <a:p>
            <a:fld id="{D383ED19-68E7-44B1-96FC-A87DA218D254}"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8/31/16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8/31/16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8/31/16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3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1.1 </a:t>
            </a:r>
            <a:endParaRPr lang="en-US" dirty="0"/>
          </a:p>
        </p:txBody>
      </p:sp>
      <p:sp>
        <p:nvSpPr>
          <p:cNvPr id="3" name="Subtitle 2"/>
          <p:cNvSpPr>
            <a:spLocks noGrp="1"/>
          </p:cNvSpPr>
          <p:nvPr>
            <p:ph type="subTitle" idx="1"/>
          </p:nvPr>
        </p:nvSpPr>
        <p:spPr/>
        <p:txBody>
          <a:bodyPr/>
          <a:lstStyle/>
          <a:p>
            <a:r>
              <a:rPr lang="en-US" dirty="0" smtClean="0"/>
              <a:t>Strayer LI – LVIII</a:t>
            </a:r>
          </a:p>
        </p:txBody>
      </p:sp>
    </p:spTree>
    <p:extLst>
      <p:ext uri="{BB962C8B-B14F-4D97-AF65-F5344CB8AC3E}">
        <p14:creationId xmlns:p14="http://schemas.microsoft.com/office/powerpoint/2010/main" val="332792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 Covers only 10,000 Years</a:t>
            </a:r>
            <a:endParaRPr lang="en-US" dirty="0"/>
          </a:p>
        </p:txBody>
      </p:sp>
      <p:sp>
        <p:nvSpPr>
          <p:cNvPr id="3" name="Content Placeholder 2"/>
          <p:cNvSpPr>
            <a:spLocks noGrp="1"/>
          </p:cNvSpPr>
          <p:nvPr>
            <p:ph idx="1"/>
          </p:nvPr>
        </p:nvSpPr>
        <p:spPr/>
        <p:txBody>
          <a:bodyPr/>
          <a:lstStyle/>
          <a:p>
            <a:r>
              <a:rPr lang="en-US" dirty="0" smtClean="0"/>
              <a:t>8,000 BCE to 2017 CE</a:t>
            </a:r>
          </a:p>
          <a:p>
            <a:r>
              <a:rPr lang="en-US" dirty="0" smtClean="0"/>
              <a:t>Last minute of the cosmic year</a:t>
            </a:r>
            <a:endParaRPr lang="en-US" dirty="0"/>
          </a:p>
        </p:txBody>
      </p:sp>
    </p:spTree>
    <p:extLst>
      <p:ext uri="{BB962C8B-B14F-4D97-AF65-F5344CB8AC3E}">
        <p14:creationId xmlns:p14="http://schemas.microsoft.com/office/powerpoint/2010/main" val="25252098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308"/>
            <a:ext cx="8229600" cy="1143000"/>
          </a:xfrm>
        </p:spPr>
        <p:txBody>
          <a:bodyPr/>
          <a:lstStyle/>
          <a:p>
            <a:r>
              <a:rPr lang="en-US" dirty="0" smtClean="0"/>
              <a:t>Code of Hammurabi </a:t>
            </a:r>
            <a:endParaRPr lang="en-US" dirty="0"/>
          </a:p>
        </p:txBody>
      </p:sp>
      <p:sp>
        <p:nvSpPr>
          <p:cNvPr id="3" name="Content Placeholder 2"/>
          <p:cNvSpPr>
            <a:spLocks noGrp="1"/>
          </p:cNvSpPr>
          <p:nvPr>
            <p:ph idx="1"/>
          </p:nvPr>
        </p:nvSpPr>
        <p:spPr>
          <a:xfrm>
            <a:off x="0" y="1150816"/>
            <a:ext cx="6144847" cy="5335953"/>
          </a:xfrm>
        </p:spPr>
        <p:txBody>
          <a:bodyPr>
            <a:normAutofit fontScale="92500" lnSpcReduction="10000"/>
          </a:bodyPr>
          <a:lstStyle/>
          <a:p>
            <a:r>
              <a:rPr lang="en-US" dirty="0" smtClean="0"/>
              <a:t>What does the code tell us about the society of the time?</a:t>
            </a:r>
          </a:p>
          <a:p>
            <a:r>
              <a:rPr lang="en-US" dirty="0" smtClean="0"/>
              <a:t>What does the code tell us about the economy of the time?</a:t>
            </a:r>
          </a:p>
          <a:p>
            <a:r>
              <a:rPr lang="en-US" dirty="0" smtClean="0"/>
              <a:t>What does the code tell us about how patriarchal the society was?</a:t>
            </a:r>
          </a:p>
          <a:p>
            <a:r>
              <a:rPr lang="en-US" dirty="0" smtClean="0"/>
              <a:t>What kinds of social problems did they probably face?</a:t>
            </a:r>
          </a:p>
          <a:p>
            <a:r>
              <a:rPr lang="en-US" dirty="0" smtClean="0"/>
              <a:t>What is “justice” to Hammurabi?</a:t>
            </a:r>
          </a:p>
          <a:p>
            <a:r>
              <a:rPr lang="en-US" dirty="0" smtClean="0"/>
              <a:t>Does that idea of “justice” conflict with modern ideas?</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99384" y="156308"/>
            <a:ext cx="2344616" cy="670169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4847" y="4010627"/>
            <a:ext cx="2999153" cy="1982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4685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dirty="0" smtClean="0"/>
              <a:t>Lesson 3.4 Comparing Mesopotamia and Egypt</a:t>
            </a:r>
            <a:endParaRPr lang="en-US" dirty="0"/>
          </a:p>
        </p:txBody>
      </p:sp>
      <p:sp>
        <p:nvSpPr>
          <p:cNvPr id="3" name="Subtitle 2"/>
          <p:cNvSpPr>
            <a:spLocks noGrp="1"/>
          </p:cNvSpPr>
          <p:nvPr>
            <p:ph type="subTitle" idx="1"/>
          </p:nvPr>
        </p:nvSpPr>
        <p:spPr>
          <a:xfrm>
            <a:off x="550984" y="1470025"/>
            <a:ext cx="6400800" cy="1752600"/>
          </a:xfrm>
        </p:spPr>
        <p:txBody>
          <a:bodyPr/>
          <a:lstStyle/>
          <a:p>
            <a:r>
              <a:rPr lang="en-US" dirty="0" smtClean="0"/>
              <a:t>Strayer 103-113</a:t>
            </a:r>
            <a:endParaRPr lang="en-US" dirty="0"/>
          </a:p>
        </p:txBody>
      </p:sp>
    </p:spTree>
    <p:extLst>
      <p:ext uri="{BB962C8B-B14F-4D97-AF65-F5344CB8AC3E}">
        <p14:creationId xmlns:p14="http://schemas.microsoft.com/office/powerpoint/2010/main" val="483285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14.  Compare and Contrast Mesopotamian and Egyptian civilizations. </a:t>
            </a:r>
            <a:r>
              <a:rPr lang="en-US" sz="2400" b="1" dirty="0"/>
              <a:t>(</a:t>
            </a:r>
            <a:r>
              <a:rPr lang="en-US" sz="2400" dirty="0"/>
              <a:t>Original: </a:t>
            </a:r>
            <a:r>
              <a:rPr lang="en-US" sz="2400" b="1" dirty="0"/>
              <a:t>pp. 73-78</a:t>
            </a:r>
            <a:r>
              <a:rPr lang="en-US" sz="2400" dirty="0"/>
              <a:t>; With Sources: pp. 103-108</a:t>
            </a:r>
            <a:r>
              <a:rPr lang="en-US" sz="2400" b="1" dirty="0" smtClean="0"/>
              <a:t>)</a:t>
            </a:r>
            <a:endParaRPr lang="en-US" sz="2400" dirty="0"/>
          </a:p>
        </p:txBody>
      </p:sp>
      <p:sp>
        <p:nvSpPr>
          <p:cNvPr id="3" name="Content Placeholder 2"/>
          <p:cNvSpPr>
            <a:spLocks noGrp="1"/>
          </p:cNvSpPr>
          <p:nvPr>
            <p:ph idx="1"/>
          </p:nvPr>
        </p:nvSpPr>
        <p:spPr/>
        <p:txBody>
          <a:bodyPr>
            <a:normAutofit fontScale="85000" lnSpcReduction="10000"/>
          </a:bodyPr>
          <a:lstStyle/>
          <a:p>
            <a:r>
              <a:rPr lang="en-US" b="1" dirty="0" smtClean="0"/>
              <a:t>Mesopotamia Political</a:t>
            </a:r>
            <a:r>
              <a:rPr lang="en-US" b="1" dirty="0"/>
              <a:t>:</a:t>
            </a:r>
            <a:endParaRPr lang="en-US" dirty="0"/>
          </a:p>
          <a:p>
            <a:r>
              <a:rPr lang="en-US" dirty="0" smtClean="0"/>
              <a:t>A dozen </a:t>
            </a:r>
            <a:r>
              <a:rPr lang="en-US" dirty="0"/>
              <a:t>or more separate and independent city-states. </a:t>
            </a:r>
            <a:endParaRPr lang="en-US" dirty="0" smtClean="0"/>
          </a:p>
          <a:p>
            <a:r>
              <a:rPr lang="en-US" dirty="0" smtClean="0"/>
              <a:t>frequent </a:t>
            </a:r>
            <a:r>
              <a:rPr lang="en-US" dirty="0"/>
              <a:t>warfare among these Sumerian city-states caused people living in rural areas to flee to the walled cities for protection.  With no overarching authority, rivalry over land and water often led to violent conflict</a:t>
            </a:r>
            <a:r>
              <a:rPr lang="en-US" dirty="0" smtClean="0"/>
              <a:t>.</a:t>
            </a:r>
          </a:p>
          <a:p>
            <a:r>
              <a:rPr lang="en-US" b="1" dirty="0" smtClean="0"/>
              <a:t>Egypt Political</a:t>
            </a:r>
            <a:endParaRPr lang="en-US" dirty="0" smtClean="0"/>
          </a:p>
          <a:p>
            <a:r>
              <a:rPr lang="en-US" dirty="0" smtClean="0"/>
              <a:t>Merger of city-states under one rule (3,000 years)</a:t>
            </a:r>
          </a:p>
          <a:p>
            <a:r>
              <a:rPr lang="en-US" dirty="0" smtClean="0"/>
              <a:t>Pharaoh ruled all </a:t>
            </a:r>
          </a:p>
          <a:p>
            <a:endParaRPr lang="en-US" dirty="0"/>
          </a:p>
          <a:p>
            <a:endParaRPr lang="en-US" dirty="0"/>
          </a:p>
        </p:txBody>
      </p:sp>
    </p:spTree>
    <p:extLst>
      <p:ext uri="{BB962C8B-B14F-4D97-AF65-F5344CB8AC3E}">
        <p14:creationId xmlns:p14="http://schemas.microsoft.com/office/powerpoint/2010/main" val="656789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Mesopotamia Environment</a:t>
            </a:r>
            <a:r>
              <a:rPr lang="en-US" b="1" dirty="0"/>
              <a:t>:</a:t>
            </a:r>
            <a:endParaRPr lang="en-US" dirty="0"/>
          </a:p>
          <a:p>
            <a:r>
              <a:rPr lang="en-US" dirty="0"/>
              <a:t>An open environment without serious obstacles </a:t>
            </a:r>
          </a:p>
          <a:p>
            <a:r>
              <a:rPr lang="en-US" dirty="0" smtClean="0"/>
              <a:t>Flooding </a:t>
            </a:r>
            <a:r>
              <a:rPr lang="en-US" dirty="0"/>
              <a:t>of the Tigris and Euphrates Rivers helped to provide alluvial soil for productive </a:t>
            </a:r>
            <a:r>
              <a:rPr lang="en-US" dirty="0" smtClean="0"/>
              <a:t>agriculture but was unpredictable.</a:t>
            </a:r>
          </a:p>
          <a:p>
            <a:r>
              <a:rPr lang="en-US" dirty="0" smtClean="0"/>
              <a:t>Deforestation and salinization of soil</a:t>
            </a:r>
          </a:p>
          <a:p>
            <a:r>
              <a:rPr lang="en-US" dirty="0" smtClean="0"/>
              <a:t>Led to conquest by foreigners </a:t>
            </a:r>
          </a:p>
          <a:p>
            <a:r>
              <a:rPr lang="en-US" b="1" dirty="0" smtClean="0"/>
              <a:t>Egypt Environment:</a:t>
            </a:r>
            <a:endParaRPr lang="en-US" dirty="0" smtClean="0"/>
          </a:p>
          <a:p>
            <a:r>
              <a:rPr lang="en-US" dirty="0" smtClean="0"/>
              <a:t>Egypt was surrounded by deserts, mountains, seas, and cataracts which made it less vulnerable to invasions.</a:t>
            </a:r>
          </a:p>
          <a:p>
            <a:r>
              <a:rPr lang="en-US" dirty="0" smtClean="0"/>
              <a:t>Predictable floods – good soil, less salinization </a:t>
            </a:r>
          </a:p>
          <a:p>
            <a:r>
              <a:rPr lang="en-US" dirty="0" smtClean="0"/>
              <a:t>When floods </a:t>
            </a:r>
            <a:r>
              <a:rPr lang="en-US" dirty="0" err="1" smtClean="0"/>
              <a:t>didn</a:t>
            </a:r>
            <a:r>
              <a:rPr lang="fr-FR" dirty="0" smtClean="0"/>
              <a:t>’</a:t>
            </a:r>
            <a:r>
              <a:rPr lang="en-US" dirty="0" smtClean="0"/>
              <a:t>t happen, social upheaval happened </a:t>
            </a:r>
          </a:p>
          <a:p>
            <a:endParaRPr lang="en-US" dirty="0"/>
          </a:p>
          <a:p>
            <a:endParaRPr lang="en-US" dirty="0"/>
          </a:p>
        </p:txBody>
      </p:sp>
    </p:spTree>
    <p:extLst>
      <p:ext uri="{BB962C8B-B14F-4D97-AF65-F5344CB8AC3E}">
        <p14:creationId xmlns:p14="http://schemas.microsoft.com/office/powerpoint/2010/main" val="2239272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Mesopotamia Culture</a:t>
            </a:r>
            <a:r>
              <a:rPr lang="en-US" b="1" dirty="0"/>
              <a:t>:</a:t>
            </a:r>
            <a:endParaRPr lang="en-US" dirty="0"/>
          </a:p>
          <a:p>
            <a:r>
              <a:rPr lang="en-US" dirty="0" smtClean="0"/>
              <a:t>World is drama, Gods are drama</a:t>
            </a:r>
          </a:p>
          <a:p>
            <a:r>
              <a:rPr lang="en-US" b="1" dirty="0" smtClean="0"/>
              <a:t>Egypt Culture:</a:t>
            </a:r>
          </a:p>
          <a:p>
            <a:r>
              <a:rPr lang="en-US" dirty="0" smtClean="0"/>
              <a:t>Gods cause good floods, sun to rise each day</a:t>
            </a:r>
          </a:p>
          <a:p>
            <a:r>
              <a:rPr lang="en-US" dirty="0" smtClean="0"/>
              <a:t>Gods keep us safe from war, invaders (mostly)</a:t>
            </a:r>
          </a:p>
          <a:p>
            <a:endParaRPr lang="en-US" dirty="0"/>
          </a:p>
        </p:txBody>
      </p:sp>
    </p:spTree>
    <p:extLst>
      <p:ext uri="{BB962C8B-B14F-4D97-AF65-F5344CB8AC3E}">
        <p14:creationId xmlns:p14="http://schemas.microsoft.com/office/powerpoint/2010/main" val="3576045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15.  In what ways were Mesopotamian and Egyptian civilizations shaped by their interactions with near and distant neighbors</a:t>
            </a:r>
            <a:r>
              <a:rPr lang="en-US" sz="3200" dirty="0" smtClean="0"/>
              <a:t>?</a:t>
            </a:r>
            <a:endParaRPr lang="en-US" sz="3200" dirty="0"/>
          </a:p>
        </p:txBody>
      </p:sp>
      <p:sp>
        <p:nvSpPr>
          <p:cNvPr id="3" name="Content Placeholder 2"/>
          <p:cNvSpPr>
            <a:spLocks noGrp="1"/>
          </p:cNvSpPr>
          <p:nvPr>
            <p:ph idx="1"/>
          </p:nvPr>
        </p:nvSpPr>
        <p:spPr/>
        <p:txBody>
          <a:bodyPr>
            <a:normAutofit/>
          </a:bodyPr>
          <a:lstStyle/>
          <a:p>
            <a:pPr lvl="0"/>
            <a:r>
              <a:rPr lang="en-US" dirty="0"/>
              <a:t>Egyptian agriculture drew upon wheat and barley, which reached Egypt from </a:t>
            </a:r>
            <a:r>
              <a:rPr lang="en-US" dirty="0" smtClean="0"/>
              <a:t>Mesopotamia </a:t>
            </a:r>
          </a:p>
          <a:p>
            <a:pPr lvl="0"/>
            <a:r>
              <a:rPr lang="en-US" dirty="0" smtClean="0"/>
              <a:t>Some </a:t>
            </a:r>
            <a:r>
              <a:rPr lang="en-US" dirty="0"/>
              <a:t>scholars argue that Egypt’s steep pyramids and its system of writing were stimulated by Mesopotamian models.</a:t>
            </a:r>
          </a:p>
          <a:p>
            <a:r>
              <a:rPr lang="en-US" b="1" dirty="0" smtClean="0"/>
              <a:t>(</a:t>
            </a:r>
            <a:r>
              <a:rPr lang="en-US" dirty="0" smtClean="0"/>
              <a:t>Original: </a:t>
            </a:r>
            <a:r>
              <a:rPr lang="en-US" b="1" dirty="0" smtClean="0"/>
              <a:t>pp. 79-81</a:t>
            </a:r>
            <a:r>
              <a:rPr lang="en-US" dirty="0" smtClean="0"/>
              <a:t>; With Sources: pp. 108-112</a:t>
            </a:r>
            <a:r>
              <a:rPr lang="en-US" b="1" dirty="0" smtClean="0"/>
              <a:t>)</a:t>
            </a:r>
            <a:endParaRPr lang="en-US" dirty="0" smtClean="0"/>
          </a:p>
          <a:p>
            <a:pPr lvl="0"/>
            <a:endParaRPr lang="en-US" dirty="0"/>
          </a:p>
        </p:txBody>
      </p:sp>
    </p:spTree>
    <p:extLst>
      <p:ext uri="{BB962C8B-B14F-4D97-AF65-F5344CB8AC3E}">
        <p14:creationId xmlns:p14="http://schemas.microsoft.com/office/powerpoint/2010/main" val="7181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16.  What are the reservations some scholars have with the term “civilization?</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The first is its implication of superiority.  </a:t>
            </a:r>
            <a:endParaRPr lang="en-US" dirty="0" smtClean="0"/>
          </a:p>
          <a:p>
            <a:pPr lvl="1"/>
            <a:r>
              <a:rPr lang="en-US" dirty="0" smtClean="0"/>
              <a:t>A “higher” form of living. </a:t>
            </a:r>
            <a:endParaRPr lang="en-US" dirty="0"/>
          </a:p>
          <a:p>
            <a:r>
              <a:rPr lang="en-US" dirty="0" smtClean="0"/>
              <a:t>A </a:t>
            </a:r>
            <a:r>
              <a:rPr lang="en-US" dirty="0"/>
              <a:t>second reservation about using the term </a:t>
            </a:r>
            <a:r>
              <a:rPr lang="en-US" dirty="0" smtClean="0"/>
              <a:t>comes from who decides what is “civilized”.</a:t>
            </a:r>
          </a:p>
          <a:p>
            <a:pPr lvl="1"/>
            <a:r>
              <a:rPr lang="en-US" dirty="0" smtClean="0"/>
              <a:t>A group of people who live differently are usually described as “uncivilized”</a:t>
            </a:r>
          </a:p>
          <a:p>
            <a:pPr lvl="1"/>
            <a:r>
              <a:rPr lang="en-US" dirty="0" smtClean="0"/>
              <a:t>Consider Native Americans and European explorers</a:t>
            </a:r>
          </a:p>
          <a:p>
            <a:pPr lvl="2"/>
            <a:r>
              <a:rPr lang="en-US" dirty="0" smtClean="0"/>
              <a:t>Both considered the others to be uncivilized </a:t>
            </a:r>
          </a:p>
          <a:p>
            <a:pPr lvl="2"/>
            <a:r>
              <a:rPr lang="en-US" dirty="0" smtClean="0"/>
              <a:t>Neither were </a:t>
            </a:r>
            <a:r>
              <a:rPr lang="en-US" smtClean="0"/>
              <a:t>true historians</a:t>
            </a:r>
            <a:endParaRPr lang="en-US" dirty="0" smtClean="0"/>
          </a:p>
          <a:p>
            <a:r>
              <a:rPr lang="en-US" dirty="0" smtClean="0"/>
              <a:t>.</a:t>
            </a:r>
            <a:r>
              <a:rPr lang="en-US" b="1" dirty="0" smtClean="0"/>
              <a:t> </a:t>
            </a:r>
            <a:r>
              <a:rPr lang="en-US" b="1" dirty="0"/>
              <a:t>(</a:t>
            </a:r>
            <a:r>
              <a:rPr lang="en-US" dirty="0"/>
              <a:t>Original: </a:t>
            </a:r>
            <a:r>
              <a:rPr lang="en-US" b="1" dirty="0"/>
              <a:t>pp. 83-84</a:t>
            </a:r>
            <a:r>
              <a:rPr lang="en-US" dirty="0"/>
              <a:t>; With Sources: pp. 112-113</a:t>
            </a:r>
            <a:r>
              <a:rPr lang="en-US" b="1" dirty="0"/>
              <a:t>)</a:t>
            </a:r>
            <a:endParaRPr lang="en-US" dirty="0"/>
          </a:p>
          <a:p>
            <a:endParaRPr lang="en-US" dirty="0"/>
          </a:p>
        </p:txBody>
      </p:sp>
    </p:spTree>
    <p:extLst>
      <p:ext uri="{BB962C8B-B14F-4D97-AF65-F5344CB8AC3E}">
        <p14:creationId xmlns:p14="http://schemas.microsoft.com/office/powerpoint/2010/main" val="4252199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 What were some major religions in the early </a:t>
            </a:r>
            <a:r>
              <a:rPr lang="en-US" dirty="0"/>
              <a:t>N</a:t>
            </a:r>
            <a:r>
              <a:rPr lang="en-US" dirty="0" smtClean="0"/>
              <a:t>eolithic era?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three of these will have a big influence on the major religions of period 2 (600 BCE to 600 CE)</a:t>
            </a:r>
          </a:p>
          <a:p>
            <a:r>
              <a:rPr lang="en-US" dirty="0" smtClean="0"/>
              <a:t>Judaism (Hebrews/Jews)</a:t>
            </a:r>
          </a:p>
          <a:p>
            <a:pPr lvl="1"/>
            <a:r>
              <a:rPr lang="en-US" dirty="0" smtClean="0"/>
              <a:t>One father God protects his chosen people</a:t>
            </a:r>
          </a:p>
          <a:p>
            <a:pPr lvl="1"/>
            <a:r>
              <a:rPr lang="en-US" dirty="0" smtClean="0"/>
              <a:t>Influences Christianity and Islam </a:t>
            </a:r>
          </a:p>
          <a:p>
            <a:r>
              <a:rPr lang="en-US" dirty="0" smtClean="0"/>
              <a:t>Vedic Religions (Aryan nomads who invaded India)</a:t>
            </a:r>
          </a:p>
          <a:p>
            <a:pPr lvl="1"/>
            <a:r>
              <a:rPr lang="en-US" dirty="0" smtClean="0"/>
              <a:t>Early polytheism based on reincarnation </a:t>
            </a:r>
          </a:p>
          <a:p>
            <a:pPr lvl="1"/>
            <a:r>
              <a:rPr lang="en-US" dirty="0" smtClean="0"/>
              <a:t>Will greatly influence Hinduism and later Buddhism </a:t>
            </a:r>
          </a:p>
          <a:p>
            <a:r>
              <a:rPr lang="en-US" dirty="0" smtClean="0"/>
              <a:t>Zoroastrianism (Persians)</a:t>
            </a:r>
          </a:p>
          <a:p>
            <a:pPr lvl="1"/>
            <a:r>
              <a:rPr lang="en-US" dirty="0" smtClean="0"/>
              <a:t>Early monotheism based on an evil god and a good god</a:t>
            </a:r>
          </a:p>
          <a:p>
            <a:pPr lvl="1"/>
            <a:r>
              <a:rPr lang="en-US" dirty="0" smtClean="0"/>
              <a:t>Probably influenced Judaism which influenced other major monotheistic faiths </a:t>
            </a:r>
            <a:endParaRPr lang="en-US" dirty="0"/>
          </a:p>
        </p:txBody>
      </p:sp>
    </p:spTree>
    <p:extLst>
      <p:ext uri="{BB962C8B-B14F-4D97-AF65-F5344CB8AC3E}">
        <p14:creationId xmlns:p14="http://schemas.microsoft.com/office/powerpoint/2010/main" val="22039704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 As states expanded and cities multiplied, how were social hierarchies affected?</a:t>
            </a:r>
            <a:endParaRPr lang="en-US" sz="3200" dirty="0"/>
          </a:p>
        </p:txBody>
      </p:sp>
      <p:sp>
        <p:nvSpPr>
          <p:cNvPr id="3" name="Content Placeholder 2"/>
          <p:cNvSpPr>
            <a:spLocks noGrp="1"/>
          </p:cNvSpPr>
          <p:nvPr>
            <p:ph idx="1"/>
          </p:nvPr>
        </p:nvSpPr>
        <p:spPr/>
        <p:txBody>
          <a:bodyPr/>
          <a:lstStyle/>
          <a:p>
            <a:r>
              <a:rPr lang="en-US" dirty="0" smtClean="0"/>
              <a:t>Social hierarchies intensified </a:t>
            </a:r>
          </a:p>
          <a:p>
            <a:pPr lvl="1"/>
            <a:r>
              <a:rPr lang="en-US" dirty="0" smtClean="0"/>
              <a:t>Class inequality</a:t>
            </a:r>
          </a:p>
          <a:p>
            <a:pPr lvl="1"/>
            <a:r>
              <a:rPr lang="en-US" dirty="0" smtClean="0"/>
              <a:t>Patriarchy</a:t>
            </a:r>
          </a:p>
          <a:p>
            <a:pPr lvl="1"/>
            <a:r>
              <a:rPr lang="en-US" dirty="0" smtClean="0"/>
              <a:t>Slavery </a:t>
            </a:r>
            <a:endParaRPr lang="en-US" dirty="0"/>
          </a:p>
        </p:txBody>
      </p:sp>
    </p:spTree>
    <p:extLst>
      <p:ext uri="{BB962C8B-B14F-4D97-AF65-F5344CB8AC3E}">
        <p14:creationId xmlns:p14="http://schemas.microsoft.com/office/powerpoint/2010/main" val="4086399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“Humankind has had a career more remarkable and arguably more consequential for the planet than any other species.”</a:t>
            </a:r>
          </a:p>
          <a:p>
            <a:r>
              <a:rPr lang="en-US" dirty="0" smtClean="0"/>
              <a:t>Learning and language have led humans to come to power via tools (technology)</a:t>
            </a:r>
            <a:endParaRPr lang="en-US" dirty="0"/>
          </a:p>
        </p:txBody>
      </p:sp>
    </p:spTree>
    <p:extLst>
      <p:ext uri="{BB962C8B-B14F-4D97-AF65-F5344CB8AC3E}">
        <p14:creationId xmlns:p14="http://schemas.microsoft.com/office/powerpoint/2010/main" val="173058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History in a Paragraph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Based on what tools we used/how we lived our lives</a:t>
            </a:r>
          </a:p>
          <a:p>
            <a:r>
              <a:rPr lang="en-US" dirty="0" smtClean="0"/>
              <a:t>Paleolithic (old stone age) 95% of our existence</a:t>
            </a:r>
          </a:p>
          <a:p>
            <a:pPr lvl="1"/>
            <a:r>
              <a:rPr lang="en-US" dirty="0" smtClean="0"/>
              <a:t>Stone tools</a:t>
            </a:r>
          </a:p>
          <a:p>
            <a:pPr lvl="1"/>
            <a:r>
              <a:rPr lang="en-US" dirty="0" smtClean="0"/>
              <a:t>Hunter gatherers </a:t>
            </a:r>
          </a:p>
          <a:p>
            <a:r>
              <a:rPr lang="en-US" dirty="0" smtClean="0"/>
              <a:t>Neolithic (new stone age)</a:t>
            </a:r>
          </a:p>
          <a:p>
            <a:pPr lvl="1"/>
            <a:r>
              <a:rPr lang="en-US" dirty="0" smtClean="0"/>
              <a:t>Farming/agriculture </a:t>
            </a:r>
          </a:p>
          <a:p>
            <a:r>
              <a:rPr lang="en-US" dirty="0" smtClean="0"/>
              <a:t>Industrial (modern age)</a:t>
            </a:r>
          </a:p>
          <a:p>
            <a:pPr lvl="1"/>
            <a:r>
              <a:rPr lang="en-US" dirty="0" smtClean="0"/>
              <a:t>Factory work</a:t>
            </a:r>
            <a:endParaRPr lang="en-US" dirty="0"/>
          </a:p>
        </p:txBody>
      </p:sp>
    </p:spTree>
    <p:extLst>
      <p:ext uri="{BB962C8B-B14F-4D97-AF65-F5344CB8AC3E}">
        <p14:creationId xmlns:p14="http://schemas.microsoft.com/office/powerpoint/2010/main" val="3337015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World History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Old focus was country by country</a:t>
            </a:r>
          </a:p>
          <a:p>
            <a:r>
              <a:rPr lang="en-US" dirty="0" smtClean="0"/>
              <a:t>US studies US, England studied England</a:t>
            </a:r>
          </a:p>
          <a:p>
            <a:r>
              <a:rPr lang="en-US" dirty="0" smtClean="0"/>
              <a:t>Was very ethnocentric</a:t>
            </a:r>
          </a:p>
          <a:p>
            <a:pPr lvl="1"/>
            <a:r>
              <a:rPr lang="en-US" dirty="0" smtClean="0"/>
              <a:t>Ethno – culture</a:t>
            </a:r>
          </a:p>
          <a:p>
            <a:pPr lvl="1"/>
            <a:r>
              <a:rPr lang="en-US" dirty="0" smtClean="0"/>
              <a:t>Centric – centered </a:t>
            </a:r>
          </a:p>
          <a:p>
            <a:pPr lvl="1"/>
            <a:r>
              <a:rPr lang="en-US" dirty="0" smtClean="0"/>
              <a:t>Thinking your own culture is best</a:t>
            </a:r>
          </a:p>
          <a:p>
            <a:r>
              <a:rPr lang="en-US" dirty="0" smtClean="0"/>
              <a:t>Was very Eurocentric</a:t>
            </a:r>
          </a:p>
          <a:p>
            <a:r>
              <a:rPr lang="en-US" dirty="0" smtClean="0"/>
              <a:t>New world history is global</a:t>
            </a:r>
          </a:p>
          <a:p>
            <a:pPr lvl="1"/>
            <a:r>
              <a:rPr lang="en-US" dirty="0" smtClean="0"/>
              <a:t>Try very hard not to be Eurocentric </a:t>
            </a:r>
          </a:p>
          <a:p>
            <a:r>
              <a:rPr lang="en-US" dirty="0" smtClean="0"/>
              <a:t>Three Cs</a:t>
            </a:r>
          </a:p>
          <a:p>
            <a:pPr lvl="1"/>
            <a:r>
              <a:rPr lang="en-US" dirty="0" smtClean="0"/>
              <a:t>Comparison, connection, and change </a:t>
            </a:r>
            <a:endParaRPr lang="en-US" dirty="0"/>
          </a:p>
        </p:txBody>
      </p:sp>
    </p:spTree>
    <p:extLst>
      <p:ext uri="{BB962C8B-B14F-4D97-AF65-F5344CB8AC3E}">
        <p14:creationId xmlns:p14="http://schemas.microsoft.com/office/powerpoint/2010/main" val="355429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1.2 Peopling of the Earth </a:t>
            </a:r>
            <a:endParaRPr lang="en-US" dirty="0"/>
          </a:p>
        </p:txBody>
      </p:sp>
      <p:sp>
        <p:nvSpPr>
          <p:cNvPr id="3" name="Subtitle 2"/>
          <p:cNvSpPr>
            <a:spLocks noGrp="1"/>
          </p:cNvSpPr>
          <p:nvPr>
            <p:ph type="subTitle" idx="1"/>
          </p:nvPr>
        </p:nvSpPr>
        <p:spPr/>
        <p:txBody>
          <a:bodyPr/>
          <a:lstStyle/>
          <a:p>
            <a:r>
              <a:rPr lang="en-US" dirty="0" smtClean="0"/>
              <a:t>Strayer 11-20</a:t>
            </a:r>
            <a:endParaRPr lang="en-US" dirty="0"/>
          </a:p>
        </p:txBody>
      </p:sp>
    </p:spTree>
    <p:extLst>
      <p:ext uri="{BB962C8B-B14F-4D97-AF65-F5344CB8AC3E}">
        <p14:creationId xmlns:p14="http://schemas.microsoft.com/office/powerpoint/2010/main" val="4090929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5638800" cy="1143000"/>
          </a:xfrm>
        </p:spPr>
        <p:txBody>
          <a:bodyPr>
            <a:normAutofit fontScale="90000"/>
          </a:bodyPr>
          <a:lstStyle/>
          <a:p>
            <a:pPr eaLnBrk="1" hangingPunct="1"/>
            <a:r>
              <a:rPr lang="en-US" sz="4000" dirty="0" smtClean="0"/>
              <a:t>Here’s Lucy. </a:t>
            </a:r>
            <a:r>
              <a:rPr lang="en-US" sz="4000" dirty="0" err="1" smtClean="0"/>
              <a:t>Aint</a:t>
            </a:r>
            <a:r>
              <a:rPr lang="en-US" sz="4000" dirty="0" smtClean="0"/>
              <a:t> she beautiful?</a:t>
            </a:r>
          </a:p>
        </p:txBody>
      </p:sp>
      <p:pic>
        <p:nvPicPr>
          <p:cNvPr id="22530" name="Picture 2"/>
          <p:cNvPicPr>
            <a:picLocks noGrp="1" noChangeAspect="1" noChangeArrowheads="1"/>
          </p:cNvPicPr>
          <p:nvPr>
            <p:ph idx="1"/>
          </p:nvPr>
        </p:nvPicPr>
        <p:blipFill>
          <a:blip r:embed="rId3"/>
          <a:srcRect/>
          <a:stretch>
            <a:fillRect/>
          </a:stretch>
        </p:blipFill>
        <p:spPr>
          <a:xfrm>
            <a:off x="152400" y="1219200"/>
            <a:ext cx="4114800" cy="4021138"/>
          </a:xfrm>
        </p:spPr>
      </p:pic>
      <p:sp>
        <p:nvSpPr>
          <p:cNvPr id="22532" name="Rectangle 4"/>
          <p:cNvSpPr>
            <a:spLocks noChangeArrowheads="1"/>
          </p:cNvSpPr>
          <p:nvPr/>
        </p:nvSpPr>
        <p:spPr bwMode="auto">
          <a:xfrm>
            <a:off x="5181600" y="4937125"/>
            <a:ext cx="3429000" cy="1920875"/>
          </a:xfrm>
          <a:prstGeom prst="rect">
            <a:avLst/>
          </a:prstGeom>
          <a:noFill/>
          <a:ln w="9525">
            <a:noFill/>
            <a:miter lim="800000"/>
            <a:headEnd/>
            <a:tailEnd/>
          </a:ln>
          <a:effectLst/>
        </p:spPr>
        <p:txBody>
          <a:bodyPr>
            <a:spAutoFit/>
          </a:bodyPr>
          <a:lstStyle/>
          <a:p>
            <a:r>
              <a:rPr lang="en-US" sz="4000"/>
              <a:t>Let’s put some skin on them bones!</a:t>
            </a:r>
          </a:p>
        </p:txBody>
      </p:sp>
      <p:pic>
        <p:nvPicPr>
          <p:cNvPr id="2253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990600"/>
            <a:ext cx="3841750" cy="3598863"/>
          </a:xfrm>
          <a:prstGeom prst="rect">
            <a:avLst/>
          </a:prstGeom>
          <a:noFill/>
          <a:ln w="9525">
            <a:noFill/>
            <a:miter lim="800000"/>
            <a:headEnd/>
            <a:tailEnd/>
          </a:ln>
        </p:spPr>
      </p:pic>
      <p:sp>
        <p:nvSpPr>
          <p:cNvPr id="2" name="TextBox 1"/>
          <p:cNvSpPr txBox="1"/>
          <p:nvPr/>
        </p:nvSpPr>
        <p:spPr>
          <a:xfrm>
            <a:off x="6238977" y="356549"/>
            <a:ext cx="1164577" cy="369332"/>
          </a:xfrm>
          <a:prstGeom prst="rect">
            <a:avLst/>
          </a:prstGeom>
          <a:noFill/>
        </p:spPr>
        <p:txBody>
          <a:bodyPr wrap="none" rtlCol="0">
            <a:spAutoFit/>
          </a:bodyPr>
          <a:lstStyle/>
          <a:p>
            <a:r>
              <a:rPr lang="en-US" dirty="0" smtClean="0"/>
              <a:t>Lesson 1.2 </a:t>
            </a:r>
            <a:endParaRPr lang="en-US" dirty="0"/>
          </a:p>
        </p:txBody>
      </p:sp>
    </p:spTree>
    <p:extLst>
      <p:ext uri="{BB962C8B-B14F-4D97-AF65-F5344CB8AC3E}">
        <p14:creationId xmlns:p14="http://schemas.microsoft.com/office/powerpoint/2010/main" val="7753439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dirty="0" smtClean="0"/>
              <a:t>.  </a:t>
            </a:r>
            <a:r>
              <a:rPr lang="en-US" dirty="0"/>
              <a:t>Where did </a:t>
            </a:r>
            <a:r>
              <a:rPr lang="en-US" i="1" dirty="0"/>
              <a:t>Homo </a:t>
            </a:r>
            <a:r>
              <a:rPr lang="en-US" i="1" dirty="0" smtClean="0"/>
              <a:t>sapiens sapiens</a:t>
            </a:r>
            <a:r>
              <a:rPr lang="en-US" dirty="0" smtClean="0"/>
              <a:t> </a:t>
            </a:r>
            <a:r>
              <a:rPr lang="en-US" dirty="0"/>
              <a:t>first emerge</a:t>
            </a:r>
            <a:r>
              <a:rPr lang="en-US" dirty="0" smtClean="0"/>
              <a:t>?</a:t>
            </a:r>
            <a:endParaRPr lang="en-US" dirty="0"/>
          </a:p>
        </p:txBody>
      </p:sp>
      <p:sp>
        <p:nvSpPr>
          <p:cNvPr id="3" name="Content Placeholder 2"/>
          <p:cNvSpPr>
            <a:spLocks noGrp="1"/>
          </p:cNvSpPr>
          <p:nvPr>
            <p:ph idx="1"/>
          </p:nvPr>
        </p:nvSpPr>
        <p:spPr/>
        <p:txBody>
          <a:bodyPr/>
          <a:lstStyle/>
          <a:p>
            <a:r>
              <a:rPr lang="en-US" dirty="0"/>
              <a:t>In the grasslands of Eastern and Southern </a:t>
            </a:r>
            <a:r>
              <a:rPr lang="en-US" dirty="0" smtClean="0"/>
              <a:t>Africa</a:t>
            </a:r>
          </a:p>
          <a:p>
            <a:r>
              <a:rPr lang="en-US" dirty="0" smtClean="0"/>
              <a:t>(</a:t>
            </a:r>
            <a:r>
              <a:rPr lang="en-US" dirty="0"/>
              <a:t>Original: p. 12; </a:t>
            </a:r>
            <a:endParaRPr lang="en-US" dirty="0" smtClean="0"/>
          </a:p>
          <a:p>
            <a:pPr marL="0" indent="0">
              <a:buNone/>
            </a:pPr>
            <a:r>
              <a:rPr lang="en-US" dirty="0" smtClean="0"/>
              <a:t>With </a:t>
            </a:r>
            <a:r>
              <a:rPr lang="en-US" dirty="0"/>
              <a:t>Sources: p. 12</a:t>
            </a:r>
            <a:r>
              <a:rPr lang="en-US" dirty="0" smtClean="0"/>
              <a:t>)</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3124200" y="2029968"/>
            <a:ext cx="5486400" cy="4828032"/>
          </a:xfrm>
          <a:prstGeom prst="rect">
            <a:avLst/>
          </a:prstGeom>
        </p:spPr>
      </p:pic>
    </p:spTree>
    <p:extLst>
      <p:ext uri="{BB962C8B-B14F-4D97-AF65-F5344CB8AC3E}">
        <p14:creationId xmlns:p14="http://schemas.microsoft.com/office/powerpoint/2010/main" val="195175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a:t>
            </a:r>
            <a:r>
              <a:rPr lang="en-US" dirty="0" smtClean="0"/>
              <a:t>.  </a:t>
            </a:r>
            <a:r>
              <a:rPr lang="en-US" dirty="0"/>
              <a:t>How were settlements in Africa planned</a:t>
            </a:r>
            <a:r>
              <a:rPr lang="en-US" dirty="0" smtClean="0"/>
              <a:t>?</a:t>
            </a:r>
            <a:endParaRPr lang="en-US" dirty="0"/>
          </a:p>
        </p:txBody>
      </p:sp>
      <p:sp>
        <p:nvSpPr>
          <p:cNvPr id="3" name="Content Placeholder 2"/>
          <p:cNvSpPr>
            <a:spLocks noGrp="1"/>
          </p:cNvSpPr>
          <p:nvPr>
            <p:ph idx="1"/>
          </p:nvPr>
        </p:nvSpPr>
        <p:spPr/>
        <p:txBody>
          <a:bodyPr/>
          <a:lstStyle/>
          <a:p>
            <a:r>
              <a:rPr lang="en-US" dirty="0"/>
              <a:t>Settlements were planned around the seasonal movement of game and fish. </a:t>
            </a:r>
            <a:endParaRPr lang="en-US" dirty="0" smtClean="0"/>
          </a:p>
          <a:p>
            <a:r>
              <a:rPr lang="en-US" dirty="0" smtClean="0"/>
              <a:t>(</a:t>
            </a:r>
            <a:r>
              <a:rPr lang="en-US" dirty="0"/>
              <a:t>Original: p. 13; With Sources: p. 13)</a:t>
            </a:r>
          </a:p>
          <a:p>
            <a:endParaRPr lang="en-US" dirty="0"/>
          </a:p>
        </p:txBody>
      </p:sp>
    </p:spTree>
    <p:extLst>
      <p:ext uri="{BB962C8B-B14F-4D97-AF65-F5344CB8AC3E}">
        <p14:creationId xmlns:p14="http://schemas.microsoft.com/office/powerpoint/2010/main" val="3157711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the Y Chromosome </a:t>
            </a:r>
            <a:endParaRPr lang="en-US" dirty="0"/>
          </a:p>
        </p:txBody>
      </p:sp>
      <p:sp>
        <p:nvSpPr>
          <p:cNvPr id="3" name="Content Placeholder 2"/>
          <p:cNvSpPr>
            <a:spLocks noGrp="1"/>
          </p:cNvSpPr>
          <p:nvPr>
            <p:ph idx="1"/>
          </p:nvPr>
        </p:nvSpPr>
        <p:spPr/>
        <p:txBody>
          <a:bodyPr/>
          <a:lstStyle/>
          <a:p>
            <a:endParaRPr lang="en-US"/>
          </a:p>
        </p:txBody>
      </p:sp>
      <p:pic>
        <p:nvPicPr>
          <p:cNvPr id="4" name="Picture 5" descr="Y-Migration_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00200"/>
            <a:ext cx="9886409" cy="5073650"/>
          </a:xfrm>
          <a:prstGeom prst="rect">
            <a:avLst/>
          </a:prstGeom>
          <a:noFill/>
          <a:ln w="9525">
            <a:noFill/>
            <a:miter lim="800000"/>
            <a:headEnd/>
            <a:tailEnd/>
          </a:ln>
        </p:spPr>
      </p:pic>
    </p:spTree>
    <p:extLst>
      <p:ext uri="{BB962C8B-B14F-4D97-AF65-F5344CB8AC3E}">
        <p14:creationId xmlns:p14="http://schemas.microsoft.com/office/powerpoint/2010/main" val="3056431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What tools were used during the Paleolithic era?</a:t>
            </a:r>
            <a:endParaRPr lang="en-US" dirty="0"/>
          </a:p>
        </p:txBody>
      </p:sp>
      <p:sp>
        <p:nvSpPr>
          <p:cNvPr id="3" name="Content Placeholder 2"/>
          <p:cNvSpPr>
            <a:spLocks noGrp="1"/>
          </p:cNvSpPr>
          <p:nvPr>
            <p:ph idx="1"/>
          </p:nvPr>
        </p:nvSpPr>
        <p:spPr/>
        <p:txBody>
          <a:bodyPr>
            <a:normAutofit/>
          </a:bodyPr>
          <a:lstStyle/>
          <a:p>
            <a:r>
              <a:rPr lang="en-US" sz="4800" dirty="0" smtClean="0"/>
              <a:t>Spears, bows, arrows, clubs, stone axe, fire </a:t>
            </a:r>
            <a:endParaRPr lang="en-US" sz="4800" dirty="0"/>
          </a:p>
        </p:txBody>
      </p:sp>
      <p:pic>
        <p:nvPicPr>
          <p:cNvPr id="4" name="Picture 3"/>
          <p:cNvPicPr>
            <a:picLocks noChangeAspect="1"/>
          </p:cNvPicPr>
          <p:nvPr/>
        </p:nvPicPr>
        <p:blipFill>
          <a:blip r:embed="rId2"/>
          <a:stretch>
            <a:fillRect/>
          </a:stretch>
        </p:blipFill>
        <p:spPr>
          <a:xfrm>
            <a:off x="5358251" y="2344615"/>
            <a:ext cx="3328549" cy="4122615"/>
          </a:xfrm>
          <a:prstGeom prst="rect">
            <a:avLst/>
          </a:prstGeom>
        </p:spPr>
      </p:pic>
    </p:spTree>
    <p:extLst>
      <p:ext uri="{BB962C8B-B14F-4D97-AF65-F5344CB8AC3E}">
        <p14:creationId xmlns:p14="http://schemas.microsoft.com/office/powerpoint/2010/main" val="373863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Periodization: How historians create time periods</a:t>
            </a:r>
            <a:endParaRPr lang="en-US" dirty="0"/>
          </a:p>
        </p:txBody>
      </p:sp>
      <p:sp>
        <p:nvSpPr>
          <p:cNvPr id="3" name="Content Placeholder 2"/>
          <p:cNvSpPr>
            <a:spLocks noGrp="1"/>
          </p:cNvSpPr>
          <p:nvPr>
            <p:ph idx="1"/>
          </p:nvPr>
        </p:nvSpPr>
        <p:spPr/>
        <p:txBody>
          <a:bodyPr/>
          <a:lstStyle/>
          <a:p>
            <a:r>
              <a:rPr lang="en-US" dirty="0" smtClean="0"/>
              <a:t>Period 1 = 8000 BCE to 600 BCE</a:t>
            </a:r>
          </a:p>
          <a:p>
            <a:r>
              <a:rPr lang="en-US" dirty="0" smtClean="0"/>
              <a:t>8000 BCE = Agricultural Revolution (when we start to farm) </a:t>
            </a:r>
          </a:p>
          <a:p>
            <a:r>
              <a:rPr lang="en-US" dirty="0" smtClean="0"/>
              <a:t>600 BCE = large regional empires (Greece, Rome, China) </a:t>
            </a:r>
          </a:p>
          <a:p>
            <a:r>
              <a:rPr lang="en-US" dirty="0" smtClean="0"/>
              <a:t>Marker events = big things that change the way of life for people</a:t>
            </a:r>
          </a:p>
          <a:p>
            <a:pPr lvl="1"/>
            <a:r>
              <a:rPr lang="en-US" dirty="0" smtClean="0"/>
              <a:t>Places we can divide up history </a:t>
            </a:r>
            <a:r>
              <a:rPr lang="en-US" smtClean="0"/>
              <a:t>into chunks </a:t>
            </a:r>
            <a:endParaRPr lang="en-US"/>
          </a:p>
        </p:txBody>
      </p:sp>
    </p:spTree>
    <p:extLst>
      <p:ext uri="{BB962C8B-B14F-4D97-AF65-F5344CB8AC3E}">
        <p14:creationId xmlns:p14="http://schemas.microsoft.com/office/powerpoint/2010/main" val="3598255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6a. What was society like in the Paleolithic Era?</a:t>
            </a:r>
            <a:endParaRPr lang="en-US" dirty="0"/>
          </a:p>
        </p:txBody>
      </p:sp>
      <p:sp>
        <p:nvSpPr>
          <p:cNvPr id="3" name="Content Placeholder 2"/>
          <p:cNvSpPr>
            <a:spLocks noGrp="1"/>
          </p:cNvSpPr>
          <p:nvPr>
            <p:ph idx="1"/>
          </p:nvPr>
        </p:nvSpPr>
        <p:spPr/>
        <p:txBody>
          <a:bodyPr>
            <a:normAutofit/>
          </a:bodyPr>
          <a:lstStyle/>
          <a:p>
            <a:r>
              <a:rPr lang="en-US" sz="4000" dirty="0" smtClean="0"/>
              <a:t>Small groups or bands, usually based on family relationships</a:t>
            </a:r>
          </a:p>
          <a:p>
            <a:r>
              <a:rPr lang="en-US" sz="4000" dirty="0" smtClean="0"/>
              <a:t>Small and limited exchanges of ideas and goods </a:t>
            </a:r>
          </a:p>
        </p:txBody>
      </p:sp>
    </p:spTree>
    <p:extLst>
      <p:ext uri="{BB962C8B-B14F-4D97-AF65-F5344CB8AC3E}">
        <p14:creationId xmlns:p14="http://schemas.microsoft.com/office/powerpoint/2010/main" val="1453229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Who were the Aborigines?</a:t>
            </a:r>
            <a:endParaRPr lang="en-US" dirty="0"/>
          </a:p>
        </p:txBody>
      </p:sp>
      <p:sp>
        <p:nvSpPr>
          <p:cNvPr id="3" name="Content Placeholder 2"/>
          <p:cNvSpPr>
            <a:spLocks noGrp="1"/>
          </p:cNvSpPr>
          <p:nvPr>
            <p:ph idx="1"/>
          </p:nvPr>
        </p:nvSpPr>
        <p:spPr/>
        <p:txBody>
          <a:bodyPr/>
          <a:lstStyle/>
          <a:p>
            <a:r>
              <a:rPr lang="en-US" dirty="0" smtClean="0"/>
              <a:t>From East Africa and Madagascar </a:t>
            </a:r>
          </a:p>
          <a:p>
            <a:r>
              <a:rPr lang="en-US" dirty="0" smtClean="0"/>
              <a:t>Took boats to Australia about  40,000 years ago</a:t>
            </a:r>
          </a:p>
          <a:p>
            <a:pPr lvl="1"/>
            <a:r>
              <a:rPr lang="en-US" dirty="0" smtClean="0"/>
              <a:t>Via some stops on coastal Asia </a:t>
            </a:r>
          </a:p>
          <a:p>
            <a:r>
              <a:rPr lang="en-US" dirty="0" smtClean="0"/>
              <a:t>Super-rad </a:t>
            </a:r>
            <a:r>
              <a:rPr lang="en-US" dirty="0" err="1"/>
              <a:t>D</a:t>
            </a:r>
            <a:r>
              <a:rPr lang="en-US" dirty="0" err="1" smtClean="0"/>
              <a:t>reamtimers</a:t>
            </a:r>
            <a:endParaRPr lang="en-US" dirty="0" smtClean="0"/>
          </a:p>
          <a:p>
            <a:pPr lvl="1"/>
            <a:r>
              <a:rPr lang="en-US" dirty="0" smtClean="0"/>
              <a:t>Hallucinogenic drugs</a:t>
            </a:r>
          </a:p>
          <a:p>
            <a:pPr lvl="1"/>
            <a:r>
              <a:rPr lang="en-US" dirty="0" smtClean="0"/>
              <a:t>Spirit world</a:t>
            </a:r>
          </a:p>
          <a:p>
            <a:pPr lvl="1"/>
            <a:r>
              <a:rPr lang="en-US" dirty="0" smtClean="0"/>
              <a:t>“the </a:t>
            </a:r>
            <a:r>
              <a:rPr lang="en-US" smtClean="0"/>
              <a:t>upside down?” </a:t>
            </a:r>
            <a:endParaRPr 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3820020"/>
            <a:ext cx="4038600" cy="2981623"/>
          </a:xfrm>
          <a:prstGeom prst="rect">
            <a:avLst/>
          </a:prstGeom>
        </p:spPr>
      </p:pic>
    </p:spTree>
    <p:extLst>
      <p:ext uri="{BB962C8B-B14F-4D97-AF65-F5344CB8AC3E}">
        <p14:creationId xmlns:p14="http://schemas.microsoft.com/office/powerpoint/2010/main" val="1537501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What were religions like in the Paleolithic Era?</a:t>
            </a:r>
            <a:endParaRPr lang="en-US" dirty="0"/>
          </a:p>
        </p:txBody>
      </p:sp>
      <p:sp>
        <p:nvSpPr>
          <p:cNvPr id="3" name="Content Placeholder 2"/>
          <p:cNvSpPr>
            <a:spLocks noGrp="1"/>
          </p:cNvSpPr>
          <p:nvPr>
            <p:ph idx="1"/>
          </p:nvPr>
        </p:nvSpPr>
        <p:spPr/>
        <p:txBody>
          <a:bodyPr/>
          <a:lstStyle/>
          <a:p>
            <a:r>
              <a:rPr lang="en-US" dirty="0" smtClean="0"/>
              <a:t>Animistic (animate) – spirits in non-living objects</a:t>
            </a:r>
          </a:p>
          <a:p>
            <a:pPr lvl="1"/>
            <a:r>
              <a:rPr lang="en-US" dirty="0" smtClean="0"/>
              <a:t>Rivers, trees, rocks </a:t>
            </a:r>
          </a:p>
          <a:p>
            <a:r>
              <a:rPr lang="en-US" dirty="0" smtClean="0"/>
              <a:t>Ceremonial burial sites – show concern for afterlife, dead left with objects to take on with them in graves </a:t>
            </a:r>
          </a:p>
          <a:p>
            <a:r>
              <a:rPr lang="en-US" dirty="0" smtClean="0"/>
              <a:t>Small statues of god-like figures found</a:t>
            </a:r>
            <a:endParaRPr lang="en-US" dirty="0"/>
          </a:p>
        </p:txBody>
      </p:sp>
    </p:spTree>
    <p:extLst>
      <p:ext uri="{BB962C8B-B14F-4D97-AF65-F5344CB8AC3E}">
        <p14:creationId xmlns:p14="http://schemas.microsoft.com/office/powerpoint/2010/main" val="13970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a:t>
            </a:r>
            <a:r>
              <a:rPr lang="en-US" dirty="0"/>
              <a:t>What was the route of migration into North America</a:t>
            </a:r>
            <a:r>
              <a:rPr lang="en-US" dirty="0" smtClean="0"/>
              <a:t>?</a:t>
            </a:r>
            <a:endParaRPr lang="en-US" dirty="0"/>
          </a:p>
        </p:txBody>
      </p:sp>
      <p:sp>
        <p:nvSpPr>
          <p:cNvPr id="3" name="Content Placeholder 2"/>
          <p:cNvSpPr>
            <a:spLocks noGrp="1"/>
          </p:cNvSpPr>
          <p:nvPr>
            <p:ph idx="1"/>
          </p:nvPr>
        </p:nvSpPr>
        <p:spPr/>
        <p:txBody>
          <a:bodyPr/>
          <a:lstStyle/>
          <a:p>
            <a:r>
              <a:rPr lang="en-US" dirty="0"/>
              <a:t>From Eastern Siberia, by land across the Bering Strait or by sea down the west coast of North America </a:t>
            </a:r>
            <a:endParaRPr lang="en-US" dirty="0" smtClean="0"/>
          </a:p>
          <a:p>
            <a:r>
              <a:rPr lang="en-US" dirty="0" smtClean="0"/>
              <a:t>(</a:t>
            </a:r>
            <a:r>
              <a:rPr lang="en-US" dirty="0"/>
              <a:t>Original: p. 18; With Sources: p. 18)</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3711319"/>
            <a:ext cx="4114800" cy="3113532"/>
          </a:xfrm>
          <a:prstGeom prst="rect">
            <a:avLst/>
          </a:prstGeom>
        </p:spPr>
      </p:pic>
    </p:spTree>
    <p:extLst>
      <p:ext uri="{BB962C8B-B14F-4D97-AF65-F5344CB8AC3E}">
        <p14:creationId xmlns:p14="http://schemas.microsoft.com/office/powerpoint/2010/main" val="3126645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533400"/>
            <a:ext cx="5969000" cy="5932604"/>
          </a:xfrm>
          <a:prstGeom prst="rect">
            <a:avLst/>
          </a:prstGeom>
        </p:spPr>
      </p:pic>
    </p:spTree>
    <p:extLst>
      <p:ext uri="{BB962C8B-B14F-4D97-AF65-F5344CB8AC3E}">
        <p14:creationId xmlns:p14="http://schemas.microsoft.com/office/powerpoint/2010/main" val="934055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04800"/>
            <a:ext cx="7086600" cy="6423228"/>
          </a:xfrm>
          <a:prstGeom prst="rect">
            <a:avLst/>
          </a:prstGeom>
        </p:spPr>
      </p:pic>
    </p:spTree>
    <p:extLst>
      <p:ext uri="{BB962C8B-B14F-4D97-AF65-F5344CB8AC3E}">
        <p14:creationId xmlns:p14="http://schemas.microsoft.com/office/powerpoint/2010/main" val="2205083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  </a:t>
            </a:r>
            <a:r>
              <a:rPr lang="en-US" dirty="0"/>
              <a:t>What does the wide distribution of Clovis technology suggest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Arrowheads (Clovis points) were found across a large area. </a:t>
            </a:r>
          </a:p>
          <a:p>
            <a:r>
              <a:rPr lang="en-US" dirty="0" smtClean="0"/>
              <a:t>(</a:t>
            </a:r>
            <a:r>
              <a:rPr lang="en-US" dirty="0"/>
              <a:t>Original: p. 18; With Sources: p. 18)</a:t>
            </a:r>
          </a:p>
          <a:p>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rcRect l="-83309" r="-83309"/>
          <a:stretch>
            <a:fillRect/>
          </a:stretch>
        </p:blipFill>
        <p:spPr>
          <a:xfrm>
            <a:off x="4475720" y="3260030"/>
            <a:ext cx="5892988" cy="3240916"/>
          </a:xfrm>
          <a:prstGeom prst="rect">
            <a:avLst/>
          </a:prstGeom>
        </p:spPr>
      </p:pic>
    </p:spTree>
    <p:extLst>
      <p:ext uri="{BB962C8B-B14F-4D97-AF65-F5344CB8AC3E}">
        <p14:creationId xmlns:p14="http://schemas.microsoft.com/office/powerpoint/2010/main" val="1792257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12.   </a:t>
            </a:r>
            <a:r>
              <a:rPr lang="en-US" sz="3600" dirty="0"/>
              <a:t>How did </a:t>
            </a:r>
            <a:r>
              <a:rPr lang="en-US" sz="3600" dirty="0" smtClean="0"/>
              <a:t>Austronesian (Australia and Indonesia) </a:t>
            </a:r>
            <a:r>
              <a:rPr lang="en-US" sz="3600" dirty="0"/>
              <a:t>migrations differ from other early patterns of human movement</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pPr lvl="0"/>
            <a:r>
              <a:rPr lang="en-US" dirty="0"/>
              <a:t>They occurred quite recently, beginning only about 3,500 years ago.</a:t>
            </a:r>
          </a:p>
          <a:p>
            <a:pPr lvl="0"/>
            <a:r>
              <a:rPr lang="en-US" dirty="0"/>
              <a:t>They were waterborne migrations, making use of oceangoing canoes and remarkable navigational skills.</a:t>
            </a:r>
          </a:p>
          <a:p>
            <a:pPr lvl="0"/>
            <a:r>
              <a:rPr lang="en-US" dirty="0" smtClean="0"/>
              <a:t>Unlike </a:t>
            </a:r>
            <a:r>
              <a:rPr lang="en-US" dirty="0"/>
              <a:t>other migrations, they were undertaken by people with an agricultural technology who carried both domesticate plants and animals in their canoes. </a:t>
            </a:r>
            <a:endParaRPr lang="en-US" dirty="0" smtClean="0"/>
          </a:p>
          <a:p>
            <a:pPr lvl="0"/>
            <a:r>
              <a:rPr lang="en-US" dirty="0" smtClean="0"/>
              <a:t>(</a:t>
            </a:r>
            <a:r>
              <a:rPr lang="en-US" dirty="0"/>
              <a:t>Original: p. 19; With Sources: p. 19)</a:t>
            </a:r>
          </a:p>
          <a:p>
            <a:endParaRPr lang="en-US" dirty="0"/>
          </a:p>
        </p:txBody>
      </p:sp>
    </p:spTree>
    <p:extLst>
      <p:ext uri="{BB962C8B-B14F-4D97-AF65-F5344CB8AC3E}">
        <p14:creationId xmlns:p14="http://schemas.microsoft.com/office/powerpoint/2010/main" val="34570595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44461"/>
            <a:ext cx="3262923" cy="2364154"/>
          </a:xfrm>
        </p:spPr>
        <p:txBody>
          <a:bodyPr/>
          <a:lstStyle/>
          <a:p>
            <a:r>
              <a:rPr lang="en-US" dirty="0" smtClean="0"/>
              <a:t>Austronesian Migrations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12833" b="-12833"/>
          <a:stretch>
            <a:fillRect/>
          </a:stretch>
        </p:blipFill>
        <p:spPr>
          <a:xfrm>
            <a:off x="0" y="-275492"/>
            <a:ext cx="7855011" cy="4319953"/>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2923" y="3386376"/>
            <a:ext cx="5881077" cy="3471624"/>
          </a:xfrm>
          <a:prstGeom prst="rect">
            <a:avLst/>
          </a:prstGeom>
        </p:spPr>
      </p:pic>
    </p:spTree>
    <p:extLst>
      <p:ext uri="{BB962C8B-B14F-4D97-AF65-F5344CB8AC3E}">
        <p14:creationId xmlns:p14="http://schemas.microsoft.com/office/powerpoint/2010/main" val="345249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13. </a:t>
            </a:r>
            <a:r>
              <a:rPr lang="en-US" sz="2800" dirty="0"/>
              <a:t>In what ways did a gathering and hunting economy shape other aspects of Paleolithic societies</a:t>
            </a:r>
            <a:r>
              <a:rPr lang="en-US" sz="2800" dirty="0" smtClean="0"/>
              <a:t>?</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n-US" dirty="0" smtClean="0"/>
              <a:t>THIS IS A BIG DEAL SLIDE!</a:t>
            </a:r>
          </a:p>
          <a:p>
            <a:pPr lvl="0"/>
            <a:r>
              <a:rPr lang="en-US" dirty="0" smtClean="0"/>
              <a:t>Because </a:t>
            </a:r>
            <a:r>
              <a:rPr lang="en-US" dirty="0"/>
              <a:t>hunting and gathering didn’t allow for the accumulation of much surplus, Paleolithic societies were highly egalitarian, lacking the inequalities of wealth and power found in later agricultural and urban life.</a:t>
            </a:r>
          </a:p>
          <a:p>
            <a:pPr lvl="0"/>
            <a:r>
              <a:rPr lang="en-US" dirty="0"/>
              <a:t>Paleolithic societies also lacked specialists, with most people possessing the same set of skills, although male and female tasks often differed sharply.</a:t>
            </a:r>
          </a:p>
          <a:p>
            <a:pPr lvl="0"/>
            <a:r>
              <a:rPr lang="en-US" dirty="0"/>
              <a:t>Relationships between women and men were usually far more equal than in later societies.  This was in part the result of gathering women bringing in more of the food consumed by the family than hunting men. </a:t>
            </a:r>
            <a:endParaRPr lang="en-US" dirty="0" smtClean="0"/>
          </a:p>
          <a:p>
            <a:pPr lvl="0"/>
            <a:r>
              <a:rPr lang="en-US" dirty="0" smtClean="0"/>
              <a:t>(</a:t>
            </a:r>
            <a:r>
              <a:rPr lang="en-US" dirty="0"/>
              <a:t>Original: pp. 20-21; With Sources: p. 20-21)</a:t>
            </a:r>
          </a:p>
          <a:p>
            <a:endParaRPr lang="en-US" dirty="0"/>
          </a:p>
        </p:txBody>
      </p:sp>
    </p:spTree>
    <p:extLst>
      <p:ext uri="{BB962C8B-B14F-4D97-AF65-F5344CB8AC3E}">
        <p14:creationId xmlns:p14="http://schemas.microsoft.com/office/powerpoint/2010/main" val="1938958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a:t>
            </a:r>
            <a:endParaRPr lang="en-US" dirty="0"/>
          </a:p>
        </p:txBody>
      </p:sp>
      <p:sp>
        <p:nvSpPr>
          <p:cNvPr id="3" name="Content Placeholder 2"/>
          <p:cNvSpPr>
            <a:spLocks noGrp="1"/>
          </p:cNvSpPr>
          <p:nvPr>
            <p:ph idx="1"/>
          </p:nvPr>
        </p:nvSpPr>
        <p:spPr/>
        <p:txBody>
          <a:bodyPr/>
          <a:lstStyle/>
          <a:p>
            <a:r>
              <a:rPr lang="en-US" dirty="0" smtClean="0"/>
              <a:t>Most cultures have “creation stories”</a:t>
            </a:r>
          </a:p>
          <a:p>
            <a:pPr lvl="1"/>
            <a:r>
              <a:rPr lang="en-US" dirty="0" smtClean="0"/>
              <a:t>They help people have purpose</a:t>
            </a:r>
          </a:p>
          <a:p>
            <a:r>
              <a:rPr lang="en-US" dirty="0" smtClean="0"/>
              <a:t>Modern cultures use science</a:t>
            </a:r>
          </a:p>
          <a:p>
            <a:pPr lvl="1"/>
            <a:r>
              <a:rPr lang="en-US" dirty="0" smtClean="0"/>
              <a:t>More about how things began than “why”</a:t>
            </a:r>
          </a:p>
          <a:p>
            <a:endParaRPr lang="en-US" dirty="0"/>
          </a:p>
        </p:txBody>
      </p:sp>
    </p:spTree>
    <p:extLst>
      <p:ext uri="{BB962C8B-B14F-4D97-AF65-F5344CB8AC3E}">
        <p14:creationId xmlns:p14="http://schemas.microsoft.com/office/powerpoint/2010/main" val="998994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1.3 Paleolithic Societies</a:t>
            </a:r>
            <a:endParaRPr lang="en-US" dirty="0"/>
          </a:p>
        </p:txBody>
      </p:sp>
      <p:sp>
        <p:nvSpPr>
          <p:cNvPr id="3" name="Subtitle 2"/>
          <p:cNvSpPr>
            <a:spLocks noGrp="1"/>
          </p:cNvSpPr>
          <p:nvPr>
            <p:ph type="subTitle" idx="1"/>
          </p:nvPr>
        </p:nvSpPr>
        <p:spPr/>
        <p:txBody>
          <a:bodyPr/>
          <a:lstStyle/>
          <a:p>
            <a:r>
              <a:rPr lang="en-US" dirty="0" smtClean="0"/>
              <a:t>Strayer 20-24 and 31-32</a:t>
            </a:r>
            <a:endParaRPr lang="en-US" dirty="0"/>
          </a:p>
        </p:txBody>
      </p:sp>
    </p:spTree>
    <p:extLst>
      <p:ext uri="{BB962C8B-B14F-4D97-AF65-F5344CB8AC3E}">
        <p14:creationId xmlns:p14="http://schemas.microsoft.com/office/powerpoint/2010/main" val="3780464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Characterize Paleolithic Societies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Genders more equal</a:t>
            </a:r>
          </a:p>
          <a:p>
            <a:pPr lvl="1"/>
            <a:r>
              <a:rPr lang="en-US" dirty="0" smtClean="0"/>
              <a:t>Women gathered 80% of the food </a:t>
            </a:r>
          </a:p>
          <a:p>
            <a:r>
              <a:rPr lang="en-US" dirty="0" smtClean="0"/>
              <a:t>Less to no social stratification</a:t>
            </a:r>
          </a:p>
          <a:p>
            <a:pPr lvl="1"/>
            <a:r>
              <a:rPr lang="en-US" dirty="0" smtClean="0"/>
              <a:t>Still were leaders </a:t>
            </a:r>
          </a:p>
          <a:p>
            <a:r>
              <a:rPr lang="en-US" dirty="0" smtClean="0"/>
              <a:t>Less war</a:t>
            </a:r>
          </a:p>
          <a:p>
            <a:r>
              <a:rPr lang="en-US" dirty="0" smtClean="0"/>
              <a:t>More leisure time</a:t>
            </a:r>
          </a:p>
          <a:p>
            <a:pPr lvl="1"/>
            <a:r>
              <a:rPr lang="en-US" dirty="0" smtClean="0"/>
              <a:t>“the original affluent society” b/c they “needed so little”</a:t>
            </a:r>
          </a:p>
          <a:p>
            <a:r>
              <a:rPr lang="en-US" dirty="0" smtClean="0"/>
              <a:t>More sharing</a:t>
            </a:r>
          </a:p>
          <a:p>
            <a:pPr lvl="1"/>
            <a:r>
              <a:rPr lang="en-US" dirty="0" smtClean="0"/>
              <a:t>“Primitive communism” – Karl Marx</a:t>
            </a:r>
          </a:p>
        </p:txBody>
      </p:sp>
    </p:spTree>
    <p:extLst>
      <p:ext uri="{BB962C8B-B14F-4D97-AF65-F5344CB8AC3E}">
        <p14:creationId xmlns:p14="http://schemas.microsoft.com/office/powerpoint/2010/main" val="1926743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Cook on Aborigines </a:t>
            </a:r>
            <a:endParaRPr lang="en-US" dirty="0"/>
          </a:p>
        </p:txBody>
      </p:sp>
      <p:sp>
        <p:nvSpPr>
          <p:cNvPr id="3" name="Content Placeholder 2"/>
          <p:cNvSpPr>
            <a:spLocks noGrp="1"/>
          </p:cNvSpPr>
          <p:nvPr>
            <p:ph idx="1"/>
          </p:nvPr>
        </p:nvSpPr>
        <p:spPr/>
        <p:txBody>
          <a:bodyPr/>
          <a:lstStyle/>
          <a:p>
            <a:r>
              <a:rPr lang="en-US" dirty="0" smtClean="0"/>
              <a:t>“They </a:t>
            </a:r>
            <a:r>
              <a:rPr lang="en-US" dirty="0"/>
              <a:t>live in a </a:t>
            </a:r>
            <a:r>
              <a:rPr lang="en-US" dirty="0" err="1"/>
              <a:t>Tranquillity</a:t>
            </a:r>
            <a:r>
              <a:rPr lang="en-US" dirty="0"/>
              <a:t> which is not </a:t>
            </a:r>
            <a:r>
              <a:rPr lang="en-US" dirty="0" err="1"/>
              <a:t>disturb’d</a:t>
            </a:r>
            <a:r>
              <a:rPr lang="en-US" dirty="0"/>
              <a:t> by the Inequality of Conditions: The Earth and sea of their own accord furnishes them with all things necessary for life, they covet not </a:t>
            </a:r>
            <a:r>
              <a:rPr lang="en-US" dirty="0" err="1"/>
              <a:t>Magnificient</a:t>
            </a:r>
            <a:r>
              <a:rPr lang="en-US" dirty="0"/>
              <a:t> houses, Household-stuff. . . . In short they </a:t>
            </a:r>
            <a:r>
              <a:rPr lang="en-US" dirty="0" err="1"/>
              <a:t>seem’d</a:t>
            </a:r>
            <a:r>
              <a:rPr lang="en-US" dirty="0"/>
              <a:t> to set no value upon any thing we gave them. . . .They think themselves provided with all the </a:t>
            </a:r>
            <a:r>
              <a:rPr lang="en-US" dirty="0" err="1"/>
              <a:t>necessarys</a:t>
            </a:r>
            <a:r>
              <a:rPr lang="en-US" dirty="0"/>
              <a:t> of Life</a:t>
            </a:r>
            <a:r>
              <a:rPr lang="en-US" dirty="0" smtClean="0"/>
              <a:t>.”</a:t>
            </a:r>
            <a:endParaRPr lang="en-US" dirty="0"/>
          </a:p>
          <a:p>
            <a:endParaRPr lang="en-US" dirty="0"/>
          </a:p>
        </p:txBody>
      </p:sp>
    </p:spTree>
    <p:extLst>
      <p:ext uri="{BB962C8B-B14F-4D97-AF65-F5344CB8AC3E}">
        <p14:creationId xmlns:p14="http://schemas.microsoft.com/office/powerpoint/2010/main" val="627076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15.  </a:t>
            </a:r>
            <a:r>
              <a:rPr lang="en-US" sz="2800" dirty="0"/>
              <a:t>In what </a:t>
            </a:r>
            <a:r>
              <a:rPr lang="en-US" sz="2800" dirty="0" smtClean="0"/>
              <a:t>ways </a:t>
            </a:r>
            <a:r>
              <a:rPr lang="en-US" sz="2800" dirty="0"/>
              <a:t>did Paleolithic people alter the natural environment</a:t>
            </a:r>
            <a:r>
              <a:rPr lang="en-US" sz="2800" dirty="0" smtClean="0"/>
              <a:t>?</a:t>
            </a:r>
            <a:endParaRPr lang="en-US" sz="2800" dirty="0"/>
          </a:p>
        </p:txBody>
      </p:sp>
      <p:sp>
        <p:nvSpPr>
          <p:cNvPr id="3" name="Content Placeholder 2"/>
          <p:cNvSpPr>
            <a:spLocks noGrp="1"/>
          </p:cNvSpPr>
          <p:nvPr>
            <p:ph idx="1"/>
          </p:nvPr>
        </p:nvSpPr>
        <p:spPr/>
        <p:txBody>
          <a:bodyPr/>
          <a:lstStyle/>
          <a:p>
            <a:r>
              <a:rPr lang="en-US" dirty="0"/>
              <a:t>They deliberately set fires to encourage the growth of particular </a:t>
            </a:r>
            <a:r>
              <a:rPr lang="en-US" dirty="0" smtClean="0"/>
              <a:t>plants.</a:t>
            </a:r>
          </a:p>
          <a:p>
            <a:pPr lvl="1"/>
            <a:r>
              <a:rPr lang="en-US" dirty="0" smtClean="0"/>
              <a:t>Ashes gave nutrients to the soil. </a:t>
            </a:r>
          </a:p>
          <a:p>
            <a:r>
              <a:rPr lang="en-US" dirty="0" smtClean="0"/>
              <a:t>(</a:t>
            </a:r>
            <a:r>
              <a:rPr lang="en-US" dirty="0"/>
              <a:t>Original: p. 22; With Sources: p. 22)</a:t>
            </a:r>
          </a:p>
          <a:p>
            <a:endParaRPr lang="en-US" dirty="0"/>
          </a:p>
        </p:txBody>
      </p:sp>
    </p:spTree>
    <p:extLst>
      <p:ext uri="{BB962C8B-B14F-4D97-AF65-F5344CB8AC3E}">
        <p14:creationId xmlns:p14="http://schemas.microsoft.com/office/powerpoint/2010/main" val="1141491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15.A Characterize Paleolithic Religions</a:t>
            </a:r>
            <a:endParaRPr lang="en-US" dirty="0"/>
          </a:p>
        </p:txBody>
      </p:sp>
      <p:sp>
        <p:nvSpPr>
          <p:cNvPr id="3" name="Content Placeholder 2"/>
          <p:cNvSpPr>
            <a:spLocks noGrp="1"/>
          </p:cNvSpPr>
          <p:nvPr>
            <p:ph idx="1"/>
          </p:nvPr>
        </p:nvSpPr>
        <p:spPr/>
        <p:txBody>
          <a:bodyPr/>
          <a:lstStyle/>
          <a:p>
            <a:r>
              <a:rPr lang="en-US" dirty="0" smtClean="0"/>
              <a:t>Animistic – “spirits” in inanimate objects</a:t>
            </a:r>
          </a:p>
          <a:p>
            <a:pPr lvl="1"/>
            <a:r>
              <a:rPr lang="en-US" dirty="0" smtClean="0"/>
              <a:t>Rivers, trees</a:t>
            </a:r>
          </a:p>
          <a:p>
            <a:r>
              <a:rPr lang="en-US" dirty="0" smtClean="0"/>
              <a:t>Ancestor worship</a:t>
            </a:r>
          </a:p>
          <a:p>
            <a:r>
              <a:rPr lang="en-US" dirty="0" smtClean="0"/>
              <a:t>Polytheistic</a:t>
            </a:r>
          </a:p>
          <a:p>
            <a:r>
              <a:rPr lang="en-US" dirty="0" smtClean="0"/>
              <a:t>Shamanistic – shamans could go between spirit world and physical world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2167" y="4925634"/>
            <a:ext cx="3661833" cy="1932366"/>
          </a:xfrm>
          <a:prstGeom prst="rect">
            <a:avLst/>
          </a:prstGeom>
        </p:spPr>
      </p:pic>
    </p:spTree>
    <p:extLst>
      <p:ext uri="{BB962C8B-B14F-4D97-AF65-F5344CB8AC3E}">
        <p14:creationId xmlns:p14="http://schemas.microsoft.com/office/powerpoint/2010/main" val="1867298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What </a:t>
            </a:r>
            <a:r>
              <a:rPr lang="en-US" dirty="0"/>
              <a:t>does the presence of Venus figurines across Europe suggest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Some scholars believe that Paleolithic religious thought had a strongly feminine dimension, embodied in a Great Goddess and concerned with the regeneration and renewal of life.  </a:t>
            </a:r>
            <a:endParaRPr lang="en-US" dirty="0" smtClean="0"/>
          </a:p>
          <a:p>
            <a:r>
              <a:rPr lang="en-US" dirty="0" smtClean="0"/>
              <a:t>Female goddesses could mean that women were held in a higher regard than in classical civilizations. </a:t>
            </a:r>
          </a:p>
          <a:p>
            <a:r>
              <a:rPr lang="en-US" dirty="0" smtClean="0"/>
              <a:t>(</a:t>
            </a:r>
            <a:r>
              <a:rPr lang="en-US" dirty="0"/>
              <a:t>Original: p. 22; With Sources: p. 22)</a:t>
            </a:r>
          </a:p>
          <a:p>
            <a:endParaRPr lang="en-US" dirty="0"/>
          </a:p>
        </p:txBody>
      </p:sp>
    </p:spTree>
    <p:extLst>
      <p:ext uri="{BB962C8B-B14F-4D97-AF65-F5344CB8AC3E}">
        <p14:creationId xmlns:p14="http://schemas.microsoft.com/office/powerpoint/2010/main" val="556858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 Figures</a:t>
            </a:r>
            <a:endParaRPr lang="en-US" dirty="0"/>
          </a:p>
        </p:txBody>
      </p:sp>
      <p:pic>
        <p:nvPicPr>
          <p:cNvPr id="4" name="Picture 3"/>
          <p:cNvPicPr>
            <a:picLocks noChangeAspect="1"/>
          </p:cNvPicPr>
          <p:nvPr/>
        </p:nvPicPr>
        <p:blipFill>
          <a:blip r:embed="rId2"/>
          <a:stretch>
            <a:fillRect/>
          </a:stretch>
        </p:blipFill>
        <p:spPr>
          <a:xfrm>
            <a:off x="698500" y="1384300"/>
            <a:ext cx="7747000" cy="4089400"/>
          </a:xfrm>
          <a:prstGeom prst="rect">
            <a:avLst/>
          </a:prstGeom>
        </p:spPr>
      </p:pic>
    </p:spTree>
    <p:extLst>
      <p:ext uri="{BB962C8B-B14F-4D97-AF65-F5344CB8AC3E}">
        <p14:creationId xmlns:p14="http://schemas.microsoft.com/office/powerpoint/2010/main" val="3140585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17.</a:t>
            </a:r>
            <a:r>
              <a:rPr lang="en-US" sz="2400" dirty="0"/>
              <a:t>Why did some Paleolithic peoples abandon earlier, more nomadic ways and begin to live more settled lives?</a:t>
            </a:r>
          </a:p>
        </p:txBody>
      </p:sp>
      <p:sp>
        <p:nvSpPr>
          <p:cNvPr id="3" name="Content Placeholder 2"/>
          <p:cNvSpPr>
            <a:spLocks noGrp="1"/>
          </p:cNvSpPr>
          <p:nvPr>
            <p:ph idx="1"/>
          </p:nvPr>
        </p:nvSpPr>
        <p:spPr/>
        <p:txBody>
          <a:bodyPr>
            <a:normAutofit/>
          </a:bodyPr>
          <a:lstStyle/>
          <a:p>
            <a:r>
              <a:rPr lang="en-US" dirty="0"/>
              <a:t>As the world came out of the last ice </a:t>
            </a:r>
            <a:r>
              <a:rPr lang="en-US" dirty="0" smtClean="0"/>
              <a:t>age, climatic </a:t>
            </a:r>
            <a:r>
              <a:rPr lang="en-US" dirty="0"/>
              <a:t>warming allowed many plants and animals, upon which humans relied, to flourish.  </a:t>
            </a:r>
            <a:endParaRPr lang="en-US" dirty="0" smtClean="0"/>
          </a:p>
          <a:p>
            <a:r>
              <a:rPr lang="en-US" dirty="0" smtClean="0"/>
              <a:t>The </a:t>
            </a:r>
            <a:r>
              <a:rPr lang="en-US" dirty="0"/>
              <a:t>increased food stocks allowed some groups of humans to settle down and live in more permanent settlements. </a:t>
            </a:r>
            <a:endParaRPr lang="en-US" dirty="0" smtClean="0"/>
          </a:p>
          <a:p>
            <a:r>
              <a:rPr lang="en-US" dirty="0" smtClean="0"/>
              <a:t>(</a:t>
            </a:r>
            <a:r>
              <a:rPr lang="en-US" dirty="0"/>
              <a:t>Original: pp. 23-24; With Sources: p. 23-24)</a:t>
            </a:r>
          </a:p>
          <a:p>
            <a:endParaRPr lang="en-US" dirty="0"/>
          </a:p>
        </p:txBody>
      </p:sp>
    </p:spTree>
    <p:extLst>
      <p:ext uri="{BB962C8B-B14F-4D97-AF65-F5344CB8AC3E}">
        <p14:creationId xmlns:p14="http://schemas.microsoft.com/office/powerpoint/2010/main" val="3806796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Ice Age: 10k-15k Years Ago</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158" r="-1158"/>
          <a:stretch>
            <a:fillRect/>
          </a:stretch>
        </p:blipFill>
        <p:spPr>
          <a:xfrm>
            <a:off x="1" y="1348758"/>
            <a:ext cx="9271438" cy="5098934"/>
          </a:xfrm>
        </p:spPr>
      </p:pic>
    </p:spTree>
    <p:extLst>
      <p:ext uri="{BB962C8B-B14F-4D97-AF65-F5344CB8AC3E}">
        <p14:creationId xmlns:p14="http://schemas.microsoft.com/office/powerpoint/2010/main" val="3643303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Paleolithic </a:t>
            </a:r>
            <a:r>
              <a:rPr lang="en-US" dirty="0" smtClean="0"/>
              <a:t>Rock Art</a:t>
            </a:r>
            <a:endParaRPr lang="en-US" dirty="0"/>
          </a:p>
        </p:txBody>
      </p:sp>
      <p:sp>
        <p:nvSpPr>
          <p:cNvPr id="3" name="Content Placeholder 2"/>
          <p:cNvSpPr>
            <a:spLocks noGrp="1"/>
          </p:cNvSpPr>
          <p:nvPr>
            <p:ph idx="1"/>
          </p:nvPr>
        </p:nvSpPr>
        <p:spPr/>
        <p:txBody>
          <a:bodyPr>
            <a:normAutofit/>
          </a:bodyPr>
          <a:lstStyle/>
          <a:p>
            <a:r>
              <a:rPr lang="en-US" dirty="0" smtClean="0"/>
              <a:t>Found in many places from the Paleolithic era.</a:t>
            </a:r>
          </a:p>
          <a:p>
            <a:r>
              <a:rPr lang="en-US" dirty="0" smtClean="0"/>
              <a:t>Usually paintings of large animals. </a:t>
            </a:r>
          </a:p>
          <a:p>
            <a:pPr lvl="1"/>
            <a:r>
              <a:rPr lang="en-US" dirty="0" smtClean="0"/>
              <a:t>Perhaps spirit-based in hopes that painting them would make the animals return for hunting. </a:t>
            </a:r>
          </a:p>
          <a:p>
            <a:r>
              <a:rPr lang="en-US" dirty="0" smtClean="0"/>
              <a:t>Lascaux (los-COE), France is most known. </a:t>
            </a:r>
          </a:p>
          <a:p>
            <a:r>
              <a:rPr lang="en-US" dirty="0" smtClean="0"/>
              <a:t>Sulawesi (</a:t>
            </a:r>
            <a:r>
              <a:rPr lang="en-US" dirty="0" err="1" smtClean="0"/>
              <a:t>sul</a:t>
            </a:r>
            <a:r>
              <a:rPr lang="en-US" dirty="0" smtClean="0"/>
              <a:t>-uh-WAY-</a:t>
            </a:r>
            <a:r>
              <a:rPr lang="en-US" dirty="0" err="1" smtClean="0"/>
              <a:t>si</a:t>
            </a:r>
            <a:r>
              <a:rPr lang="en-US" dirty="0" smtClean="0"/>
              <a:t>), Indonesia was discovered in 2014 to be the oldest. (40,000 years old)</a:t>
            </a:r>
          </a:p>
          <a:p>
            <a:endParaRPr lang="en-US" dirty="0"/>
          </a:p>
        </p:txBody>
      </p:sp>
      <p:sp>
        <p:nvSpPr>
          <p:cNvPr id="4" name="TextBox 3"/>
          <p:cNvSpPr txBox="1"/>
          <p:nvPr/>
        </p:nvSpPr>
        <p:spPr>
          <a:xfrm>
            <a:off x="6349698" y="-191346"/>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72653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00" y="0"/>
            <a:ext cx="8776234" cy="6858000"/>
          </a:xfrm>
          <a:prstGeom prst="rect">
            <a:avLst/>
          </a:prstGeom>
        </p:spPr>
      </p:pic>
    </p:spTree>
    <p:extLst>
      <p:ext uri="{BB962C8B-B14F-4D97-AF65-F5344CB8AC3E}">
        <p14:creationId xmlns:p14="http://schemas.microsoft.com/office/powerpoint/2010/main" val="23873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Paintings from Lascaux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4002410"/>
            <a:ext cx="3035300" cy="22840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600200"/>
            <a:ext cx="4171233" cy="40995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219200"/>
            <a:ext cx="4419600" cy="2897293"/>
          </a:xfrm>
          <a:prstGeom prst="rect">
            <a:avLst/>
          </a:prstGeom>
        </p:spPr>
      </p:pic>
    </p:spTree>
    <p:extLst>
      <p:ext uri="{BB962C8B-B14F-4D97-AF65-F5344CB8AC3E}">
        <p14:creationId xmlns:p14="http://schemas.microsoft.com/office/powerpoint/2010/main" val="1700315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2.1 </a:t>
            </a:r>
            <a:endParaRPr lang="en-US" dirty="0"/>
          </a:p>
        </p:txBody>
      </p:sp>
      <p:sp>
        <p:nvSpPr>
          <p:cNvPr id="3" name="Subtitle 2"/>
          <p:cNvSpPr>
            <a:spLocks noGrp="1"/>
          </p:cNvSpPr>
          <p:nvPr>
            <p:ph type="subTitle" idx="1"/>
          </p:nvPr>
        </p:nvSpPr>
        <p:spPr/>
        <p:txBody>
          <a:bodyPr/>
          <a:lstStyle/>
          <a:p>
            <a:r>
              <a:rPr lang="en-US" dirty="0" smtClean="0"/>
              <a:t>Strayer 49-56</a:t>
            </a:r>
            <a:endParaRPr lang="en-US" dirty="0"/>
          </a:p>
        </p:txBody>
      </p:sp>
    </p:spTree>
    <p:extLst>
      <p:ext uri="{BB962C8B-B14F-4D97-AF65-F5344CB8AC3E}">
        <p14:creationId xmlns:p14="http://schemas.microsoft.com/office/powerpoint/2010/main" val="2654301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 Basics about the time between hunter/gatherers and “civilizations”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“Stepping stone” societies </a:t>
            </a:r>
          </a:p>
          <a:p>
            <a:r>
              <a:rPr lang="en-US" dirty="0" smtClean="0"/>
              <a:t>Began about 8000BCE after the last Ice Age</a:t>
            </a:r>
          </a:p>
          <a:p>
            <a:pPr lvl="1"/>
            <a:r>
              <a:rPr lang="en-US" dirty="0" smtClean="0"/>
              <a:t>The world was warming up and people could move around more to find better land</a:t>
            </a:r>
          </a:p>
          <a:p>
            <a:r>
              <a:rPr lang="en-US" dirty="0" smtClean="0"/>
              <a:t>Better land = more stable food supply</a:t>
            </a:r>
          </a:p>
          <a:p>
            <a:r>
              <a:rPr lang="en-US" dirty="0" smtClean="0"/>
              <a:t>More food = larger populations </a:t>
            </a:r>
          </a:p>
          <a:p>
            <a:r>
              <a:rPr lang="en-US" dirty="0" smtClean="0"/>
              <a:t>Bigger populations = the beginnings of problems we will see in “civilizations”</a:t>
            </a:r>
          </a:p>
          <a:p>
            <a:pPr lvl="1"/>
            <a:r>
              <a:rPr lang="en-US" dirty="0" smtClean="0"/>
              <a:t>Slavery</a:t>
            </a:r>
          </a:p>
          <a:p>
            <a:pPr lvl="1"/>
            <a:r>
              <a:rPr lang="en-US" dirty="0" smtClean="0"/>
              <a:t>Patriarchy</a:t>
            </a:r>
          </a:p>
          <a:p>
            <a:pPr lvl="1"/>
            <a:r>
              <a:rPr lang="en-US" dirty="0" smtClean="0"/>
              <a:t>Elitism </a:t>
            </a:r>
          </a:p>
          <a:p>
            <a:pPr lvl="1"/>
            <a:r>
              <a:rPr lang="en-US" dirty="0" smtClean="0"/>
              <a:t>Disease</a:t>
            </a:r>
          </a:p>
          <a:p>
            <a:pPr lvl="1"/>
            <a:r>
              <a:rPr lang="en-US" dirty="0" smtClean="0"/>
              <a:t>War</a:t>
            </a:r>
          </a:p>
        </p:txBody>
      </p:sp>
    </p:spTree>
    <p:extLst>
      <p:ext uri="{BB962C8B-B14F-4D97-AF65-F5344CB8AC3E}">
        <p14:creationId xmlns:p14="http://schemas.microsoft.com/office/powerpoint/2010/main" val="1493694524"/>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1.  What were the revolutionary transformations brought about by the Neolithic or Agricultural Revolution</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Neolithic = new stone aka metals</a:t>
            </a:r>
            <a:endParaRPr lang="en-US" dirty="0"/>
          </a:p>
          <a:p>
            <a:pPr lvl="1"/>
            <a:r>
              <a:rPr lang="en-US" dirty="0" smtClean="0"/>
              <a:t>We used those new stones to farm and kill people</a:t>
            </a:r>
          </a:p>
          <a:p>
            <a:r>
              <a:rPr lang="en-US" dirty="0" smtClean="0"/>
              <a:t>Growing </a:t>
            </a:r>
            <a:r>
              <a:rPr lang="en-US" dirty="0"/>
              <a:t>populations, settled villages, animal-borne diseases, horse-drawn chariot warfare, cities, states, empires, civilizations, writing, </a:t>
            </a:r>
            <a:r>
              <a:rPr lang="en-US" dirty="0" smtClean="0"/>
              <a:t>literature</a:t>
            </a:r>
            <a:r>
              <a:rPr lang="en-US" dirty="0"/>
              <a:t> </a:t>
            </a:r>
            <a:r>
              <a:rPr lang="en-US" dirty="0" smtClean="0"/>
              <a:t>and more </a:t>
            </a:r>
          </a:p>
          <a:p>
            <a:r>
              <a:rPr lang="en-US" dirty="0" smtClean="0"/>
              <a:t>IN A NUTSHELL, WE BECAME MORE COMPLEX</a:t>
            </a:r>
          </a:p>
          <a:p>
            <a:r>
              <a:rPr lang="en-US" dirty="0" smtClean="0"/>
              <a:t>(</a:t>
            </a:r>
            <a:r>
              <a:rPr lang="en-US" dirty="0"/>
              <a:t>Original: p. 36; With Sources: p. 50)</a:t>
            </a:r>
          </a:p>
          <a:p>
            <a:endParaRPr lang="en-US" dirty="0"/>
          </a:p>
        </p:txBody>
      </p:sp>
    </p:spTree>
    <p:extLst>
      <p:ext uri="{BB962C8B-B14F-4D97-AF65-F5344CB8AC3E}">
        <p14:creationId xmlns:p14="http://schemas.microsoft.com/office/powerpoint/2010/main" val="3397846020"/>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1a. The Neolithic Revolution is the most important event in human history.</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Second great human process after settlement of the globe</a:t>
            </a:r>
          </a:p>
          <a:p>
            <a:r>
              <a:rPr lang="en-US" dirty="0" smtClean="0"/>
              <a:t>When people have farms and permanent settlements (food and protection), they start to think…</a:t>
            </a:r>
          </a:p>
          <a:p>
            <a:pPr lvl="1"/>
            <a:r>
              <a:rPr lang="en-US" dirty="0" smtClean="0"/>
              <a:t>Why am I here? (religion)</a:t>
            </a:r>
          </a:p>
          <a:p>
            <a:pPr lvl="1"/>
            <a:r>
              <a:rPr lang="en-US" dirty="0" smtClean="0"/>
              <a:t>What rules should we live by? (government)</a:t>
            </a:r>
          </a:p>
          <a:p>
            <a:pPr lvl="1"/>
            <a:r>
              <a:rPr lang="en-US" dirty="0" smtClean="0"/>
              <a:t>Can I trade my crops for some fur? (economy)</a:t>
            </a:r>
          </a:p>
          <a:p>
            <a:pPr lvl="1"/>
            <a:r>
              <a:rPr lang="en-US" dirty="0" smtClean="0"/>
              <a:t>What is beauty? (art)</a:t>
            </a:r>
          </a:p>
          <a:p>
            <a:r>
              <a:rPr lang="en-US" dirty="0" smtClean="0"/>
              <a:t>“People who quote themselves are lame.” – Mr. Brock</a:t>
            </a:r>
          </a:p>
          <a:p>
            <a:r>
              <a:rPr lang="en-US" dirty="0" smtClean="0"/>
              <a:t>“When the food and security is taken care of, cultures began to flourish.” – Mr. Brock</a:t>
            </a:r>
          </a:p>
          <a:p>
            <a:endParaRPr lang="en-US" dirty="0"/>
          </a:p>
        </p:txBody>
      </p:sp>
    </p:spTree>
    <p:extLst>
      <p:ext uri="{BB962C8B-B14F-4D97-AF65-F5344CB8AC3E}">
        <p14:creationId xmlns:p14="http://schemas.microsoft.com/office/powerpoint/2010/main" val="3076999259"/>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1b. Domestication</a:t>
            </a:r>
            <a:endParaRPr lang="en-US" dirty="0"/>
          </a:p>
        </p:txBody>
      </p:sp>
      <p:sp>
        <p:nvSpPr>
          <p:cNvPr id="3" name="Content Placeholder 2"/>
          <p:cNvSpPr>
            <a:spLocks noGrp="1"/>
          </p:cNvSpPr>
          <p:nvPr>
            <p:ph idx="1"/>
          </p:nvPr>
        </p:nvSpPr>
        <p:spPr/>
        <p:txBody>
          <a:bodyPr/>
          <a:lstStyle/>
          <a:p>
            <a:r>
              <a:rPr lang="en-US" dirty="0" smtClean="0"/>
              <a:t>Domesticate – “dome/domicile” = home</a:t>
            </a:r>
          </a:p>
          <a:p>
            <a:pPr lvl="1"/>
            <a:r>
              <a:rPr lang="en-US" dirty="0" smtClean="0"/>
              <a:t>To tame or make for the home</a:t>
            </a:r>
          </a:p>
          <a:p>
            <a:r>
              <a:rPr lang="en-US" dirty="0" smtClean="0"/>
              <a:t>Plants – breeding for mass production</a:t>
            </a:r>
          </a:p>
          <a:p>
            <a:pPr lvl="1"/>
            <a:r>
              <a:rPr lang="en-US" dirty="0" smtClean="0"/>
              <a:t>Known as ‘genetic </a:t>
            </a:r>
            <a:r>
              <a:rPr lang="en-US" dirty="0" err="1" smtClean="0"/>
              <a:t>engerneering</a:t>
            </a:r>
            <a:endParaRPr lang="en-US" dirty="0" smtClean="0"/>
          </a:p>
          <a:p>
            <a:r>
              <a:rPr lang="en-US" dirty="0" smtClean="0"/>
              <a:t>Animals – breeding and taming for herds</a:t>
            </a:r>
          </a:p>
          <a:p>
            <a:pPr lvl="1"/>
            <a:r>
              <a:rPr lang="en-US" dirty="0" smtClean="0"/>
              <a:t>Keep in fences </a:t>
            </a:r>
            <a:endParaRPr lang="en-US" dirty="0"/>
          </a:p>
        </p:txBody>
      </p:sp>
    </p:spTree>
    <p:extLst>
      <p:ext uri="{BB962C8B-B14F-4D97-AF65-F5344CB8AC3E}">
        <p14:creationId xmlns:p14="http://schemas.microsoft.com/office/powerpoint/2010/main" val="994010560"/>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What was the importance of “intensification” in the Neolithic Age</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It meant getting more for less, in this case more food resources—far more—from a much smaller area of land than was possible with a gathering and hunting technology.  </a:t>
            </a:r>
            <a:endParaRPr lang="en-US" dirty="0" smtClean="0"/>
          </a:p>
          <a:p>
            <a:r>
              <a:rPr lang="en-US" dirty="0" smtClean="0"/>
              <a:t>More </a:t>
            </a:r>
            <a:r>
              <a:rPr lang="en-US" dirty="0"/>
              <a:t>food meant more people.  </a:t>
            </a:r>
            <a:endParaRPr lang="en-US" dirty="0" smtClean="0"/>
          </a:p>
          <a:p>
            <a:r>
              <a:rPr lang="en-US" dirty="0" smtClean="0"/>
              <a:t>Growing </a:t>
            </a:r>
            <a:r>
              <a:rPr lang="en-US" dirty="0"/>
              <a:t>populations in turn required an even greater need for the intensive exploitation of the environment.  </a:t>
            </a:r>
            <a:endParaRPr lang="en-US" dirty="0" smtClean="0"/>
          </a:p>
          <a:p>
            <a:r>
              <a:rPr lang="en-US" dirty="0" smtClean="0"/>
              <a:t>(</a:t>
            </a:r>
            <a:r>
              <a:rPr lang="en-US" dirty="0"/>
              <a:t>Original: p. 37; With Sources: p. 51)</a:t>
            </a:r>
          </a:p>
          <a:p>
            <a:endParaRPr lang="en-US" dirty="0"/>
          </a:p>
        </p:txBody>
      </p:sp>
    </p:spTree>
    <p:extLst>
      <p:ext uri="{BB962C8B-B14F-4D97-AF65-F5344CB8AC3E}">
        <p14:creationId xmlns:p14="http://schemas.microsoft.com/office/powerpoint/2010/main" val="3179585129"/>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1c Early Ag Societies Basics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Started due to the warming after the last Ice Age </a:t>
            </a:r>
          </a:p>
          <a:p>
            <a:pPr lvl="1"/>
            <a:r>
              <a:rPr lang="en-US" dirty="0" smtClean="0"/>
              <a:t>8,000 BCE </a:t>
            </a:r>
            <a:r>
              <a:rPr lang="en-US" dirty="0" err="1" smtClean="0"/>
              <a:t>ish</a:t>
            </a:r>
            <a:r>
              <a:rPr lang="en-US" dirty="0" smtClean="0"/>
              <a:t> </a:t>
            </a:r>
          </a:p>
          <a:p>
            <a:r>
              <a:rPr lang="en-US" dirty="0" smtClean="0"/>
              <a:t>Some </a:t>
            </a:r>
            <a:r>
              <a:rPr lang="en-US" dirty="0" err="1" smtClean="0"/>
              <a:t>ppl</a:t>
            </a:r>
            <a:r>
              <a:rPr lang="en-US" dirty="0" smtClean="0"/>
              <a:t> became </a:t>
            </a:r>
            <a:r>
              <a:rPr lang="en-US" dirty="0" err="1" smtClean="0"/>
              <a:t>ag</a:t>
            </a:r>
            <a:r>
              <a:rPr lang="en-US" dirty="0" smtClean="0"/>
              <a:t> based, some became pastoral </a:t>
            </a:r>
          </a:p>
          <a:p>
            <a:r>
              <a:rPr lang="en-US" dirty="0" smtClean="0"/>
              <a:t>Ag impacted the environment</a:t>
            </a:r>
          </a:p>
          <a:p>
            <a:pPr lvl="1"/>
            <a:r>
              <a:rPr lang="en-US" dirty="0" smtClean="0"/>
              <a:t>Moving of crops from one place to another</a:t>
            </a:r>
          </a:p>
          <a:p>
            <a:pPr lvl="1"/>
            <a:r>
              <a:rPr lang="en-US" dirty="0" smtClean="0"/>
              <a:t>Clearing large pieces of land for farming </a:t>
            </a:r>
          </a:p>
          <a:p>
            <a:pPr lvl="1"/>
            <a:r>
              <a:rPr lang="en-US" dirty="0" smtClean="0"/>
              <a:t>Growing some crops and killing out others</a:t>
            </a:r>
          </a:p>
          <a:p>
            <a:pPr lvl="1"/>
            <a:r>
              <a:rPr lang="en-US" dirty="0" smtClean="0"/>
              <a:t>Irrigation (moving water)</a:t>
            </a:r>
          </a:p>
          <a:p>
            <a:pPr lvl="1"/>
            <a:r>
              <a:rPr lang="en-US" dirty="0" smtClean="0"/>
              <a:t>Terrace farming</a:t>
            </a:r>
          </a:p>
          <a:p>
            <a:r>
              <a:rPr lang="en-US" dirty="0" smtClean="0"/>
              <a:t>Domesticated animals were used for </a:t>
            </a:r>
            <a:r>
              <a:rPr lang="en-US" dirty="0" err="1" smtClean="0"/>
              <a:t>ag</a:t>
            </a:r>
            <a:r>
              <a:rPr lang="en-US" dirty="0" smtClean="0"/>
              <a:t> work </a:t>
            </a:r>
          </a:p>
          <a:p>
            <a:endParaRPr lang="en-US" dirty="0"/>
          </a:p>
        </p:txBody>
      </p:sp>
    </p:spTree>
    <p:extLst>
      <p:ext uri="{BB962C8B-B14F-4D97-AF65-F5344CB8AC3E}">
        <p14:creationId xmlns:p14="http://schemas.microsoft.com/office/powerpoint/2010/main" val="3965467379"/>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Terrace Farming</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0065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3.  What accounts for the emergence of agriculture after countless millennia of human life without it?  </a:t>
            </a:r>
          </a:p>
        </p:txBody>
      </p:sp>
      <p:sp>
        <p:nvSpPr>
          <p:cNvPr id="3" name="Content Placeholder 2"/>
          <p:cNvSpPr>
            <a:spLocks noGrp="1"/>
          </p:cNvSpPr>
          <p:nvPr>
            <p:ph idx="1"/>
          </p:nvPr>
        </p:nvSpPr>
        <p:spPr>
          <a:xfrm>
            <a:off x="457200" y="1600200"/>
            <a:ext cx="8229600" cy="5071359"/>
          </a:xfrm>
        </p:spPr>
        <p:txBody>
          <a:bodyPr>
            <a:normAutofit fontScale="92500" lnSpcReduction="20000"/>
          </a:bodyPr>
          <a:lstStyle/>
          <a:p>
            <a:r>
              <a:rPr lang="en-US" dirty="0"/>
              <a:t>W</a:t>
            </a:r>
            <a:r>
              <a:rPr lang="en-US" dirty="0" smtClean="0"/>
              <a:t>armer</a:t>
            </a:r>
            <a:r>
              <a:rPr lang="en-US" dirty="0"/>
              <a:t>, wetter, and more stable </a:t>
            </a:r>
            <a:r>
              <a:rPr lang="en-US" dirty="0" smtClean="0"/>
              <a:t>conditions thanks to the end of the last Ice Age.</a:t>
            </a:r>
          </a:p>
          <a:p>
            <a:pPr lvl="1"/>
            <a:r>
              <a:rPr lang="en-US" dirty="0" smtClean="0"/>
              <a:t>Wild plants</a:t>
            </a:r>
          </a:p>
          <a:p>
            <a:pPr lvl="1"/>
            <a:r>
              <a:rPr lang="en-US" dirty="0" smtClean="0"/>
              <a:t>Cereal grasses (rice, wheat, corn)</a:t>
            </a:r>
            <a:endParaRPr lang="en-US" dirty="0"/>
          </a:p>
          <a:p>
            <a:r>
              <a:rPr lang="en-US" dirty="0" smtClean="0"/>
              <a:t>New knowledge and technology led to more productive crop yields.</a:t>
            </a:r>
          </a:p>
          <a:p>
            <a:r>
              <a:rPr lang="en-US" dirty="0" smtClean="0"/>
              <a:t>Growing populations led to more food production and storing.</a:t>
            </a:r>
          </a:p>
          <a:p>
            <a:r>
              <a:rPr lang="en-US" dirty="0" smtClean="0"/>
              <a:t>Happened in a lot of different places around the same time.</a:t>
            </a:r>
          </a:p>
          <a:p>
            <a:r>
              <a:rPr lang="en-US" dirty="0" smtClean="0"/>
              <a:t>Aliens????</a:t>
            </a:r>
          </a:p>
          <a:p>
            <a:r>
              <a:rPr lang="en-US" dirty="0" smtClean="0"/>
              <a:t>(</a:t>
            </a:r>
            <a:r>
              <a:rPr lang="en-US" dirty="0"/>
              <a:t>Original: pp. 37-38; With Sources: pp. 51-52)</a:t>
            </a:r>
          </a:p>
          <a:p>
            <a:endParaRPr lang="en-US" dirty="0"/>
          </a:p>
        </p:txBody>
      </p:sp>
    </p:spTree>
    <p:extLst>
      <p:ext uri="{BB962C8B-B14F-4D97-AF65-F5344CB8AC3E}">
        <p14:creationId xmlns:p14="http://schemas.microsoft.com/office/powerpoint/2010/main" val="3399779055"/>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From Cosmos available on Netflix and probably Youtube </a:t>
            </a:r>
            <a:br>
              <a:rPr lang="en-US" sz="2400" dirty="0" smtClean="0"/>
            </a:br>
            <a:r>
              <a:rPr lang="en-US" sz="2400" dirty="0" smtClean="0"/>
              <a:t>27:30 – 29:30, 34:40 – 40:18</a:t>
            </a:r>
            <a:endParaRPr lang="en-US" sz="24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17060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3a Where did the Neolithic Revolution happen?</a:t>
            </a:r>
            <a:endParaRPr lang="en-US" dirty="0"/>
          </a:p>
        </p:txBody>
      </p:sp>
      <p:sp>
        <p:nvSpPr>
          <p:cNvPr id="3" name="Content Placeholder 2"/>
          <p:cNvSpPr>
            <a:spLocks noGrp="1"/>
          </p:cNvSpPr>
          <p:nvPr>
            <p:ph idx="1"/>
          </p:nvPr>
        </p:nvSpPr>
        <p:spPr/>
        <p:txBody>
          <a:bodyPr>
            <a:normAutofit lnSpcReduction="10000"/>
          </a:bodyPr>
          <a:lstStyle/>
          <a:p>
            <a:r>
              <a:rPr lang="en-US" dirty="0" smtClean="0"/>
              <a:t>Lots of places at around the same time (10,000-14,000 years ago)</a:t>
            </a:r>
          </a:p>
          <a:p>
            <a:pPr lvl="1"/>
            <a:r>
              <a:rPr lang="en-US" dirty="0" smtClean="0"/>
              <a:t>China (Yellow “Huang Ho” River)</a:t>
            </a:r>
          </a:p>
          <a:p>
            <a:pPr lvl="1"/>
            <a:r>
              <a:rPr lang="en-US" dirty="0" smtClean="0"/>
              <a:t>Egypt (Nile River)</a:t>
            </a:r>
          </a:p>
          <a:p>
            <a:pPr lvl="1"/>
            <a:r>
              <a:rPr lang="en-US" dirty="0" smtClean="0"/>
              <a:t>Fertile Crescent (Iraq) (Tigris and Euphrates Rivers)</a:t>
            </a:r>
          </a:p>
          <a:p>
            <a:pPr lvl="1"/>
            <a:r>
              <a:rPr lang="en-US" dirty="0" smtClean="0"/>
              <a:t>New Guinea </a:t>
            </a:r>
          </a:p>
          <a:p>
            <a:pPr lvl="1"/>
            <a:r>
              <a:rPr lang="en-US" dirty="0" smtClean="0"/>
              <a:t>Mesoamerica</a:t>
            </a:r>
          </a:p>
          <a:p>
            <a:pPr lvl="1"/>
            <a:r>
              <a:rPr lang="en-US" dirty="0" smtClean="0"/>
              <a:t>Andes</a:t>
            </a:r>
            <a:endParaRPr lang="en-US" dirty="0"/>
          </a:p>
        </p:txBody>
      </p:sp>
    </p:spTree>
    <p:extLst>
      <p:ext uri="{BB962C8B-B14F-4D97-AF65-F5344CB8AC3E}">
        <p14:creationId xmlns:p14="http://schemas.microsoft.com/office/powerpoint/2010/main" val="698515530"/>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533400"/>
            <a:ext cx="11561379" cy="5867400"/>
          </a:xfrm>
          <a:prstGeom prst="rect">
            <a:avLst/>
          </a:prstGeom>
        </p:spPr>
      </p:pic>
    </p:spTree>
    <p:extLst>
      <p:ext uri="{BB962C8B-B14F-4D97-AF65-F5344CB8AC3E}">
        <p14:creationId xmlns:p14="http://schemas.microsoft.com/office/powerpoint/2010/main" val="983779759"/>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 How do we know women were probably responsible for the Neolithic Revolution?</a:t>
            </a:r>
            <a:endParaRPr lang="en-US" sz="3200" dirty="0"/>
          </a:p>
        </p:txBody>
      </p:sp>
      <p:sp>
        <p:nvSpPr>
          <p:cNvPr id="3" name="Content Placeholder 2"/>
          <p:cNvSpPr>
            <a:spLocks noGrp="1"/>
          </p:cNvSpPr>
          <p:nvPr>
            <p:ph idx="1"/>
          </p:nvPr>
        </p:nvSpPr>
        <p:spPr/>
        <p:txBody>
          <a:bodyPr/>
          <a:lstStyle/>
          <a:p>
            <a:r>
              <a:rPr lang="en-US" dirty="0" smtClean="0"/>
              <a:t>In hunter-gatherer times, they controlled the plants, men dealt w/ animals</a:t>
            </a:r>
          </a:p>
          <a:p>
            <a:r>
              <a:rPr lang="en-US" dirty="0" smtClean="0"/>
              <a:t>Probably learned farming from seeds dropping on the ground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4760" y="3276600"/>
            <a:ext cx="2504440" cy="3238500"/>
          </a:xfrm>
          <a:prstGeom prst="rect">
            <a:avLst/>
          </a:prstGeom>
        </p:spPr>
      </p:pic>
    </p:spTree>
    <p:extLst>
      <p:ext uri="{BB962C8B-B14F-4D97-AF65-F5344CB8AC3E}">
        <p14:creationId xmlns:p14="http://schemas.microsoft.com/office/powerpoint/2010/main" val="1283693368"/>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  Why did the peoples of America lack sources of protein, manure, and power to pull carts</a:t>
            </a:r>
            <a:r>
              <a:rPr lang="en-US" sz="3200" dirty="0" smtClean="0"/>
              <a:t>?</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Corn sucks </a:t>
            </a:r>
          </a:p>
          <a:p>
            <a:r>
              <a:rPr lang="en-US" dirty="0" smtClean="0"/>
              <a:t>North/south orientation made crop transplanting hard </a:t>
            </a:r>
          </a:p>
          <a:p>
            <a:r>
              <a:rPr lang="en-US" dirty="0" smtClean="0"/>
              <a:t>There </a:t>
            </a:r>
            <a:r>
              <a:rPr lang="en-US" dirty="0"/>
              <a:t>was an absence of animals that could be domesticated.  </a:t>
            </a:r>
            <a:endParaRPr lang="en-US" dirty="0" smtClean="0"/>
          </a:p>
          <a:p>
            <a:r>
              <a:rPr lang="en-US" dirty="0" smtClean="0"/>
              <a:t>14 large domesticated animal species in the world and Americas only had one, the stupid llama.</a:t>
            </a:r>
          </a:p>
          <a:p>
            <a:r>
              <a:rPr lang="en-US" dirty="0" smtClean="0"/>
              <a:t>No cattle, goats, sheep, pigs </a:t>
            </a:r>
          </a:p>
          <a:p>
            <a:pPr lvl="1"/>
            <a:r>
              <a:rPr lang="en-US" dirty="0" smtClean="0"/>
              <a:t>Bad times</a:t>
            </a:r>
            <a:endParaRPr lang="en-US" dirty="0"/>
          </a:p>
          <a:p>
            <a:r>
              <a:rPr lang="en-US" dirty="0" smtClean="0"/>
              <a:t>(</a:t>
            </a:r>
            <a:r>
              <a:rPr lang="en-US" dirty="0"/>
              <a:t>Original: p. 41; With Sources: p. 55)</a:t>
            </a:r>
          </a:p>
          <a:p>
            <a:endParaRPr lang="en-US" dirty="0"/>
          </a:p>
        </p:txBody>
      </p:sp>
    </p:spTree>
    <p:extLst>
      <p:ext uri="{BB962C8B-B14F-4D97-AF65-F5344CB8AC3E}">
        <p14:creationId xmlns:p14="http://schemas.microsoft.com/office/powerpoint/2010/main" val="2940639712"/>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Orientation of Americas v. Afroeurasia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673" y="1561613"/>
            <a:ext cx="7813597" cy="5065815"/>
          </a:xfrm>
          <a:prstGeom prst="rect">
            <a:avLst/>
          </a:prstGeom>
        </p:spPr>
      </p:pic>
      <p:sp>
        <p:nvSpPr>
          <p:cNvPr id="5" name="Up-Down Arrow 4"/>
          <p:cNvSpPr/>
          <p:nvPr/>
        </p:nvSpPr>
        <p:spPr>
          <a:xfrm>
            <a:off x="2177023" y="2217136"/>
            <a:ext cx="484632" cy="3946710"/>
          </a:xfrm>
          <a:prstGeom prst="upDownArrow">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a:off x="4112153" y="3949637"/>
            <a:ext cx="3971051" cy="484632"/>
          </a:xfrm>
          <a:prstGeom prst="leftRightArrow">
            <a:avLst/>
          </a:prstGeom>
          <a:solidFill>
            <a:srgbClr val="0D0D0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21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a:t>
            </a:r>
            <a:r>
              <a:rPr lang="en-US" dirty="0"/>
              <a:t>.  In what ways did agriculture spread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Through diffusion and colonization </a:t>
            </a:r>
          </a:p>
          <a:p>
            <a:pPr lvl="1"/>
            <a:r>
              <a:rPr lang="en-US" dirty="0" smtClean="0"/>
              <a:t>Diffusion – spread of ideas through interactions with “outsiders”</a:t>
            </a:r>
          </a:p>
          <a:p>
            <a:pPr lvl="1"/>
            <a:r>
              <a:rPr lang="en-US" dirty="0" smtClean="0"/>
              <a:t>Colonization – people moving to new lands</a:t>
            </a:r>
          </a:p>
          <a:p>
            <a:pPr lvl="2"/>
            <a:r>
              <a:rPr lang="en-US" dirty="0" smtClean="0"/>
              <a:t>Conquest, absorption </a:t>
            </a:r>
          </a:p>
          <a:p>
            <a:r>
              <a:rPr lang="en-US" dirty="0" smtClean="0"/>
              <a:t>YOU SHOULD KNOW BOTH OF THESE TERMS, YO.</a:t>
            </a:r>
          </a:p>
          <a:p>
            <a:r>
              <a:rPr lang="en-US" dirty="0" smtClean="0"/>
              <a:t>(</a:t>
            </a:r>
            <a:r>
              <a:rPr lang="en-US" dirty="0"/>
              <a:t>Original: p. 42; With Sources: p. 56)</a:t>
            </a:r>
          </a:p>
        </p:txBody>
      </p:sp>
    </p:spTree>
    <p:extLst>
      <p:ext uri="{BB962C8B-B14F-4D97-AF65-F5344CB8AC3E}">
        <p14:creationId xmlns:p14="http://schemas.microsoft.com/office/powerpoint/2010/main" val="3665999180"/>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2.2 Societies of Early Agriculture </a:t>
            </a:r>
            <a:endParaRPr lang="en-US" dirty="0"/>
          </a:p>
        </p:txBody>
      </p:sp>
      <p:sp>
        <p:nvSpPr>
          <p:cNvPr id="3" name="Subtitle 2"/>
          <p:cNvSpPr>
            <a:spLocks noGrp="1"/>
          </p:cNvSpPr>
          <p:nvPr>
            <p:ph type="subTitle" idx="1"/>
          </p:nvPr>
        </p:nvSpPr>
        <p:spPr/>
        <p:txBody>
          <a:bodyPr/>
          <a:lstStyle/>
          <a:p>
            <a:r>
              <a:rPr lang="en-US" dirty="0" smtClean="0"/>
              <a:t>Strayer 56-67</a:t>
            </a:r>
            <a:endParaRPr lang="en-US" dirty="0"/>
          </a:p>
        </p:txBody>
      </p:sp>
    </p:spTree>
    <p:extLst>
      <p:ext uri="{BB962C8B-B14F-4D97-AF65-F5344CB8AC3E}">
        <p14:creationId xmlns:p14="http://schemas.microsoft.com/office/powerpoint/2010/main" val="3079209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Describe </a:t>
            </a:r>
            <a:r>
              <a:rPr lang="en-US" sz="2400" dirty="0"/>
              <a:t>the development of agricultural societies in the southern half of he African continent beginning around 3,000 B.C.E.  </a:t>
            </a:r>
          </a:p>
        </p:txBody>
      </p:sp>
      <p:sp>
        <p:nvSpPr>
          <p:cNvPr id="3" name="Content Placeholder 2"/>
          <p:cNvSpPr>
            <a:spLocks noGrp="1"/>
          </p:cNvSpPr>
          <p:nvPr>
            <p:ph idx="1"/>
          </p:nvPr>
        </p:nvSpPr>
        <p:spPr/>
        <p:txBody>
          <a:bodyPr>
            <a:normAutofit fontScale="92500" lnSpcReduction="10000"/>
          </a:bodyPr>
          <a:lstStyle/>
          <a:p>
            <a:r>
              <a:rPr lang="en-US" dirty="0" smtClean="0"/>
              <a:t>Starting in Nigeria (North Central Africa) Bantu-speaking </a:t>
            </a:r>
            <a:r>
              <a:rPr lang="en-US" dirty="0"/>
              <a:t>people moved east and south over </a:t>
            </a:r>
            <a:endParaRPr lang="en-US" dirty="0" smtClean="0"/>
          </a:p>
          <a:p>
            <a:r>
              <a:rPr lang="en-US" dirty="0" smtClean="0"/>
              <a:t>Spread their language, </a:t>
            </a:r>
            <a:r>
              <a:rPr lang="en-US" dirty="0" err="1" smtClean="0"/>
              <a:t>ag</a:t>
            </a:r>
            <a:r>
              <a:rPr lang="en-US" dirty="0" smtClean="0"/>
              <a:t> and husbandry skills and iron-working</a:t>
            </a:r>
            <a:endParaRPr lang="en-US" dirty="0"/>
          </a:p>
          <a:p>
            <a:r>
              <a:rPr lang="en-US" dirty="0" smtClean="0"/>
              <a:t>Bantu language is a commonality among many people in southern Africa today</a:t>
            </a:r>
          </a:p>
          <a:p>
            <a:r>
              <a:rPr lang="en-US" dirty="0" smtClean="0"/>
              <a:t>***One of the major migrations you need to know about </a:t>
            </a:r>
          </a:p>
          <a:p>
            <a:r>
              <a:rPr lang="en-US" dirty="0" smtClean="0"/>
              <a:t>(</a:t>
            </a:r>
            <a:r>
              <a:rPr lang="en-US" dirty="0"/>
              <a:t>Original: p. 46; With Sources: p. 60)</a:t>
            </a:r>
          </a:p>
          <a:p>
            <a:endParaRPr lang="en-US" dirty="0"/>
          </a:p>
        </p:txBody>
      </p:sp>
    </p:spTree>
    <p:extLst>
      <p:ext uri="{BB962C8B-B14F-4D97-AF65-F5344CB8AC3E}">
        <p14:creationId xmlns:p14="http://schemas.microsoft.com/office/powerpoint/2010/main" val="2520536535"/>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Agricultural Societies </a:t>
            </a:r>
            <a:endParaRPr lang="en-US" dirty="0"/>
          </a:p>
        </p:txBody>
      </p:sp>
      <p:sp>
        <p:nvSpPr>
          <p:cNvPr id="3" name="Content Placeholder 2"/>
          <p:cNvSpPr>
            <a:spLocks noGrp="1"/>
          </p:cNvSpPr>
          <p:nvPr>
            <p:ph idx="1"/>
          </p:nvPr>
        </p:nvSpPr>
        <p:spPr/>
        <p:txBody>
          <a:bodyPr/>
          <a:lstStyle/>
          <a:p>
            <a:r>
              <a:rPr lang="en-US" dirty="0" smtClean="0"/>
              <a:t>Status based on lineage (family line)</a:t>
            </a:r>
          </a:p>
          <a:p>
            <a:pPr lvl="1"/>
            <a:r>
              <a:rPr lang="en-US" dirty="0" smtClean="0"/>
              <a:t>Also was the </a:t>
            </a:r>
            <a:r>
              <a:rPr lang="en-US" dirty="0" err="1" smtClean="0"/>
              <a:t>gov</a:t>
            </a:r>
            <a:endParaRPr lang="en-US" dirty="0" smtClean="0"/>
          </a:p>
          <a:p>
            <a:pPr lvl="1"/>
            <a:r>
              <a:rPr lang="en-US" dirty="0" smtClean="0"/>
              <a:t>Could be used to stratify or rank people in “lesser” families</a:t>
            </a:r>
          </a:p>
          <a:p>
            <a:r>
              <a:rPr lang="en-US" dirty="0" smtClean="0"/>
              <a:t>Sometimes called “stateless societies”</a:t>
            </a:r>
            <a:endParaRPr lang="en-US" dirty="0"/>
          </a:p>
        </p:txBody>
      </p:sp>
    </p:spTree>
    <p:extLst>
      <p:ext uri="{BB962C8B-B14F-4D97-AF65-F5344CB8AC3E}">
        <p14:creationId xmlns:p14="http://schemas.microsoft.com/office/powerpoint/2010/main" val="3564498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Catalhuyuk</a:t>
            </a:r>
            <a:r>
              <a:rPr lang="en-US" dirty="0" smtClean="0"/>
              <a:t> </a:t>
            </a:r>
            <a:endParaRPr lang="en-US" dirty="0"/>
          </a:p>
        </p:txBody>
      </p:sp>
      <p:sp>
        <p:nvSpPr>
          <p:cNvPr id="3" name="Content Placeholder 2"/>
          <p:cNvSpPr>
            <a:spLocks noGrp="1"/>
          </p:cNvSpPr>
          <p:nvPr>
            <p:ph idx="1"/>
          </p:nvPr>
        </p:nvSpPr>
        <p:spPr/>
        <p:txBody>
          <a:bodyPr/>
          <a:lstStyle/>
          <a:p>
            <a:r>
              <a:rPr lang="en-US" dirty="0" smtClean="0"/>
              <a:t>No streets, walked on rooftops</a:t>
            </a:r>
          </a:p>
          <a:p>
            <a:r>
              <a:rPr lang="en-US" dirty="0" smtClean="0"/>
              <a:t>Buried dead in houses, then built on top of them</a:t>
            </a:r>
          </a:p>
          <a:p>
            <a:r>
              <a:rPr lang="en-US" dirty="0" smtClean="0"/>
              <a:t>Thousands of </a:t>
            </a:r>
            <a:r>
              <a:rPr lang="en-US" dirty="0" err="1" smtClean="0"/>
              <a:t>ppl</a:t>
            </a:r>
            <a:r>
              <a:rPr lang="en-US" dirty="0" smtClean="0"/>
              <a:t> </a:t>
            </a:r>
          </a:p>
          <a:p>
            <a:r>
              <a:rPr lang="en-US" dirty="0" smtClean="0"/>
              <a:t>Little social or gender stratification </a:t>
            </a:r>
            <a:endParaRPr lang="en-US" dirty="0"/>
          </a:p>
        </p:txBody>
      </p:sp>
    </p:spTree>
    <p:extLst>
      <p:ext uri="{BB962C8B-B14F-4D97-AF65-F5344CB8AC3E}">
        <p14:creationId xmlns:p14="http://schemas.microsoft.com/office/powerpoint/2010/main" val="1519677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cosmic calendar put time into perspective?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3147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Chiefdoms</a:t>
            </a:r>
            <a:endParaRPr lang="en-US" dirty="0"/>
          </a:p>
        </p:txBody>
      </p:sp>
      <p:sp>
        <p:nvSpPr>
          <p:cNvPr id="3" name="Content Placeholder 2"/>
          <p:cNvSpPr>
            <a:spLocks noGrp="1"/>
          </p:cNvSpPr>
          <p:nvPr>
            <p:ph idx="1"/>
          </p:nvPr>
        </p:nvSpPr>
        <p:spPr/>
        <p:txBody>
          <a:bodyPr/>
          <a:lstStyle/>
          <a:p>
            <a:r>
              <a:rPr lang="en-US" dirty="0" smtClean="0"/>
              <a:t>Got power from charisma or giving gifts</a:t>
            </a:r>
          </a:p>
          <a:p>
            <a:pPr lvl="1"/>
            <a:r>
              <a:rPr lang="en-US" dirty="0" smtClean="0"/>
              <a:t>Then passed it down through lineage</a:t>
            </a:r>
          </a:p>
          <a:p>
            <a:r>
              <a:rPr lang="en-US" dirty="0" smtClean="0"/>
              <a:t>Early leaders of hunts or irrigation became chiefs</a:t>
            </a:r>
          </a:p>
          <a:p>
            <a:pPr lvl="1"/>
            <a:r>
              <a:rPr lang="en-US" dirty="0" smtClean="0"/>
              <a:t>Maybe a natural process?</a:t>
            </a:r>
          </a:p>
          <a:p>
            <a:r>
              <a:rPr lang="en-US" dirty="0" smtClean="0"/>
              <a:t>Held </a:t>
            </a:r>
            <a:r>
              <a:rPr lang="en-US" dirty="0" err="1" smtClean="0"/>
              <a:t>gov</a:t>
            </a:r>
            <a:r>
              <a:rPr lang="en-US" dirty="0" smtClean="0"/>
              <a:t> and religious power </a:t>
            </a:r>
            <a:endParaRPr lang="en-US" dirty="0"/>
          </a:p>
        </p:txBody>
      </p:sp>
    </p:spTree>
    <p:extLst>
      <p:ext uri="{BB962C8B-B14F-4D97-AF65-F5344CB8AC3E}">
        <p14:creationId xmlns:p14="http://schemas.microsoft.com/office/powerpoint/2010/main" val="3174134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Cahokia (near St. Louis)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37171" b="-37171"/>
          <a:stretch>
            <a:fillRect/>
          </a:stretch>
        </p:blipFill>
        <p:spPr>
          <a:xfrm>
            <a:off x="0" y="1600200"/>
            <a:ext cx="9433116" cy="4525963"/>
          </a:xfrm>
        </p:spPr>
      </p:pic>
    </p:spTree>
    <p:extLst>
      <p:ext uri="{BB962C8B-B14F-4D97-AF65-F5344CB8AC3E}">
        <p14:creationId xmlns:p14="http://schemas.microsoft.com/office/powerpoint/2010/main" val="1506828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Where was agriculture sometimes resisted?  Why?</a:t>
            </a:r>
          </a:p>
        </p:txBody>
      </p:sp>
      <p:sp>
        <p:nvSpPr>
          <p:cNvPr id="3" name="Content Placeholder 2"/>
          <p:cNvSpPr>
            <a:spLocks noGrp="1"/>
          </p:cNvSpPr>
          <p:nvPr>
            <p:ph idx="1"/>
          </p:nvPr>
        </p:nvSpPr>
        <p:spPr/>
        <p:txBody>
          <a:bodyPr>
            <a:normAutofit/>
          </a:bodyPr>
          <a:lstStyle/>
          <a:p>
            <a:r>
              <a:rPr lang="en-US" dirty="0" smtClean="0"/>
              <a:t>Either places with bad land or where people didn’t need to farm.</a:t>
            </a:r>
          </a:p>
          <a:p>
            <a:r>
              <a:rPr lang="en-US" dirty="0" smtClean="0"/>
              <a:t>Some hunter\gatherers liked the freer life as compared to the hard life of farming </a:t>
            </a:r>
          </a:p>
          <a:p>
            <a:pPr lvl="1"/>
            <a:r>
              <a:rPr lang="en-US" dirty="0" smtClean="0"/>
              <a:t>Like, hippies, </a:t>
            </a:r>
            <a:r>
              <a:rPr lang="en-US" dirty="0" err="1" smtClean="0"/>
              <a:t>maaaan</a:t>
            </a:r>
            <a:r>
              <a:rPr lang="en-US" dirty="0" smtClean="0"/>
              <a:t>.</a:t>
            </a:r>
          </a:p>
          <a:p>
            <a:r>
              <a:rPr lang="en-US" dirty="0" smtClean="0"/>
              <a:t>(</a:t>
            </a:r>
            <a:r>
              <a:rPr lang="en-US" dirty="0"/>
              <a:t>Original: p. 46; </a:t>
            </a:r>
            <a:endParaRPr lang="en-US" dirty="0" smtClean="0"/>
          </a:p>
          <a:p>
            <a:pPr marL="0" indent="0">
              <a:buNone/>
            </a:pPr>
            <a:r>
              <a:rPr lang="en-US" dirty="0" smtClean="0"/>
              <a:t>With </a:t>
            </a:r>
            <a:r>
              <a:rPr lang="en-US" dirty="0"/>
              <a:t>Sources: p. 60)</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6463" y="3607941"/>
            <a:ext cx="2975742" cy="3250059"/>
          </a:xfrm>
          <a:prstGeom prst="rect">
            <a:avLst/>
          </a:prstGeom>
        </p:spPr>
      </p:pic>
    </p:spTree>
    <p:extLst>
      <p:ext uri="{BB962C8B-B14F-4D97-AF65-F5344CB8AC3E}">
        <p14:creationId xmlns:p14="http://schemas.microsoft.com/office/powerpoint/2010/main" val="1050447216"/>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11.  What was the impact on the environment from farmers and herders</a:t>
            </a:r>
            <a:r>
              <a:rPr lang="en-US" sz="3600" dirty="0" smtClean="0"/>
              <a:t>?</a:t>
            </a:r>
            <a:endParaRPr lang="en-US" sz="3600" dirty="0"/>
          </a:p>
        </p:txBody>
      </p:sp>
      <p:sp>
        <p:nvSpPr>
          <p:cNvPr id="3" name="Content Placeholder 2"/>
          <p:cNvSpPr>
            <a:spLocks noGrp="1"/>
          </p:cNvSpPr>
          <p:nvPr>
            <p:ph idx="1"/>
          </p:nvPr>
        </p:nvSpPr>
        <p:spPr/>
        <p:txBody>
          <a:bodyPr>
            <a:normAutofit/>
          </a:bodyPr>
          <a:lstStyle/>
          <a:p>
            <a:r>
              <a:rPr lang="en-US" dirty="0" smtClean="0"/>
              <a:t>They changed the ecosystem</a:t>
            </a:r>
          </a:p>
          <a:p>
            <a:r>
              <a:rPr lang="en-US" dirty="0" smtClean="0"/>
              <a:t>In the Middle East, just 1,000 years of farming destroyed the land with soil erosion and deforestation</a:t>
            </a:r>
          </a:p>
          <a:p>
            <a:r>
              <a:rPr lang="en-US" dirty="0" smtClean="0"/>
              <a:t>That land was abandoned  </a:t>
            </a:r>
          </a:p>
          <a:p>
            <a:r>
              <a:rPr lang="en-US" dirty="0" smtClean="0"/>
              <a:t>(</a:t>
            </a:r>
            <a:r>
              <a:rPr lang="en-US" dirty="0"/>
              <a:t>Original: p. 48; With Sources: p. 62)</a:t>
            </a:r>
          </a:p>
          <a:p>
            <a:endParaRPr lang="en-US" dirty="0"/>
          </a:p>
        </p:txBody>
      </p:sp>
    </p:spTree>
    <p:extLst>
      <p:ext uri="{BB962C8B-B14F-4D97-AF65-F5344CB8AC3E}">
        <p14:creationId xmlns:p14="http://schemas.microsoft.com/office/powerpoint/2010/main" val="938170358"/>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10a. When did most Paleolithic societies die out?</a:t>
            </a:r>
            <a:endParaRPr lang="en-US" dirty="0"/>
          </a:p>
        </p:txBody>
      </p:sp>
      <p:sp>
        <p:nvSpPr>
          <p:cNvPr id="3" name="Content Placeholder 2"/>
          <p:cNvSpPr>
            <a:spLocks noGrp="1"/>
          </p:cNvSpPr>
          <p:nvPr>
            <p:ph idx="1"/>
          </p:nvPr>
        </p:nvSpPr>
        <p:spPr/>
        <p:txBody>
          <a:bodyPr/>
          <a:lstStyle/>
          <a:p>
            <a:r>
              <a:rPr lang="en-US" dirty="0" smtClean="0"/>
              <a:t>By 1CE</a:t>
            </a:r>
            <a:endParaRPr lang="en-US" dirty="0"/>
          </a:p>
        </p:txBody>
      </p:sp>
    </p:spTree>
    <p:extLst>
      <p:ext uri="{BB962C8B-B14F-4D97-AF65-F5344CB8AC3E}">
        <p14:creationId xmlns:p14="http://schemas.microsoft.com/office/powerpoint/2010/main" val="2911932816"/>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12. How were pastoral societies different from early agricultural societies?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Pastoral Societies:  </a:t>
            </a:r>
            <a:endParaRPr lang="en-US" dirty="0" smtClean="0"/>
          </a:p>
          <a:p>
            <a:r>
              <a:rPr lang="en-US" dirty="0" smtClean="0"/>
              <a:t>Think of pastures </a:t>
            </a:r>
          </a:p>
          <a:p>
            <a:r>
              <a:rPr lang="en-US" dirty="0" smtClean="0"/>
              <a:t>Where farming was difficult</a:t>
            </a:r>
          </a:p>
          <a:p>
            <a:r>
              <a:rPr lang="en-US" dirty="0" smtClean="0"/>
              <a:t>Depended on animals to survive</a:t>
            </a:r>
          </a:p>
          <a:p>
            <a:pPr lvl="1"/>
            <a:r>
              <a:rPr lang="en-US" dirty="0" smtClean="0"/>
              <a:t>Sheep, goats, cattle, camels</a:t>
            </a:r>
          </a:p>
          <a:p>
            <a:r>
              <a:rPr lang="en-US" dirty="0" smtClean="0"/>
              <a:t>AKA Herders, pastoralists, nomads</a:t>
            </a:r>
          </a:p>
          <a:p>
            <a:r>
              <a:rPr lang="en-US" dirty="0" smtClean="0"/>
              <a:t>Mainly in Central Asia, Arabian Peninsula and Sahara</a:t>
            </a:r>
            <a:endParaRPr lang="en-US" dirty="0"/>
          </a:p>
          <a:p>
            <a:r>
              <a:rPr lang="en-US" dirty="0" smtClean="0"/>
              <a:t>Very mobile</a:t>
            </a:r>
          </a:p>
          <a:p>
            <a:r>
              <a:rPr lang="en-US" dirty="0" smtClean="0"/>
              <a:t>Clan/tribe based </a:t>
            </a:r>
          </a:p>
          <a:p>
            <a:endParaRPr lang="en-US" dirty="0"/>
          </a:p>
        </p:txBody>
      </p:sp>
    </p:spTree>
    <p:extLst>
      <p:ext uri="{BB962C8B-B14F-4D97-AF65-F5344CB8AC3E}">
        <p14:creationId xmlns:p14="http://schemas.microsoft.com/office/powerpoint/2010/main" val="2565561083"/>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Pastoral Societies </a:t>
            </a:r>
            <a:endParaRPr lang="en-US" dirty="0"/>
          </a:p>
        </p:txBody>
      </p:sp>
      <p:sp>
        <p:nvSpPr>
          <p:cNvPr id="3" name="Content Placeholder 2"/>
          <p:cNvSpPr>
            <a:spLocks noGrp="1"/>
          </p:cNvSpPr>
          <p:nvPr>
            <p:ph idx="1"/>
          </p:nvPr>
        </p:nvSpPr>
        <p:spPr/>
        <p:txBody>
          <a:bodyPr>
            <a:normAutofit fontScale="92500"/>
          </a:bodyPr>
          <a:lstStyle/>
          <a:p>
            <a:r>
              <a:rPr lang="en-US" dirty="0" smtClean="0"/>
              <a:t>Developed more in Afroeurasia </a:t>
            </a:r>
          </a:p>
          <a:p>
            <a:r>
              <a:rPr lang="en-US" dirty="0" smtClean="0"/>
              <a:t>Still some pastoralists around today </a:t>
            </a:r>
          </a:p>
          <a:p>
            <a:r>
              <a:rPr lang="en-US" dirty="0" smtClean="0"/>
              <a:t>Overgrazing – when they allowed their animals to graze so much that the grass </a:t>
            </a:r>
            <a:r>
              <a:rPr lang="en-US" dirty="0" err="1" smtClean="0"/>
              <a:t>wouldn</a:t>
            </a:r>
            <a:r>
              <a:rPr lang="fr-FR" dirty="0" smtClean="0"/>
              <a:t>’</a:t>
            </a:r>
            <a:r>
              <a:rPr lang="en-US" dirty="0" smtClean="0"/>
              <a:t>t grow back</a:t>
            </a:r>
          </a:p>
          <a:p>
            <a:pPr lvl="1"/>
            <a:r>
              <a:rPr lang="en-US" dirty="0" smtClean="0"/>
              <a:t>An example of the environmental impact of pastoral societies </a:t>
            </a:r>
          </a:p>
          <a:p>
            <a:r>
              <a:rPr lang="en-US" dirty="0" smtClean="0"/>
              <a:t>Pastoral societies engaged in more cultural diffusion than other society types</a:t>
            </a:r>
          </a:p>
          <a:p>
            <a:pPr lvl="1"/>
            <a:r>
              <a:rPr lang="en-US" dirty="0" smtClean="0"/>
              <a:t>Because they are more mobile</a:t>
            </a:r>
          </a:p>
          <a:p>
            <a:endParaRPr lang="en-US" dirty="0"/>
          </a:p>
        </p:txBody>
      </p:sp>
    </p:spTree>
    <p:extLst>
      <p:ext uri="{BB962C8B-B14F-4D97-AF65-F5344CB8AC3E}">
        <p14:creationId xmlns:p14="http://schemas.microsoft.com/office/powerpoint/2010/main" val="3135781278"/>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The use of metals in early societies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Earliest pre-civilization metals were not used for tools</a:t>
            </a:r>
          </a:p>
          <a:p>
            <a:pPr lvl="1"/>
            <a:r>
              <a:rPr lang="en-US" dirty="0" smtClean="0"/>
              <a:t>They were used because they looked cool</a:t>
            </a:r>
          </a:p>
          <a:p>
            <a:pPr lvl="2"/>
            <a:r>
              <a:rPr lang="en-US" dirty="0" smtClean="0"/>
              <a:t>Aesthetically pleasing </a:t>
            </a:r>
          </a:p>
          <a:p>
            <a:pPr lvl="1"/>
            <a:r>
              <a:rPr lang="en-US" dirty="0" smtClean="0"/>
              <a:t>We found at burial sites far away from their origin</a:t>
            </a:r>
          </a:p>
          <a:p>
            <a:r>
              <a:rPr lang="en-US" dirty="0" smtClean="0"/>
              <a:t>Having metals meant you were of a higher status </a:t>
            </a:r>
          </a:p>
          <a:p>
            <a:r>
              <a:rPr lang="en-US" dirty="0" smtClean="0"/>
              <a:t>Copper was mined and could be hammered to become as hard as steel </a:t>
            </a:r>
          </a:p>
          <a:p>
            <a:pPr lvl="1"/>
            <a:r>
              <a:rPr lang="en-US" dirty="0" smtClean="0"/>
              <a:t>It was used for tools like knives and sickles</a:t>
            </a:r>
          </a:p>
          <a:p>
            <a:r>
              <a:rPr lang="en-US" dirty="0" smtClean="0"/>
              <a:t>Later, we will see bronze and iron and steel in BCE </a:t>
            </a:r>
          </a:p>
          <a:p>
            <a:r>
              <a:rPr lang="en-US" dirty="0" smtClean="0"/>
              <a:t>Metallurgy – working with metals</a:t>
            </a:r>
          </a:p>
          <a:p>
            <a:pPr lvl="1"/>
            <a:r>
              <a:rPr lang="en-US" dirty="0" smtClean="0"/>
              <a:t>Usually associated with “smelting” (melting metals down to get the more pure parts out of them)</a:t>
            </a:r>
          </a:p>
        </p:txBody>
      </p:sp>
    </p:spTree>
    <p:extLst>
      <p:ext uri="{BB962C8B-B14F-4D97-AF65-F5344CB8AC3E}">
        <p14:creationId xmlns:p14="http://schemas.microsoft.com/office/powerpoint/2010/main" val="2306636793"/>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 Very metal societies </a:t>
            </a:r>
            <a:endParaRPr lang="en-US" dirty="0"/>
          </a:p>
        </p:txBody>
      </p:sp>
      <p:sp>
        <p:nvSpPr>
          <p:cNvPr id="3" name="Content Placeholder 2"/>
          <p:cNvSpPr>
            <a:spLocks noGrp="1"/>
          </p:cNvSpPr>
          <p:nvPr>
            <p:ph idx="1"/>
          </p:nvPr>
        </p:nvSpPr>
        <p:spPr>
          <a:xfrm>
            <a:off x="228600" y="1600201"/>
            <a:ext cx="4191000" cy="4495799"/>
          </a:xfrm>
        </p:spPr>
        <p:txBody>
          <a:bodyPr/>
          <a:lstStyle/>
          <a:p>
            <a:r>
              <a:rPr lang="en-US" dirty="0" smtClean="0"/>
              <a:t>Lydians (modern Turkey)</a:t>
            </a:r>
          </a:p>
          <a:p>
            <a:pPr lvl="1"/>
            <a:r>
              <a:rPr lang="en-US" dirty="0" smtClean="0"/>
              <a:t>First to use metal coins</a:t>
            </a:r>
          </a:p>
          <a:p>
            <a:r>
              <a:rPr lang="en-US" dirty="0" smtClean="0"/>
              <a:t>Hittites (modern Iraq)</a:t>
            </a:r>
          </a:p>
          <a:p>
            <a:pPr lvl="1"/>
            <a:r>
              <a:rPr lang="en-US" dirty="0" smtClean="0"/>
              <a:t>First to use metal for weapons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0574" y="1295400"/>
            <a:ext cx="4800600" cy="4800600"/>
          </a:xfrm>
          <a:prstGeom prst="rect">
            <a:avLst/>
          </a:prstGeom>
        </p:spPr>
      </p:pic>
    </p:spTree>
    <p:extLst>
      <p:ext uri="{BB962C8B-B14F-4D97-AF65-F5344CB8AC3E}">
        <p14:creationId xmlns:p14="http://schemas.microsoft.com/office/powerpoint/2010/main" val="4064892741"/>
      </p:ext>
    </p:extLst>
  </p:cSld>
  <p:clrMapOvr>
    <a:masterClrMapping/>
  </p:clrMapOvr>
  <mc:AlternateContent xmlns:mc="http://schemas.openxmlformats.org/markup-compatibility/2006" xmlns:p14="http://schemas.microsoft.com/office/powerpoint/2010/main">
    <mc:Choice Requires="p14">
      <p:transition spd="slow" p14:dur="900">
        <p14:vortex dir="r"/>
      </p:transition>
    </mc:Choice>
    <mc:Fallback xmlns="">
      <p:transition xmlns:p14="http://schemas.microsoft.com/office/powerpoint/2010/mai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3.1 First Civilizations</a:t>
            </a:r>
            <a:endParaRPr lang="en-US" dirty="0"/>
          </a:p>
        </p:txBody>
      </p:sp>
      <p:sp>
        <p:nvSpPr>
          <p:cNvPr id="3" name="Subtitle 2"/>
          <p:cNvSpPr>
            <a:spLocks noGrp="1"/>
          </p:cNvSpPr>
          <p:nvPr>
            <p:ph type="subTitle" idx="1"/>
          </p:nvPr>
        </p:nvSpPr>
        <p:spPr/>
        <p:txBody>
          <a:bodyPr/>
          <a:lstStyle/>
          <a:p>
            <a:r>
              <a:rPr lang="en-US" dirty="0" smtClean="0"/>
              <a:t>Strayer 85-94</a:t>
            </a:r>
            <a:endParaRPr lang="en-US" dirty="0"/>
          </a:p>
        </p:txBody>
      </p:sp>
    </p:spTree>
    <p:extLst>
      <p:ext uri="{BB962C8B-B14F-4D97-AF65-F5344CB8AC3E}">
        <p14:creationId xmlns:p14="http://schemas.microsoft.com/office/powerpoint/2010/main" val="1088893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Cosmic History (January 1</a:t>
            </a:r>
            <a:r>
              <a:rPr lang="en-US" baseline="30000" dirty="0" smtClean="0"/>
              <a:t>st</a:t>
            </a:r>
            <a:r>
              <a:rPr lang="en-US" dirty="0" smtClean="0"/>
              <a:t> – September 15</a:t>
            </a:r>
            <a:r>
              <a:rPr lang="en-US" baseline="30000" dirty="0" smtClean="0"/>
              <a:t>th</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Big Bang – large unexplained explosion</a:t>
            </a:r>
          </a:p>
          <a:p>
            <a:pPr lvl="1"/>
            <a:r>
              <a:rPr lang="en-US" dirty="0" smtClean="0"/>
              <a:t>15 billion years ago</a:t>
            </a:r>
          </a:p>
          <a:p>
            <a:r>
              <a:rPr lang="en-US" dirty="0" smtClean="0"/>
              <a:t>Gravity brings particles together to form stars, planets</a:t>
            </a:r>
          </a:p>
          <a:p>
            <a:r>
              <a:rPr lang="en-US" dirty="0" smtClean="0"/>
              <a:t>Earth is formed on September 15</a:t>
            </a:r>
            <a:r>
              <a:rPr lang="en-US" baseline="30000" dirty="0" smtClean="0"/>
              <a:t>th</a:t>
            </a:r>
            <a:r>
              <a:rPr lang="en-US" dirty="0" smtClean="0"/>
              <a:t>  (4 billion years ago) from leftovers from the sun</a:t>
            </a:r>
          </a:p>
          <a:p>
            <a:r>
              <a:rPr lang="en-US" dirty="0" smtClean="0"/>
              <a:t>Dark matter – 90% of the mass of the universe</a:t>
            </a:r>
          </a:p>
          <a:p>
            <a:pPr lvl="1"/>
            <a:r>
              <a:rPr lang="en-US" dirty="0" smtClean="0"/>
              <a:t>Invisible to the human eye</a:t>
            </a:r>
          </a:p>
          <a:p>
            <a:pPr lvl="1"/>
            <a:r>
              <a:rPr lang="en-US" dirty="0" smtClean="0"/>
              <a:t>Really freaky</a:t>
            </a:r>
            <a:endParaRPr lang="en-US" dirty="0"/>
          </a:p>
        </p:txBody>
      </p:sp>
    </p:spTree>
    <p:extLst>
      <p:ext uri="{BB962C8B-B14F-4D97-AF65-F5344CB8AC3E}">
        <p14:creationId xmlns:p14="http://schemas.microsoft.com/office/powerpoint/2010/main" val="593343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  How were the new civilizations different from the earlier agricultural villages, pastoral societies, and chiefdoms</a:t>
            </a:r>
            <a:r>
              <a:rPr lang="en-US" sz="3200" dirty="0" smtClean="0"/>
              <a:t>?</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Surplus of </a:t>
            </a:r>
            <a:r>
              <a:rPr lang="en-US" dirty="0" smtClean="0"/>
              <a:t>food which leads to a specialization of labor </a:t>
            </a:r>
          </a:p>
          <a:p>
            <a:pPr lvl="1"/>
            <a:r>
              <a:rPr lang="en-US" dirty="0" smtClean="0"/>
              <a:t>Shoe makers, magicians, barbers</a:t>
            </a:r>
          </a:p>
          <a:p>
            <a:pPr lvl="1"/>
            <a:r>
              <a:rPr lang="en-US" dirty="0" smtClean="0"/>
              <a:t>Before, the only job available was the “get the food” job</a:t>
            </a:r>
          </a:p>
          <a:p>
            <a:r>
              <a:rPr lang="en-US" dirty="0" smtClean="0"/>
              <a:t>Larger populations</a:t>
            </a:r>
          </a:p>
          <a:p>
            <a:pPr lvl="1"/>
            <a:r>
              <a:rPr lang="en-US" dirty="0" smtClean="0"/>
              <a:t>Because of the abundance of food</a:t>
            </a:r>
          </a:p>
          <a:p>
            <a:pPr lvl="1"/>
            <a:r>
              <a:rPr lang="en-US" dirty="0" smtClean="0"/>
              <a:t>More food, more sex, more babies</a:t>
            </a:r>
          </a:p>
          <a:p>
            <a:r>
              <a:rPr lang="en-US" dirty="0" smtClean="0"/>
              <a:t>City states with power based on coercion (force)</a:t>
            </a:r>
          </a:p>
          <a:p>
            <a:pPr lvl="1"/>
            <a:r>
              <a:rPr lang="en-US" dirty="0" smtClean="0"/>
              <a:t>To control the food</a:t>
            </a:r>
          </a:p>
          <a:p>
            <a:endParaRPr lang="en-US" dirty="0"/>
          </a:p>
        </p:txBody>
      </p:sp>
    </p:spTree>
    <p:extLst>
      <p:ext uri="{BB962C8B-B14F-4D97-AF65-F5344CB8AC3E}">
        <p14:creationId xmlns:p14="http://schemas.microsoft.com/office/powerpoint/2010/main" val="313763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Wealth inequality</a:t>
            </a:r>
          </a:p>
          <a:p>
            <a:pPr lvl="1"/>
            <a:r>
              <a:rPr lang="en-US" dirty="0"/>
              <a:t>An upper-class and peasants </a:t>
            </a:r>
          </a:p>
          <a:p>
            <a:pPr lvl="1"/>
            <a:r>
              <a:rPr lang="en-US" dirty="0"/>
              <a:t>Because some people have more and better food</a:t>
            </a:r>
          </a:p>
          <a:p>
            <a:r>
              <a:rPr lang="en-US" dirty="0"/>
              <a:t>Armies</a:t>
            </a:r>
          </a:p>
          <a:p>
            <a:pPr lvl="1"/>
            <a:r>
              <a:rPr lang="en-US" dirty="0"/>
              <a:t>To get more land to grow food, or to protect our food land</a:t>
            </a:r>
          </a:p>
          <a:p>
            <a:r>
              <a:rPr lang="en-US" dirty="0"/>
              <a:t>Long-distance trade </a:t>
            </a:r>
          </a:p>
          <a:p>
            <a:pPr lvl="1"/>
            <a:r>
              <a:rPr lang="en-US" dirty="0"/>
              <a:t>For stuff, often rad food </a:t>
            </a:r>
            <a:endParaRPr lang="en-US" dirty="0" smtClean="0"/>
          </a:p>
          <a:p>
            <a:r>
              <a:rPr lang="en-US" dirty="0" smtClean="0"/>
              <a:t>Writing system (sometimes)</a:t>
            </a:r>
          </a:p>
          <a:p>
            <a:pPr lvl="1"/>
            <a:r>
              <a:rPr lang="en-US" dirty="0" smtClean="0"/>
              <a:t>To keep record of trade which was mostly food</a:t>
            </a:r>
            <a:endParaRPr lang="en-US" dirty="0"/>
          </a:p>
          <a:p>
            <a:r>
              <a:rPr lang="en-US" dirty="0"/>
              <a:t> </a:t>
            </a:r>
            <a:r>
              <a:rPr lang="en-US" b="1" dirty="0"/>
              <a:t>(</a:t>
            </a:r>
            <a:r>
              <a:rPr lang="en-US" dirty="0"/>
              <a:t>Original: </a:t>
            </a:r>
            <a:r>
              <a:rPr lang="en-US" b="1" dirty="0"/>
              <a:t>p. 56</a:t>
            </a:r>
            <a:r>
              <a:rPr lang="en-US" dirty="0"/>
              <a:t>; With Sources: p. 86</a:t>
            </a:r>
            <a:r>
              <a:rPr lang="en-US" b="1" dirty="0"/>
              <a:t>)</a:t>
            </a:r>
            <a:endParaRPr lang="en-US" dirty="0"/>
          </a:p>
          <a:p>
            <a:endParaRPr lang="en-US" dirty="0"/>
          </a:p>
        </p:txBody>
      </p:sp>
    </p:spTree>
    <p:extLst>
      <p:ext uri="{BB962C8B-B14F-4D97-AF65-F5344CB8AC3E}">
        <p14:creationId xmlns:p14="http://schemas.microsoft.com/office/powerpoint/2010/main" val="2669984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Where and when did the first civilizations emerge</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lvl="0"/>
            <a:r>
              <a:rPr lang="en-US" dirty="0" smtClean="0"/>
              <a:t>The Six</a:t>
            </a:r>
          </a:p>
          <a:p>
            <a:pPr marL="514350" lvl="0" indent="-514350">
              <a:buFont typeface="+mj-lt"/>
              <a:buAutoNum type="arabicPeriod"/>
            </a:pPr>
            <a:r>
              <a:rPr lang="en-US" dirty="0" smtClean="0"/>
              <a:t>Sumer </a:t>
            </a:r>
            <a:r>
              <a:rPr lang="en-US" dirty="0"/>
              <a:t>in Mesopotamia, by 3,000 </a:t>
            </a:r>
            <a:r>
              <a:rPr lang="en-US" cap="small" dirty="0" err="1"/>
              <a:t>b.c.e</a:t>
            </a:r>
            <a:r>
              <a:rPr lang="en-US" cap="small" dirty="0"/>
              <a:t>.</a:t>
            </a:r>
            <a:endParaRPr lang="en-US" dirty="0"/>
          </a:p>
          <a:p>
            <a:pPr marL="514350" lvl="0" indent="-514350">
              <a:buFont typeface="+mj-lt"/>
              <a:buAutoNum type="arabicPeriod"/>
            </a:pPr>
            <a:r>
              <a:rPr lang="en-US" dirty="0"/>
              <a:t>Egypt in the Nile River Valley, by 3,000 </a:t>
            </a:r>
            <a:r>
              <a:rPr lang="en-US" cap="small" dirty="0" err="1"/>
              <a:t>b.c.e</a:t>
            </a:r>
            <a:r>
              <a:rPr lang="en-US" cap="small" dirty="0"/>
              <a:t>.</a:t>
            </a:r>
            <a:endParaRPr lang="en-US" dirty="0"/>
          </a:p>
          <a:p>
            <a:pPr marL="514350" lvl="0" indent="-514350">
              <a:buFont typeface="+mj-lt"/>
              <a:buAutoNum type="arabicPeriod"/>
            </a:pPr>
            <a:r>
              <a:rPr lang="en-US" dirty="0"/>
              <a:t>Norte Chico along the coast of central Peru, by 3,000 </a:t>
            </a:r>
            <a:r>
              <a:rPr lang="en-US" cap="small" dirty="0" err="1"/>
              <a:t>b.c.e</a:t>
            </a:r>
            <a:r>
              <a:rPr lang="en-US" cap="small" dirty="0"/>
              <a:t>.</a:t>
            </a:r>
            <a:endParaRPr lang="en-US" dirty="0"/>
          </a:p>
          <a:p>
            <a:pPr marL="514350" lvl="0" indent="-514350">
              <a:buFont typeface="+mj-lt"/>
              <a:buAutoNum type="arabicPeriod"/>
            </a:pPr>
            <a:r>
              <a:rPr lang="en-US" dirty="0"/>
              <a:t>Indus Valley civilization in the Indus and </a:t>
            </a:r>
            <a:r>
              <a:rPr lang="en-US" dirty="0" err="1"/>
              <a:t>Saraswati</a:t>
            </a:r>
            <a:r>
              <a:rPr lang="en-US" dirty="0"/>
              <a:t> River valleys of present day Pakistan, by 2,000 </a:t>
            </a:r>
            <a:r>
              <a:rPr lang="en-US" cap="small" dirty="0" err="1"/>
              <a:t>b.c.e</a:t>
            </a:r>
            <a:r>
              <a:rPr lang="en-US" cap="small" dirty="0"/>
              <a:t>.</a:t>
            </a:r>
            <a:endParaRPr lang="en-US" dirty="0"/>
          </a:p>
          <a:p>
            <a:pPr marL="514350" lvl="0" indent="-514350">
              <a:buFont typeface="+mj-lt"/>
              <a:buAutoNum type="arabicPeriod"/>
            </a:pPr>
            <a:r>
              <a:rPr lang="en-US" dirty="0"/>
              <a:t>China, by 2,200 </a:t>
            </a:r>
            <a:r>
              <a:rPr lang="en-US" cap="small" dirty="0" err="1"/>
              <a:t>b.c.e</a:t>
            </a:r>
            <a:r>
              <a:rPr lang="en-US" cap="small" dirty="0"/>
              <a:t>.</a:t>
            </a:r>
            <a:endParaRPr lang="en-US" dirty="0"/>
          </a:p>
          <a:p>
            <a:pPr marL="514350" lvl="0" indent="-514350">
              <a:buFont typeface="+mj-lt"/>
              <a:buAutoNum type="arabicPeriod"/>
            </a:pPr>
            <a:r>
              <a:rPr lang="en-US" dirty="0"/>
              <a:t>The Olmec along the coast of the Gulf of Mexico near present day Veracruz in southern Mexico, around 1,200 </a:t>
            </a:r>
            <a:r>
              <a:rPr lang="en-US" cap="small" dirty="0" err="1"/>
              <a:t>b.c.e</a:t>
            </a:r>
            <a:r>
              <a:rPr lang="en-US" cap="small" dirty="0"/>
              <a:t>. </a:t>
            </a:r>
            <a:endParaRPr lang="en-US" cap="small" dirty="0" smtClean="0"/>
          </a:p>
          <a:p>
            <a:pPr lvl="0"/>
            <a:r>
              <a:rPr lang="en-US" dirty="0" smtClean="0"/>
              <a:t>(</a:t>
            </a:r>
            <a:r>
              <a:rPr lang="en-US" dirty="0"/>
              <a:t>Original: </a:t>
            </a:r>
            <a:r>
              <a:rPr lang="en-US" b="1" dirty="0"/>
              <a:t>p. 56-60</a:t>
            </a:r>
            <a:r>
              <a:rPr lang="en-US" dirty="0"/>
              <a:t>; With Sources: pp. 86-91</a:t>
            </a:r>
            <a:r>
              <a:rPr lang="en-US" b="1" dirty="0" smtClean="0"/>
              <a:t>)</a:t>
            </a:r>
            <a:endParaRPr lang="en-US" dirty="0"/>
          </a:p>
        </p:txBody>
      </p:sp>
    </p:spTree>
    <p:extLst>
      <p:ext uri="{BB962C8B-B14F-4D97-AF65-F5344CB8AC3E}">
        <p14:creationId xmlns:p14="http://schemas.microsoft.com/office/powerpoint/2010/main" val="42916274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8200"/>
            <a:ext cx="9144000" cy="5177790"/>
          </a:xfrm>
          <a:prstGeom prst="rect">
            <a:avLst/>
          </a:prstGeom>
        </p:spPr>
      </p:pic>
    </p:spTree>
    <p:extLst>
      <p:ext uri="{BB962C8B-B14F-4D97-AF65-F5344CB8AC3E}">
        <p14:creationId xmlns:p14="http://schemas.microsoft.com/office/powerpoint/2010/main" val="3879508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What was unique about each of the initial six civilizations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US" dirty="0"/>
              <a:t>Sumer—world’s earliest written language; city-states; temples</a:t>
            </a:r>
          </a:p>
          <a:p>
            <a:pPr lvl="0"/>
            <a:r>
              <a:rPr lang="en-US" dirty="0"/>
              <a:t>Egypt—pharaohs and pyramids; a unified territorial state unlike Sumer</a:t>
            </a:r>
          </a:p>
          <a:p>
            <a:pPr lvl="0"/>
            <a:r>
              <a:rPr lang="en-US" dirty="0" smtClean="0"/>
              <a:t>Chavin—monumental </a:t>
            </a:r>
            <a:r>
              <a:rPr lang="en-US" dirty="0"/>
              <a:t>architecture in the form of earthen platform mounds; </a:t>
            </a:r>
            <a:r>
              <a:rPr lang="en-US" dirty="0" err="1"/>
              <a:t>quipu</a:t>
            </a:r>
            <a:r>
              <a:rPr lang="en-US" dirty="0"/>
              <a:t> for recordkeeping/accounting purposes; self-contained </a:t>
            </a:r>
            <a:r>
              <a:rPr lang="en-US" dirty="0" smtClean="0"/>
              <a:t>civilization</a:t>
            </a:r>
          </a:p>
          <a:p>
            <a:pPr lvl="1"/>
            <a:r>
              <a:rPr lang="en-US" dirty="0" smtClean="0"/>
              <a:t>Ancestors to the Inca</a:t>
            </a:r>
            <a:endParaRPr lang="en-US" dirty="0"/>
          </a:p>
          <a:p>
            <a:endParaRPr lang="en-US" dirty="0"/>
          </a:p>
        </p:txBody>
      </p:sp>
    </p:spTree>
    <p:extLst>
      <p:ext uri="{BB962C8B-B14F-4D97-AF65-F5344CB8AC3E}">
        <p14:creationId xmlns:p14="http://schemas.microsoft.com/office/powerpoint/2010/main" val="1701922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Indus Valley—elaborately planned cities; standardized weights and measures; little indication of a political hierarchy or centralized state</a:t>
            </a:r>
          </a:p>
          <a:p>
            <a:pPr lvl="1"/>
            <a:r>
              <a:rPr lang="en-US" dirty="0" smtClean="0"/>
              <a:t>This was before the Caste System </a:t>
            </a:r>
          </a:p>
          <a:p>
            <a:pPr lvl="0"/>
            <a:r>
              <a:rPr lang="en-US" dirty="0" smtClean="0"/>
              <a:t>China—Shang and Zhou dynasties</a:t>
            </a:r>
          </a:p>
          <a:p>
            <a:pPr lvl="1"/>
            <a:r>
              <a:rPr lang="en-US" dirty="0" smtClean="0"/>
              <a:t>They get their own slides</a:t>
            </a:r>
            <a:endParaRPr lang="en-US" dirty="0"/>
          </a:p>
          <a:p>
            <a:pPr lvl="0"/>
            <a:r>
              <a:rPr lang="en-US" dirty="0" err="1" smtClean="0"/>
              <a:t>Olmecs</a:t>
            </a:r>
            <a:r>
              <a:rPr lang="en-US" dirty="0" smtClean="0"/>
              <a:t>—; colossal basalt heads weighing twenty tons or more; mound building; artistic styles; urban planning; a game played with a rubber ball; ritual sacrifice; and bloodletting by rulers. </a:t>
            </a:r>
          </a:p>
          <a:p>
            <a:pPr lvl="1"/>
            <a:r>
              <a:rPr lang="en-US" dirty="0" smtClean="0"/>
              <a:t>Ancestors to the Aztec</a:t>
            </a:r>
          </a:p>
          <a:p>
            <a:pPr lvl="0"/>
            <a:r>
              <a:rPr lang="en-US" b="1" dirty="0" smtClean="0"/>
              <a:t>(</a:t>
            </a:r>
            <a:r>
              <a:rPr lang="en-US" dirty="0" smtClean="0"/>
              <a:t>Original: </a:t>
            </a:r>
            <a:r>
              <a:rPr lang="en-US" b="1" dirty="0" smtClean="0"/>
              <a:t>p. 56-61</a:t>
            </a:r>
            <a:r>
              <a:rPr lang="en-US" dirty="0" smtClean="0"/>
              <a:t>; With Sources: pp. 86-91</a:t>
            </a:r>
            <a:r>
              <a:rPr lang="en-US" b="1" dirty="0" smtClean="0"/>
              <a:t>)</a:t>
            </a:r>
            <a:endParaRPr lang="en-US" dirty="0" smtClean="0"/>
          </a:p>
          <a:p>
            <a:endParaRPr lang="en-US" dirty="0"/>
          </a:p>
        </p:txBody>
      </p:sp>
    </p:spTree>
    <p:extLst>
      <p:ext uri="{BB962C8B-B14F-4D97-AF65-F5344CB8AC3E}">
        <p14:creationId xmlns:p14="http://schemas.microsoft.com/office/powerpoint/2010/main" val="382612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3a. Everything you need to know about China in Unit 1 </a:t>
            </a:r>
            <a:endParaRPr lang="en-US" dirty="0"/>
          </a:p>
        </p:txBody>
      </p:sp>
    </p:spTree>
    <p:extLst>
      <p:ext uri="{BB962C8B-B14F-4D97-AF65-F5344CB8AC3E}">
        <p14:creationId xmlns:p14="http://schemas.microsoft.com/office/powerpoint/2010/main" val="2370274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Chinese Dynasties Song</a:t>
            </a:r>
            <a:endParaRPr lang="en-US" dirty="0"/>
          </a:p>
        </p:txBody>
      </p:sp>
      <p:sp>
        <p:nvSpPr>
          <p:cNvPr id="3" name="Content Placeholder 2"/>
          <p:cNvSpPr>
            <a:spLocks noGrp="1"/>
          </p:cNvSpPr>
          <p:nvPr>
            <p:ph idx="1"/>
          </p:nvPr>
        </p:nvSpPr>
        <p:spPr/>
        <p:txBody>
          <a:bodyPr/>
          <a:lstStyle/>
          <a:p>
            <a:r>
              <a:rPr lang="en-US" dirty="0" smtClean="0"/>
              <a:t>Shang, Zhou (Joe), Qin (Chin), Han</a:t>
            </a:r>
          </a:p>
          <a:p>
            <a:r>
              <a:rPr lang="en-US" dirty="0" smtClean="0"/>
              <a:t>Sui (Sway), Tang, Song</a:t>
            </a:r>
          </a:p>
          <a:p>
            <a:r>
              <a:rPr lang="en-US" dirty="0" smtClean="0"/>
              <a:t>Yuan, Ming, Qing (</a:t>
            </a:r>
            <a:r>
              <a:rPr lang="en-US" dirty="0" err="1" smtClean="0"/>
              <a:t>Ching</a:t>
            </a:r>
            <a:r>
              <a:rPr lang="en-US" dirty="0" smtClean="0"/>
              <a:t>), </a:t>
            </a:r>
            <a:r>
              <a:rPr lang="en-US" dirty="0"/>
              <a:t>Republic</a:t>
            </a:r>
          </a:p>
          <a:p>
            <a:r>
              <a:rPr lang="en-US" dirty="0" smtClean="0"/>
              <a:t>Mao Zedong,  De!</a:t>
            </a:r>
            <a:endParaRPr lang="en-US" dirty="0"/>
          </a:p>
          <a:p>
            <a:endParaRPr lang="en-US" dirty="0"/>
          </a:p>
        </p:txBody>
      </p:sp>
    </p:spTree>
    <p:extLst>
      <p:ext uri="{BB962C8B-B14F-4D97-AF65-F5344CB8AC3E}">
        <p14:creationId xmlns:p14="http://schemas.microsoft.com/office/powerpoint/2010/main" val="2947827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Shang</a:t>
            </a:r>
            <a:r>
              <a:rPr lang="en-US" dirty="0"/>
              <a:t> (1523-1028 BCE) </a:t>
            </a:r>
          </a:p>
        </p:txBody>
      </p:sp>
      <p:sp>
        <p:nvSpPr>
          <p:cNvPr id="3" name="Content Placeholder 2"/>
          <p:cNvSpPr>
            <a:spLocks noGrp="1"/>
          </p:cNvSpPr>
          <p:nvPr>
            <p:ph idx="1"/>
          </p:nvPr>
        </p:nvSpPr>
        <p:spPr/>
        <p:txBody>
          <a:bodyPr>
            <a:normAutofit lnSpcReduction="10000"/>
          </a:bodyPr>
          <a:lstStyle/>
          <a:p>
            <a:r>
              <a:rPr lang="en-US" dirty="0" smtClean="0"/>
              <a:t>First dynasty</a:t>
            </a:r>
          </a:p>
          <a:p>
            <a:pPr lvl="1"/>
            <a:r>
              <a:rPr lang="en-US" dirty="0" smtClean="0"/>
              <a:t>May have been earlier dynasties</a:t>
            </a:r>
          </a:p>
          <a:p>
            <a:pPr lvl="1"/>
            <a:r>
              <a:rPr lang="en-US" dirty="0" smtClean="0"/>
              <a:t>This is debated</a:t>
            </a:r>
          </a:p>
          <a:p>
            <a:r>
              <a:rPr lang="en-US" dirty="0" smtClean="0"/>
              <a:t>Cultivated silk worms</a:t>
            </a:r>
          </a:p>
          <a:p>
            <a:r>
              <a:rPr lang="en-US" dirty="0" smtClean="0"/>
              <a:t>Used coined money </a:t>
            </a:r>
          </a:p>
          <a:p>
            <a:r>
              <a:rPr lang="en-US" dirty="0" smtClean="0"/>
              <a:t>Oracle bones</a:t>
            </a:r>
          </a:p>
          <a:p>
            <a:pPr lvl="1"/>
            <a:r>
              <a:rPr lang="en-US" dirty="0" smtClean="0"/>
              <a:t>Earliest written Chinese language</a:t>
            </a:r>
          </a:p>
          <a:p>
            <a:pPr lvl="1"/>
            <a:r>
              <a:rPr lang="en-US" dirty="0" smtClean="0"/>
              <a:t>Etched into bones, turtle shells, thrown in fires</a:t>
            </a:r>
          </a:p>
          <a:p>
            <a:pPr lvl="1"/>
            <a:r>
              <a:rPr lang="en-US" dirty="0" smtClean="0"/>
              <a:t>Cracks read to tell the future </a:t>
            </a:r>
            <a:endParaRPr lang="en-US" dirty="0"/>
          </a:p>
        </p:txBody>
      </p:sp>
      <p:pic>
        <p:nvPicPr>
          <p:cNvPr id="4" name="Picture 3"/>
          <p:cNvPicPr>
            <a:picLocks noChangeAspect="1"/>
          </p:cNvPicPr>
          <p:nvPr/>
        </p:nvPicPr>
        <p:blipFill>
          <a:blip r:embed="rId2"/>
          <a:stretch>
            <a:fillRect/>
          </a:stretch>
        </p:blipFill>
        <p:spPr>
          <a:xfrm rot="5400000">
            <a:off x="5684374" y="2025008"/>
            <a:ext cx="3653142" cy="2351710"/>
          </a:xfrm>
          <a:prstGeom prst="rect">
            <a:avLst/>
          </a:prstGeom>
        </p:spPr>
      </p:pic>
    </p:spTree>
    <p:extLst>
      <p:ext uri="{BB962C8B-B14F-4D97-AF65-F5344CB8AC3E}">
        <p14:creationId xmlns:p14="http://schemas.microsoft.com/office/powerpoint/2010/main" val="3746127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Zhou</a:t>
            </a:r>
            <a:r>
              <a:rPr lang="en-US" dirty="0" smtClean="0"/>
              <a:t> </a:t>
            </a:r>
            <a:r>
              <a:rPr lang="en-US" dirty="0"/>
              <a:t>(1027-256 BCE) </a:t>
            </a:r>
          </a:p>
        </p:txBody>
      </p:sp>
      <p:sp>
        <p:nvSpPr>
          <p:cNvPr id="3" name="Content Placeholder 2"/>
          <p:cNvSpPr>
            <a:spLocks noGrp="1"/>
          </p:cNvSpPr>
          <p:nvPr>
            <p:ph idx="1"/>
          </p:nvPr>
        </p:nvSpPr>
        <p:spPr/>
        <p:txBody>
          <a:bodyPr>
            <a:normAutofit fontScale="92500" lnSpcReduction="10000"/>
          </a:bodyPr>
          <a:lstStyle/>
          <a:p>
            <a:r>
              <a:rPr lang="en-US" dirty="0" smtClean="0"/>
              <a:t>Pronounced “Joe”</a:t>
            </a:r>
          </a:p>
          <a:p>
            <a:r>
              <a:rPr lang="en-US" dirty="0" smtClean="0"/>
              <a:t>Mandate of Heaven</a:t>
            </a:r>
          </a:p>
          <a:p>
            <a:pPr lvl="1"/>
            <a:r>
              <a:rPr lang="en-US" dirty="0" smtClean="0"/>
              <a:t>The idea that if the rulers are fair, the gods will allow them to keep ruling</a:t>
            </a:r>
          </a:p>
          <a:p>
            <a:pPr lvl="2"/>
            <a:r>
              <a:rPr lang="en-US" dirty="0" smtClean="0"/>
              <a:t>If they are not fair, the gods will bring an end to their dynasty</a:t>
            </a:r>
          </a:p>
          <a:p>
            <a:pPr lvl="1"/>
            <a:r>
              <a:rPr lang="en-US" dirty="0" smtClean="0"/>
              <a:t>Perhaps a justification for the takeover of the Shang Dynasty </a:t>
            </a:r>
          </a:p>
          <a:p>
            <a:r>
              <a:rPr lang="en-US" dirty="0" smtClean="0"/>
              <a:t>Birth of Confucianism and Taoism</a:t>
            </a:r>
          </a:p>
          <a:p>
            <a:pPr lvl="1"/>
            <a:r>
              <a:rPr lang="en-US" dirty="0" smtClean="0"/>
              <a:t>More on these later  </a:t>
            </a:r>
            <a:endParaRPr lang="en-US" dirty="0"/>
          </a:p>
        </p:txBody>
      </p:sp>
    </p:spTree>
    <p:extLst>
      <p:ext uri="{BB962C8B-B14F-4D97-AF65-F5344CB8AC3E}">
        <p14:creationId xmlns:p14="http://schemas.microsoft.com/office/powerpoint/2010/main" val="2422052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size of the universe</a:t>
            </a:r>
            <a:endParaRPr lang="en-US" dirty="0"/>
          </a:p>
        </p:txBody>
      </p:sp>
      <p:sp>
        <p:nvSpPr>
          <p:cNvPr id="3" name="Content Placeholder 2"/>
          <p:cNvSpPr>
            <a:spLocks noGrp="1"/>
          </p:cNvSpPr>
          <p:nvPr>
            <p:ph idx="1"/>
          </p:nvPr>
        </p:nvSpPr>
        <p:spPr/>
        <p:txBody>
          <a:bodyPr/>
          <a:lstStyle/>
          <a:p>
            <a:r>
              <a:rPr lang="en-US" dirty="0" smtClean="0"/>
              <a:t>Can make us feel insignificant </a:t>
            </a:r>
          </a:p>
          <a:p>
            <a:r>
              <a:rPr lang="en-US" dirty="0" smtClean="0"/>
              <a:t>“This little globe, nothing more than a point, rolls in space like so many other globes; we are lost in this immensity.” – Voltaire (1700s French Philosopher)</a:t>
            </a:r>
            <a:endParaRPr lang="en-US" dirty="0"/>
          </a:p>
        </p:txBody>
      </p:sp>
      <p:pic>
        <p:nvPicPr>
          <p:cNvPr id="4" name="Picture 3"/>
          <p:cNvPicPr>
            <a:picLocks noChangeAspect="1"/>
          </p:cNvPicPr>
          <p:nvPr/>
        </p:nvPicPr>
        <p:blipFill>
          <a:blip r:embed="rId2"/>
          <a:stretch>
            <a:fillRect/>
          </a:stretch>
        </p:blipFill>
        <p:spPr>
          <a:xfrm>
            <a:off x="6000417" y="3829539"/>
            <a:ext cx="2217460" cy="2794000"/>
          </a:xfrm>
          <a:prstGeom prst="rect">
            <a:avLst/>
          </a:prstGeom>
        </p:spPr>
      </p:pic>
    </p:spTree>
    <p:extLst>
      <p:ext uri="{BB962C8B-B14F-4D97-AF65-F5344CB8AC3E}">
        <p14:creationId xmlns:p14="http://schemas.microsoft.com/office/powerpoint/2010/main" val="3714838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What explanations are given for the rise of civilizations?</a:t>
            </a:r>
            <a:r>
              <a:rPr lang="en-US" dirty="0" smtClean="0">
                <a:effectLst/>
              </a:rPr>
              <a:t> </a:t>
            </a:r>
            <a:endParaRPr lang="en-US" dirty="0"/>
          </a:p>
        </p:txBody>
      </p:sp>
      <p:sp>
        <p:nvSpPr>
          <p:cNvPr id="3" name="Content Placeholder 2"/>
          <p:cNvSpPr>
            <a:spLocks noGrp="1"/>
          </p:cNvSpPr>
          <p:nvPr>
            <p:ph idx="1"/>
          </p:nvPr>
        </p:nvSpPr>
        <p:spPr/>
        <p:txBody>
          <a:bodyPr>
            <a:normAutofit/>
          </a:bodyPr>
          <a:lstStyle/>
          <a:p>
            <a:pPr lvl="0"/>
            <a:r>
              <a:rPr lang="en-US" dirty="0" smtClean="0"/>
              <a:t>Come from chiefdoms</a:t>
            </a:r>
          </a:p>
          <a:p>
            <a:pPr lvl="1"/>
            <a:r>
              <a:rPr lang="en-US" dirty="0" smtClean="0"/>
              <a:t>An agricultural society ruled by a chief</a:t>
            </a:r>
          </a:p>
          <a:p>
            <a:pPr lvl="0"/>
            <a:r>
              <a:rPr lang="en-US" dirty="0" smtClean="0"/>
              <a:t>Power comes from person who organizes irrigation, war, or trade</a:t>
            </a:r>
          </a:p>
          <a:p>
            <a:pPr lvl="0"/>
            <a:r>
              <a:rPr lang="en-US" dirty="0" smtClean="0"/>
              <a:t>Special groups get special treatment </a:t>
            </a:r>
          </a:p>
          <a:p>
            <a:pPr lvl="0"/>
            <a:r>
              <a:rPr lang="en-US" b="1" dirty="0" smtClean="0"/>
              <a:t>(</a:t>
            </a:r>
            <a:r>
              <a:rPr lang="en-US" dirty="0"/>
              <a:t>Original: </a:t>
            </a:r>
            <a:r>
              <a:rPr lang="en-US" b="1" dirty="0"/>
              <a:t>pp. 61-62</a:t>
            </a:r>
            <a:r>
              <a:rPr lang="en-US" dirty="0"/>
              <a:t>; With Sources: pp. 91-92</a:t>
            </a:r>
            <a:r>
              <a:rPr lang="en-US" b="1" dirty="0"/>
              <a:t>)</a:t>
            </a:r>
            <a:endParaRPr lang="en-US" dirty="0"/>
          </a:p>
          <a:p>
            <a:endParaRPr lang="en-US" dirty="0"/>
          </a:p>
        </p:txBody>
      </p:sp>
    </p:spTree>
    <p:extLst>
      <p:ext uri="{BB962C8B-B14F-4D97-AF65-F5344CB8AC3E}">
        <p14:creationId xmlns:p14="http://schemas.microsoft.com/office/powerpoint/2010/main" val="2521174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 What is a state?</a:t>
            </a:r>
            <a:endParaRPr lang="en-US" dirty="0"/>
          </a:p>
        </p:txBody>
      </p:sp>
      <p:sp>
        <p:nvSpPr>
          <p:cNvPr id="3" name="Content Placeholder 2"/>
          <p:cNvSpPr>
            <a:spLocks noGrp="1"/>
          </p:cNvSpPr>
          <p:nvPr>
            <p:ph idx="1"/>
          </p:nvPr>
        </p:nvSpPr>
        <p:spPr/>
        <p:txBody>
          <a:bodyPr>
            <a:normAutofit lnSpcReduction="10000"/>
          </a:bodyPr>
          <a:lstStyle/>
          <a:p>
            <a:r>
              <a:rPr lang="en-US" dirty="0" smtClean="0"/>
              <a:t>State really just means country</a:t>
            </a:r>
          </a:p>
          <a:p>
            <a:r>
              <a:rPr lang="en-US" dirty="0" smtClean="0"/>
              <a:t>There are two “first states”</a:t>
            </a:r>
          </a:p>
          <a:p>
            <a:pPr lvl="1"/>
            <a:r>
              <a:rPr lang="en-US" dirty="0" smtClean="0"/>
              <a:t>Mesopotamia and Egypt </a:t>
            </a:r>
          </a:p>
          <a:p>
            <a:r>
              <a:rPr lang="en-US" dirty="0" smtClean="0"/>
              <a:t>To be a state you have to be </a:t>
            </a:r>
          </a:p>
          <a:p>
            <a:pPr lvl="1"/>
            <a:r>
              <a:rPr lang="en-US" dirty="0" smtClean="0"/>
              <a:t>Big – much bigger than just a small society</a:t>
            </a:r>
          </a:p>
          <a:p>
            <a:pPr lvl="1"/>
            <a:r>
              <a:rPr lang="en-US" dirty="0" smtClean="0"/>
              <a:t>Powerful – control a lot of food and resources</a:t>
            </a:r>
          </a:p>
          <a:p>
            <a:pPr lvl="1"/>
            <a:r>
              <a:rPr lang="en-US" dirty="0" smtClean="0"/>
              <a:t>Military-based – have an army to defend yourself and, more importantly, take other peoples’ stuff</a:t>
            </a:r>
          </a:p>
          <a:p>
            <a:pPr lvl="1"/>
            <a:r>
              <a:rPr lang="en-US" dirty="0" smtClean="0"/>
              <a:t>Ruled by a leader who is divine – chosen by god</a:t>
            </a:r>
            <a:endParaRPr lang="en-US" dirty="0"/>
          </a:p>
        </p:txBody>
      </p:sp>
    </p:spTree>
    <p:extLst>
      <p:ext uri="{BB962C8B-B14F-4D97-AF65-F5344CB8AC3E}">
        <p14:creationId xmlns:p14="http://schemas.microsoft.com/office/powerpoint/2010/main" val="2703488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What was the role of cities in the early civilizations?  </a:t>
            </a:r>
          </a:p>
        </p:txBody>
      </p:sp>
      <p:sp>
        <p:nvSpPr>
          <p:cNvPr id="3" name="Content Placeholder 2"/>
          <p:cNvSpPr>
            <a:spLocks noGrp="1"/>
          </p:cNvSpPr>
          <p:nvPr>
            <p:ph idx="1"/>
          </p:nvPr>
        </p:nvSpPr>
        <p:spPr/>
        <p:txBody>
          <a:bodyPr/>
          <a:lstStyle/>
          <a:p>
            <a:pPr lvl="0"/>
            <a:r>
              <a:rPr lang="en-US" dirty="0"/>
              <a:t>political and administrative centers</a:t>
            </a:r>
          </a:p>
          <a:p>
            <a:pPr lvl="0"/>
            <a:r>
              <a:rPr lang="en-US" dirty="0"/>
              <a:t>centers of culture including art, architecture, literature, ritual, and ceremony</a:t>
            </a:r>
          </a:p>
          <a:p>
            <a:pPr lvl="0"/>
            <a:r>
              <a:rPr lang="en-US" dirty="0"/>
              <a:t>marketplaces for both local and long-distance exchange</a:t>
            </a:r>
          </a:p>
          <a:p>
            <a:pPr lvl="0"/>
            <a:r>
              <a:rPr lang="en-US" dirty="0"/>
              <a:t>centers of manufacturing activity </a:t>
            </a:r>
            <a:endParaRPr lang="en-US" dirty="0" smtClean="0"/>
          </a:p>
          <a:p>
            <a:pPr lvl="0"/>
            <a:r>
              <a:rPr lang="en-US" b="1" dirty="0" smtClean="0"/>
              <a:t>(</a:t>
            </a:r>
            <a:r>
              <a:rPr lang="en-US" dirty="0"/>
              <a:t>Original: </a:t>
            </a:r>
            <a:r>
              <a:rPr lang="en-US" b="1" dirty="0"/>
              <a:t>p. 63</a:t>
            </a:r>
            <a:r>
              <a:rPr lang="en-US" dirty="0"/>
              <a:t>; With Sources: p. 94</a:t>
            </a:r>
            <a:r>
              <a:rPr lang="en-US" b="1" dirty="0"/>
              <a:t>)</a:t>
            </a:r>
            <a:endParaRPr lang="en-US" dirty="0"/>
          </a:p>
          <a:p>
            <a:endParaRPr lang="en-US" dirty="0"/>
          </a:p>
        </p:txBody>
      </p:sp>
    </p:spTree>
    <p:extLst>
      <p:ext uri="{BB962C8B-B14F-4D97-AF65-F5344CB8AC3E}">
        <p14:creationId xmlns:p14="http://schemas.microsoft.com/office/powerpoint/2010/main" val="2340244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a:t>
            </a:r>
            <a:r>
              <a:rPr lang="en-US" dirty="0"/>
              <a:t>.   In what ways was social inequality expressed in early civilizations? </a:t>
            </a:r>
          </a:p>
        </p:txBody>
      </p:sp>
      <p:sp>
        <p:nvSpPr>
          <p:cNvPr id="3" name="Content Placeholder 2"/>
          <p:cNvSpPr>
            <a:spLocks noGrp="1"/>
          </p:cNvSpPr>
          <p:nvPr>
            <p:ph idx="1"/>
          </p:nvPr>
        </p:nvSpPr>
        <p:spPr/>
        <p:txBody>
          <a:bodyPr>
            <a:normAutofit fontScale="92500" lnSpcReduction="20000"/>
          </a:bodyPr>
          <a:lstStyle/>
          <a:p>
            <a:pPr lvl="0"/>
            <a:r>
              <a:rPr lang="en-US" dirty="0"/>
              <a:t>wealth</a:t>
            </a:r>
          </a:p>
          <a:p>
            <a:pPr lvl="0"/>
            <a:r>
              <a:rPr lang="en-US" dirty="0"/>
              <a:t>avoidance of physical labor by the elite</a:t>
            </a:r>
          </a:p>
          <a:p>
            <a:pPr lvl="0"/>
            <a:r>
              <a:rPr lang="en-US" dirty="0"/>
              <a:t>clothing</a:t>
            </a:r>
          </a:p>
          <a:p>
            <a:pPr lvl="0"/>
            <a:r>
              <a:rPr lang="en-US" dirty="0"/>
              <a:t>houses</a:t>
            </a:r>
          </a:p>
          <a:p>
            <a:pPr lvl="0"/>
            <a:r>
              <a:rPr lang="en-US" dirty="0"/>
              <a:t>manner of burial</a:t>
            </a:r>
          </a:p>
          <a:p>
            <a:pPr lvl="0"/>
            <a:r>
              <a:rPr lang="en-US" dirty="0"/>
              <a:t>class-specific treatment in legal </a:t>
            </a:r>
            <a:r>
              <a:rPr lang="en-US" dirty="0" smtClean="0"/>
              <a:t>codes</a:t>
            </a:r>
          </a:p>
          <a:p>
            <a:pPr lvl="1"/>
            <a:r>
              <a:rPr lang="en-US" dirty="0" smtClean="0"/>
              <a:t>Hammurabi</a:t>
            </a:r>
          </a:p>
          <a:p>
            <a:r>
              <a:rPr lang="en-US" dirty="0" smtClean="0"/>
              <a:t>How is American social inequality </a:t>
            </a:r>
            <a:r>
              <a:rPr lang="en-US" smtClean="0"/>
              <a:t>expressed today?</a:t>
            </a:r>
            <a:endParaRPr lang="en-US" dirty="0"/>
          </a:p>
          <a:p>
            <a:pPr lvl="0"/>
            <a:r>
              <a:rPr lang="en-US" dirty="0" smtClean="0"/>
              <a:t> </a:t>
            </a:r>
            <a:r>
              <a:rPr lang="en-US" b="1" dirty="0"/>
              <a:t>(</a:t>
            </a:r>
            <a:r>
              <a:rPr lang="en-US" dirty="0"/>
              <a:t>Original: </a:t>
            </a:r>
            <a:r>
              <a:rPr lang="en-US" b="1" dirty="0"/>
              <a:t>pp. 64-65</a:t>
            </a:r>
            <a:r>
              <a:rPr lang="en-US" dirty="0"/>
              <a:t>; With Sources: pp. 94-95</a:t>
            </a:r>
            <a:r>
              <a:rPr lang="en-US" b="1" dirty="0"/>
              <a:t>)</a:t>
            </a:r>
            <a:endParaRPr lang="en-US" dirty="0"/>
          </a:p>
          <a:p>
            <a:endParaRPr lang="en-US" dirty="0"/>
          </a:p>
        </p:txBody>
      </p:sp>
    </p:spTree>
    <p:extLst>
      <p:ext uri="{BB962C8B-B14F-4D97-AF65-F5344CB8AC3E}">
        <p14:creationId xmlns:p14="http://schemas.microsoft.com/office/powerpoint/2010/main" val="31875651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3.2 First Patriarchy/Slavery/Law Code </a:t>
            </a:r>
            <a:endParaRPr lang="en-US" dirty="0"/>
          </a:p>
        </p:txBody>
      </p:sp>
      <p:sp>
        <p:nvSpPr>
          <p:cNvPr id="3" name="Subtitle 2"/>
          <p:cNvSpPr>
            <a:spLocks noGrp="1"/>
          </p:cNvSpPr>
          <p:nvPr>
            <p:ph type="subTitle" idx="1"/>
          </p:nvPr>
        </p:nvSpPr>
        <p:spPr/>
        <p:txBody>
          <a:bodyPr/>
          <a:lstStyle/>
          <a:p>
            <a:r>
              <a:rPr lang="en-US" dirty="0" smtClean="0"/>
              <a:t>Strayer 94-98</a:t>
            </a:r>
            <a:endParaRPr lang="en-US" dirty="0"/>
          </a:p>
        </p:txBody>
      </p:sp>
    </p:spTree>
    <p:extLst>
      <p:ext uri="{BB962C8B-B14F-4D97-AF65-F5344CB8AC3E}">
        <p14:creationId xmlns:p14="http://schemas.microsoft.com/office/powerpoint/2010/main" val="846465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7a. Tell me more about the Ham Code.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Code of Hammurabi</a:t>
            </a:r>
          </a:p>
          <a:p>
            <a:r>
              <a:rPr lang="en-US" dirty="0" smtClean="0"/>
              <a:t>From Babylonia/Babylon (Mesopotamia)</a:t>
            </a:r>
          </a:p>
          <a:p>
            <a:r>
              <a:rPr lang="en-US" dirty="0" smtClean="0"/>
              <a:t>Eye for an eye </a:t>
            </a:r>
          </a:p>
          <a:p>
            <a:r>
              <a:rPr lang="en-US" dirty="0" smtClean="0"/>
              <a:t>Shows how states used legal codes to rule over people</a:t>
            </a:r>
          </a:p>
          <a:p>
            <a:pPr lvl="1"/>
            <a:r>
              <a:rPr lang="en-US" dirty="0" smtClean="0"/>
              <a:t>Strict punishments kept </a:t>
            </a:r>
            <a:r>
              <a:rPr lang="en-US" dirty="0" err="1" smtClean="0"/>
              <a:t>ppl</a:t>
            </a:r>
            <a:r>
              <a:rPr lang="en-US" dirty="0" smtClean="0"/>
              <a:t> in line </a:t>
            </a:r>
          </a:p>
          <a:p>
            <a:pPr lvl="1"/>
            <a:r>
              <a:rPr lang="en-US" dirty="0" smtClean="0"/>
              <a:t>Fear of getting in trouble </a:t>
            </a:r>
          </a:p>
          <a:p>
            <a:r>
              <a:rPr lang="en-US" dirty="0" smtClean="0"/>
              <a:t>Shows how legal codes reflected existing hierarchies </a:t>
            </a:r>
          </a:p>
          <a:p>
            <a:pPr lvl="1"/>
            <a:r>
              <a:rPr lang="en-US" dirty="0" smtClean="0"/>
              <a:t>Rich punished less than poor for the same crimes</a:t>
            </a:r>
          </a:p>
          <a:p>
            <a:pPr lvl="2"/>
            <a:r>
              <a:rPr lang="en-US" dirty="0" smtClean="0"/>
              <a:t>Class inequality!</a:t>
            </a:r>
          </a:p>
          <a:p>
            <a:pPr lvl="1"/>
            <a:r>
              <a:rPr lang="en-US" dirty="0" smtClean="0"/>
              <a:t>Husband can drown wife for sleeping with another man</a:t>
            </a:r>
          </a:p>
          <a:p>
            <a:pPr lvl="1"/>
            <a:r>
              <a:rPr lang="en-US" dirty="0" smtClean="0"/>
              <a:t>Totally cool for husband to sleep with servants </a:t>
            </a:r>
          </a:p>
          <a:p>
            <a:pPr lvl="2"/>
            <a:r>
              <a:rPr lang="en-US" dirty="0" smtClean="0"/>
              <a:t>Patriarchy!</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0" y="1422225"/>
            <a:ext cx="1981200" cy="1321445"/>
          </a:xfrm>
          <a:prstGeom prst="rect">
            <a:avLst/>
          </a:prstGeom>
        </p:spPr>
      </p:pic>
    </p:spTree>
    <p:extLst>
      <p:ext uri="{BB962C8B-B14F-4D97-AF65-F5344CB8AC3E}">
        <p14:creationId xmlns:p14="http://schemas.microsoft.com/office/powerpoint/2010/main" val="4279092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What is urban planning? Give examples from 8000 BCE to 600 BCE.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Urban planning – large-scale infrastructure projects</a:t>
            </a:r>
          </a:p>
          <a:p>
            <a:r>
              <a:rPr lang="en-US" dirty="0" smtClean="0"/>
              <a:t>Examples:</a:t>
            </a:r>
          </a:p>
          <a:p>
            <a:r>
              <a:rPr lang="en-US" dirty="0" smtClean="0"/>
              <a:t>Ziggurats </a:t>
            </a:r>
          </a:p>
          <a:p>
            <a:pPr lvl="1"/>
            <a:r>
              <a:rPr lang="en-US" dirty="0" smtClean="0"/>
              <a:t>step pyramids in Mesopotamia</a:t>
            </a:r>
          </a:p>
          <a:p>
            <a:r>
              <a:rPr lang="en-US" dirty="0" smtClean="0"/>
              <a:t>Pyramids</a:t>
            </a:r>
          </a:p>
          <a:p>
            <a:pPr lvl="1"/>
            <a:r>
              <a:rPr lang="en-US" dirty="0" smtClean="0"/>
              <a:t>pyramid pyramids in Egypt</a:t>
            </a:r>
          </a:p>
          <a:p>
            <a:r>
              <a:rPr lang="en-US" dirty="0" smtClean="0"/>
              <a:t>Grid street system in Indus River Valley</a:t>
            </a:r>
          </a:p>
          <a:p>
            <a:r>
              <a:rPr lang="en-US" dirty="0" smtClean="0"/>
              <a:t>Sewage system in Indus River Valley </a:t>
            </a:r>
            <a:endParaRPr lang="en-US" dirty="0"/>
          </a:p>
        </p:txBody>
      </p:sp>
    </p:spTree>
    <p:extLst>
      <p:ext uri="{BB962C8B-B14F-4D97-AF65-F5344CB8AC3E}">
        <p14:creationId xmlns:p14="http://schemas.microsoft.com/office/powerpoint/2010/main" val="2880680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70" y="0"/>
            <a:ext cx="9034229" cy="6724447"/>
          </a:xfrm>
          <a:prstGeom prst="rect">
            <a:avLst/>
          </a:prstGeom>
        </p:spPr>
      </p:pic>
    </p:spTree>
    <p:extLst>
      <p:ext uri="{BB962C8B-B14F-4D97-AF65-F5344CB8AC3E}">
        <p14:creationId xmlns:p14="http://schemas.microsoft.com/office/powerpoint/2010/main" val="739068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Describe slavery in all of the First Civilizations</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a:t>Slaves-derived from prisoners of war, criminals, and debtors—were available for sale; for work in the fields, mines, homes, and shops of their owner; or on occasion for sacrifice.  </a:t>
            </a:r>
            <a:endParaRPr lang="en-US" dirty="0" smtClean="0"/>
          </a:p>
          <a:p>
            <a:r>
              <a:rPr lang="en-US" dirty="0" smtClean="0"/>
              <a:t>From </a:t>
            </a:r>
            <a:r>
              <a:rPr lang="en-US" dirty="0"/>
              <a:t>the days of the earliest civilizations until the nineteenth century, the practice of “people owning people” has been an enduring feature of state-based societies everywhere.</a:t>
            </a:r>
            <a:r>
              <a:rPr lang="en-US" b="1" dirty="0"/>
              <a:t> (</a:t>
            </a:r>
            <a:r>
              <a:rPr lang="en-US" dirty="0"/>
              <a:t>Original: </a:t>
            </a:r>
            <a:r>
              <a:rPr lang="en-US" b="1" dirty="0"/>
              <a:t>p. 65</a:t>
            </a:r>
            <a:r>
              <a:rPr lang="en-US" dirty="0"/>
              <a:t>; With Sources: p. 95</a:t>
            </a:r>
            <a:r>
              <a:rPr lang="en-US" b="1" dirty="0"/>
              <a:t>)</a:t>
            </a:r>
            <a:endParaRPr lang="en-US" dirty="0"/>
          </a:p>
          <a:p>
            <a:endParaRPr lang="en-US" dirty="0"/>
          </a:p>
        </p:txBody>
      </p:sp>
    </p:spTree>
    <p:extLst>
      <p:ext uri="{BB962C8B-B14F-4D97-AF65-F5344CB8AC3E}">
        <p14:creationId xmlns:p14="http://schemas.microsoft.com/office/powerpoint/2010/main" val="549414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Compare the practice of slavery in ancient times from region to region</a:t>
            </a:r>
            <a:r>
              <a:rPr lang="en-US" dirty="0" smtClean="0"/>
              <a:t>.</a:t>
            </a:r>
            <a:endParaRPr lang="en-US" dirty="0"/>
          </a:p>
        </p:txBody>
      </p:sp>
      <p:sp>
        <p:nvSpPr>
          <p:cNvPr id="3" name="Content Placeholder 2"/>
          <p:cNvSpPr>
            <a:spLocks noGrp="1"/>
          </p:cNvSpPr>
          <p:nvPr>
            <p:ph idx="1"/>
          </p:nvPr>
        </p:nvSpPr>
        <p:spPr/>
        <p:txBody>
          <a:bodyPr>
            <a:normAutofit/>
          </a:bodyPr>
          <a:lstStyle/>
          <a:p>
            <a:pPr lvl="0"/>
            <a:r>
              <a:rPr lang="en-US" dirty="0"/>
              <a:t>Egypt and the Indus Valley civilizations initially had far fewer slaves than did Mesopotamia, which was highly militarized</a:t>
            </a:r>
            <a:r>
              <a:rPr lang="en-US" dirty="0" smtClean="0"/>
              <a:t>.</a:t>
            </a:r>
            <a:endParaRPr lang="en-US" dirty="0"/>
          </a:p>
          <a:p>
            <a:pPr lvl="0"/>
            <a:r>
              <a:rPr lang="en-US" dirty="0" smtClean="0"/>
              <a:t>Different from today</a:t>
            </a:r>
          </a:p>
          <a:p>
            <a:pPr lvl="1"/>
            <a:r>
              <a:rPr lang="en-US" dirty="0" smtClean="0"/>
              <a:t>many </a:t>
            </a:r>
            <a:r>
              <a:rPr lang="en-US" dirty="0"/>
              <a:t>children of slaves could become free people, and slavery was not associated primarily with “blackness” or with Africa.</a:t>
            </a:r>
            <a:r>
              <a:rPr lang="en-US" b="1" dirty="0"/>
              <a:t> </a:t>
            </a:r>
            <a:endParaRPr lang="en-US" b="1" dirty="0" smtClean="0"/>
          </a:p>
          <a:p>
            <a:r>
              <a:rPr lang="en-US" b="1" dirty="0" smtClean="0"/>
              <a:t>(</a:t>
            </a:r>
            <a:r>
              <a:rPr lang="en-US" dirty="0"/>
              <a:t>Original: </a:t>
            </a:r>
            <a:r>
              <a:rPr lang="en-US" b="1" dirty="0"/>
              <a:t>pp. 65-66</a:t>
            </a:r>
            <a:r>
              <a:rPr lang="en-US" dirty="0"/>
              <a:t>; With Sources: 95-96</a:t>
            </a:r>
            <a:r>
              <a:rPr lang="en-US" b="1" dirty="0"/>
              <a:t>)</a:t>
            </a:r>
            <a:endParaRPr lang="en-US" dirty="0"/>
          </a:p>
          <a:p>
            <a:endParaRPr lang="en-US" dirty="0"/>
          </a:p>
        </p:txBody>
      </p:sp>
    </p:spTree>
    <p:extLst>
      <p:ext uri="{BB962C8B-B14F-4D97-AF65-F5344CB8AC3E}">
        <p14:creationId xmlns:p14="http://schemas.microsoft.com/office/powerpoint/2010/main" val="2602668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History</a:t>
            </a:r>
            <a:endParaRPr lang="en-US" dirty="0"/>
          </a:p>
        </p:txBody>
      </p:sp>
      <p:sp>
        <p:nvSpPr>
          <p:cNvPr id="3" name="Content Placeholder 2"/>
          <p:cNvSpPr>
            <a:spLocks noGrp="1"/>
          </p:cNvSpPr>
          <p:nvPr>
            <p:ph idx="1"/>
          </p:nvPr>
        </p:nvSpPr>
        <p:spPr>
          <a:xfrm>
            <a:off x="457200" y="1600200"/>
            <a:ext cx="4445000" cy="4769338"/>
          </a:xfrm>
        </p:spPr>
        <p:txBody>
          <a:bodyPr>
            <a:normAutofit lnSpcReduction="10000"/>
          </a:bodyPr>
          <a:lstStyle/>
          <a:p>
            <a:r>
              <a:rPr lang="en-US" dirty="0" smtClean="0"/>
              <a:t>Life stays microscopic for 3 billion years </a:t>
            </a:r>
          </a:p>
          <a:p>
            <a:r>
              <a:rPr lang="en-US" dirty="0" smtClean="0"/>
              <a:t>Dinosaurs were alive for about 5 days on the cosmic calendar </a:t>
            </a:r>
          </a:p>
          <a:p>
            <a:r>
              <a:rPr lang="en-US" dirty="0" smtClean="0"/>
              <a:t>Humans in the last few minutes of December 31</a:t>
            </a:r>
            <a:r>
              <a:rPr lang="en-US" baseline="30000" dirty="0" smtClean="0"/>
              <a:t>st</a:t>
            </a:r>
            <a:endParaRPr lang="en-US" dirty="0" smtClean="0"/>
          </a:p>
          <a:p>
            <a:pPr lvl="1"/>
            <a:r>
              <a:rPr lang="en-US" dirty="0" smtClean="0"/>
              <a:t>Never coexisted with Dinosaurs</a:t>
            </a:r>
          </a:p>
        </p:txBody>
      </p:sp>
      <p:pic>
        <p:nvPicPr>
          <p:cNvPr id="4" name="Picture 3"/>
          <p:cNvPicPr>
            <a:picLocks noChangeAspect="1"/>
          </p:cNvPicPr>
          <p:nvPr/>
        </p:nvPicPr>
        <p:blipFill>
          <a:blip r:embed="rId2"/>
          <a:stretch>
            <a:fillRect/>
          </a:stretch>
        </p:blipFill>
        <p:spPr>
          <a:xfrm>
            <a:off x="4902200" y="3972169"/>
            <a:ext cx="3784600" cy="2730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4807" y="3770923"/>
            <a:ext cx="3076718" cy="3087077"/>
          </a:xfrm>
          <a:prstGeom prst="rect">
            <a:avLst/>
          </a:prstGeom>
        </p:spPr>
      </p:pic>
    </p:spTree>
    <p:extLst>
      <p:ext uri="{BB962C8B-B14F-4D97-AF65-F5344CB8AC3E}">
        <p14:creationId xmlns:p14="http://schemas.microsoft.com/office/powerpoint/2010/main" val="1324154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 What is patriarchy?</a:t>
            </a:r>
            <a:endParaRPr lang="en-US" dirty="0"/>
          </a:p>
        </p:txBody>
      </p:sp>
      <p:sp>
        <p:nvSpPr>
          <p:cNvPr id="3" name="Content Placeholder 2"/>
          <p:cNvSpPr>
            <a:spLocks noGrp="1"/>
          </p:cNvSpPr>
          <p:nvPr>
            <p:ph idx="1"/>
          </p:nvPr>
        </p:nvSpPr>
        <p:spPr/>
        <p:txBody>
          <a:bodyPr>
            <a:normAutofit lnSpcReduction="10000"/>
          </a:bodyPr>
          <a:lstStyle/>
          <a:p>
            <a:r>
              <a:rPr lang="en-US" dirty="0" err="1" smtClean="0"/>
              <a:t>Patri</a:t>
            </a:r>
            <a:r>
              <a:rPr lang="en-US" dirty="0" smtClean="0"/>
              <a:t> – father/male </a:t>
            </a:r>
          </a:p>
          <a:p>
            <a:r>
              <a:rPr lang="en-US" dirty="0" err="1" smtClean="0"/>
              <a:t>Archy</a:t>
            </a:r>
            <a:r>
              <a:rPr lang="en-US" dirty="0" smtClean="0"/>
              <a:t> – ruled by </a:t>
            </a:r>
          </a:p>
          <a:p>
            <a:r>
              <a:rPr lang="en-US" dirty="0" smtClean="0"/>
              <a:t>Patriarchy is a society where the male is the dominant gender</a:t>
            </a:r>
          </a:p>
          <a:p>
            <a:pPr lvl="1"/>
            <a:r>
              <a:rPr lang="en-US" dirty="0" smtClean="0"/>
              <a:t>They usually control government, economics, religion and the culture as a whole</a:t>
            </a:r>
          </a:p>
          <a:p>
            <a:r>
              <a:rPr lang="en-US" dirty="0" smtClean="0"/>
              <a:t>Patriarchy has its roots in the Neolithic Revolution, and most historians say it is alive and well today</a:t>
            </a:r>
            <a:endParaRPr lang="en-US" dirty="0"/>
          </a:p>
        </p:txBody>
      </p:sp>
    </p:spTree>
    <p:extLst>
      <p:ext uri="{BB962C8B-B14F-4D97-AF65-F5344CB8AC3E}">
        <p14:creationId xmlns:p14="http://schemas.microsoft.com/office/powerpoint/2010/main" val="2727592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  In what ways have historians tried to explain the origins of patriarchy?</a:t>
            </a:r>
            <a:r>
              <a:rPr lang="en-US" dirty="0" smtClean="0">
                <a:effectLst/>
              </a:rPr>
              <a:t> </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Early </a:t>
            </a:r>
            <a:r>
              <a:rPr lang="en-US" dirty="0" err="1" smtClean="0"/>
              <a:t>ag</a:t>
            </a:r>
            <a:r>
              <a:rPr lang="en-US" dirty="0" smtClean="0"/>
              <a:t> was stick or hoe-based</a:t>
            </a:r>
          </a:p>
          <a:p>
            <a:pPr lvl="0"/>
            <a:r>
              <a:rPr lang="en-US" dirty="0" smtClean="0"/>
              <a:t>New </a:t>
            </a:r>
            <a:r>
              <a:rPr lang="en-US" dirty="0" err="1" smtClean="0"/>
              <a:t>ag</a:t>
            </a:r>
            <a:r>
              <a:rPr lang="en-US" dirty="0" smtClean="0"/>
              <a:t> was plow-based </a:t>
            </a:r>
          </a:p>
          <a:p>
            <a:pPr lvl="1"/>
            <a:r>
              <a:rPr lang="en-US" dirty="0" smtClean="0"/>
              <a:t>Need strength to control the ox</a:t>
            </a:r>
          </a:p>
          <a:p>
            <a:r>
              <a:rPr lang="en-US" dirty="0" smtClean="0"/>
              <a:t>More food = more pregnancy = less time for women to work</a:t>
            </a:r>
          </a:p>
          <a:p>
            <a:pPr lvl="1"/>
            <a:r>
              <a:rPr lang="en-US" dirty="0" smtClean="0"/>
              <a:t>Either pregnant or raising kids</a:t>
            </a:r>
          </a:p>
          <a:p>
            <a:pPr lvl="0"/>
            <a:r>
              <a:rPr lang="en-US" dirty="0" smtClean="0"/>
              <a:t>Mostly women became “home specialists” while men became specialists outside the home</a:t>
            </a:r>
          </a:p>
        </p:txBody>
      </p:sp>
    </p:spTree>
    <p:extLst>
      <p:ext uri="{BB962C8B-B14F-4D97-AF65-F5344CB8AC3E}">
        <p14:creationId xmlns:p14="http://schemas.microsoft.com/office/powerpoint/2010/main" val="3550695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2154"/>
            <a:ext cx="8229600" cy="4962769"/>
          </a:xfrm>
        </p:spPr>
        <p:txBody>
          <a:bodyPr>
            <a:normAutofit fontScale="85000" lnSpcReduction="20000"/>
          </a:bodyPr>
          <a:lstStyle/>
          <a:p>
            <a:r>
              <a:rPr lang="en-US" dirty="0" smtClean="0"/>
              <a:t>Large-scale military conflict </a:t>
            </a:r>
          </a:p>
          <a:p>
            <a:pPr lvl="1"/>
            <a:r>
              <a:rPr lang="en-US" dirty="0" smtClean="0"/>
              <a:t>Female prisoners of war</a:t>
            </a:r>
          </a:p>
          <a:p>
            <a:pPr lvl="1"/>
            <a:r>
              <a:rPr lang="en-US" dirty="0" smtClean="0"/>
              <a:t>Men valued because of their strength in war</a:t>
            </a:r>
          </a:p>
          <a:p>
            <a:pPr lvl="1"/>
            <a:r>
              <a:rPr lang="en-US" dirty="0" smtClean="0"/>
              <a:t>Male warrior-class emerges as superior</a:t>
            </a:r>
          </a:p>
          <a:p>
            <a:pPr lvl="0"/>
            <a:r>
              <a:rPr lang="en-US" dirty="0" smtClean="0"/>
              <a:t>Property and inheritance</a:t>
            </a:r>
          </a:p>
          <a:p>
            <a:pPr lvl="1"/>
            <a:r>
              <a:rPr lang="en-US" dirty="0" smtClean="0"/>
              <a:t>Fathers must restrict their daughters’ sexual activity to ensure family property is inherited properly/kinship alliances are made</a:t>
            </a:r>
          </a:p>
          <a:p>
            <a:r>
              <a:rPr lang="en-US" dirty="0" smtClean="0"/>
              <a:t>As trading became more complex, men would buy and sell female slaves, concubines and wives. </a:t>
            </a:r>
          </a:p>
          <a:p>
            <a:r>
              <a:rPr lang="en-US" dirty="0" smtClean="0"/>
              <a:t>All of these trends are </a:t>
            </a:r>
            <a:r>
              <a:rPr lang="en-US" dirty="0"/>
              <a:t>almost universal as civilizations </a:t>
            </a:r>
            <a:r>
              <a:rPr lang="en-US" dirty="0" smtClean="0"/>
              <a:t>grew </a:t>
            </a:r>
            <a:r>
              <a:rPr lang="en-US" dirty="0"/>
              <a:t>worldwide</a:t>
            </a:r>
            <a:r>
              <a:rPr lang="en-US" dirty="0" smtClean="0"/>
              <a:t>.</a:t>
            </a:r>
          </a:p>
          <a:p>
            <a:pPr lvl="0"/>
            <a:r>
              <a:rPr lang="en-US" b="1" dirty="0"/>
              <a:t>(</a:t>
            </a:r>
            <a:r>
              <a:rPr lang="en-US" dirty="0"/>
              <a:t>Original: </a:t>
            </a:r>
            <a:r>
              <a:rPr lang="en-US" b="1" dirty="0"/>
              <a:t>pp. 66-67</a:t>
            </a:r>
            <a:r>
              <a:rPr lang="en-US" dirty="0"/>
              <a:t>; With Sources: pp. 96-97</a:t>
            </a:r>
            <a:r>
              <a:rPr lang="en-US" b="1" dirty="0" smtClean="0"/>
              <a:t>)</a:t>
            </a:r>
            <a:endParaRPr lang="en-US" dirty="0"/>
          </a:p>
          <a:p>
            <a:pPr lvl="0"/>
            <a:endParaRPr lang="en-US" dirty="0" smtClean="0"/>
          </a:p>
          <a:p>
            <a:endParaRPr lang="en-US" dirty="0"/>
          </a:p>
        </p:txBody>
      </p:sp>
    </p:spTree>
    <p:extLst>
      <p:ext uri="{BB962C8B-B14F-4D97-AF65-F5344CB8AC3E}">
        <p14:creationId xmlns:p14="http://schemas.microsoft.com/office/powerpoint/2010/main" val="1510404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 How </a:t>
            </a:r>
            <a:r>
              <a:rPr lang="en-US" sz="3600" dirty="0"/>
              <a:t>did Mesopotamia and Egyptian patriarchy differ from each other</a:t>
            </a:r>
            <a:r>
              <a:rPr lang="en-US" sz="3600" dirty="0" smtClean="0"/>
              <a:t>?</a:t>
            </a:r>
            <a:endParaRPr lang="en-US" sz="3600" dirty="0"/>
          </a:p>
        </p:txBody>
      </p:sp>
      <p:sp>
        <p:nvSpPr>
          <p:cNvPr id="3" name="Content Placeholder 2"/>
          <p:cNvSpPr>
            <a:spLocks noGrp="1"/>
          </p:cNvSpPr>
          <p:nvPr>
            <p:ph idx="1"/>
          </p:nvPr>
        </p:nvSpPr>
        <p:spPr>
          <a:xfrm>
            <a:off x="457200" y="1600200"/>
            <a:ext cx="8229600" cy="5121031"/>
          </a:xfrm>
        </p:spPr>
        <p:txBody>
          <a:bodyPr>
            <a:normAutofit fontScale="92500" lnSpcReduction="20000"/>
          </a:bodyPr>
          <a:lstStyle/>
          <a:p>
            <a:pPr lvl="0"/>
            <a:r>
              <a:rPr lang="en-US" b="1" dirty="0"/>
              <a:t>Mesopotamia:</a:t>
            </a:r>
            <a:r>
              <a:rPr lang="en-US" dirty="0"/>
              <a:t>  </a:t>
            </a:r>
            <a:endParaRPr lang="en-US" dirty="0" smtClean="0"/>
          </a:p>
          <a:p>
            <a:pPr lvl="0"/>
            <a:r>
              <a:rPr lang="en-US" dirty="0" smtClean="0"/>
              <a:t>Written laws made women subordinate to men</a:t>
            </a:r>
          </a:p>
          <a:p>
            <a:pPr lvl="0"/>
            <a:r>
              <a:rPr lang="en-US" dirty="0" smtClean="0"/>
              <a:t>Respectable women = veiled</a:t>
            </a:r>
          </a:p>
          <a:p>
            <a:pPr lvl="0"/>
            <a:r>
              <a:rPr lang="en-US" dirty="0" smtClean="0"/>
              <a:t>Goddesses relegated to home and fertility </a:t>
            </a:r>
          </a:p>
          <a:p>
            <a:r>
              <a:rPr lang="en-US" b="1" dirty="0" smtClean="0"/>
              <a:t>Egypt:  </a:t>
            </a:r>
          </a:p>
          <a:p>
            <a:r>
              <a:rPr lang="en-US" dirty="0" smtClean="0"/>
              <a:t>Women could own property, start divorce</a:t>
            </a:r>
          </a:p>
          <a:p>
            <a:r>
              <a:rPr lang="en-US" dirty="0" smtClean="0"/>
              <a:t>Hatshepsut (but still in drag)</a:t>
            </a:r>
          </a:p>
          <a:p>
            <a:r>
              <a:rPr lang="en-US" dirty="0" smtClean="0"/>
              <a:t>Less veiling</a:t>
            </a:r>
          </a:p>
          <a:p>
            <a:r>
              <a:rPr lang="en-US" dirty="0" smtClean="0"/>
              <a:t>Statues show married people as equal</a:t>
            </a:r>
            <a:endParaRPr lang="en-US" dirty="0"/>
          </a:p>
          <a:p>
            <a:r>
              <a:rPr lang="en-US" b="1" dirty="0" smtClean="0"/>
              <a:t>(</a:t>
            </a:r>
            <a:r>
              <a:rPr lang="en-US" dirty="0" smtClean="0"/>
              <a:t>Original: </a:t>
            </a:r>
            <a:r>
              <a:rPr lang="en-US" b="1" dirty="0" smtClean="0"/>
              <a:t>pp. 67-68</a:t>
            </a:r>
            <a:r>
              <a:rPr lang="en-US" dirty="0" smtClean="0"/>
              <a:t>; </a:t>
            </a:r>
          </a:p>
          <a:p>
            <a:r>
              <a:rPr lang="en-US" dirty="0" smtClean="0"/>
              <a:t>With Sources: pp. 97-98</a:t>
            </a:r>
            <a:r>
              <a:rPr lang="en-US" b="1" dirty="0" smtClean="0"/>
              <a:t>)</a:t>
            </a:r>
            <a:endParaRPr lang="en-US" dirty="0" smtClean="0"/>
          </a:p>
          <a:p>
            <a:pPr lvl="0"/>
            <a:endParaRPr lang="en-US" dirty="0" smtClean="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0664" y="4357077"/>
            <a:ext cx="2333336" cy="2500923"/>
          </a:xfrm>
          <a:prstGeom prst="rect">
            <a:avLst/>
          </a:prstGeom>
        </p:spPr>
      </p:pic>
    </p:spTree>
    <p:extLst>
      <p:ext uri="{BB962C8B-B14F-4D97-AF65-F5344CB8AC3E}">
        <p14:creationId xmlns:p14="http://schemas.microsoft.com/office/powerpoint/2010/main" val="22901625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Depictions of Men and Women in Art </a:t>
            </a:r>
            <a:endParaRPr lang="en-US" dirty="0"/>
          </a:p>
        </p:txBody>
      </p:sp>
      <p:sp>
        <p:nvSpPr>
          <p:cNvPr id="3" name="Text Placeholder 2"/>
          <p:cNvSpPr>
            <a:spLocks noGrp="1"/>
          </p:cNvSpPr>
          <p:nvPr>
            <p:ph type="body" idx="1"/>
          </p:nvPr>
        </p:nvSpPr>
        <p:spPr/>
        <p:txBody>
          <a:bodyPr/>
          <a:lstStyle/>
          <a:p>
            <a:r>
              <a:rPr lang="en-US" dirty="0" smtClean="0"/>
              <a:t>Egypt</a:t>
            </a:r>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rcRect t="-17003" b="-17003"/>
          <a:stretch>
            <a:fillRect/>
          </a:stretch>
        </p:blipFill>
        <p:spPr/>
      </p:pic>
      <p:sp>
        <p:nvSpPr>
          <p:cNvPr id="5" name="Text Placeholder 4"/>
          <p:cNvSpPr>
            <a:spLocks noGrp="1"/>
          </p:cNvSpPr>
          <p:nvPr>
            <p:ph type="body" sz="quarter" idx="3"/>
          </p:nvPr>
        </p:nvSpPr>
        <p:spPr/>
        <p:txBody>
          <a:bodyPr/>
          <a:lstStyle/>
          <a:p>
            <a:r>
              <a:rPr lang="en-US" dirty="0" smtClean="0"/>
              <a:t>Mesopotamia </a:t>
            </a:r>
            <a:endParaRPr lang="en-US" dirty="0"/>
          </a:p>
        </p:txBody>
      </p:sp>
      <p:pic>
        <p:nvPicPr>
          <p:cNvPr id="8" name="Content Placeholder 7"/>
          <p:cNvPicPr>
            <a:picLocks noGrp="1" noChangeAspect="1"/>
          </p:cNvPicPr>
          <p:nvPr>
            <p:ph sz="quarter" idx="4"/>
          </p:nvPr>
        </p:nvPicPr>
        <p:blipFill>
          <a:blip r:embed="rId3" cstate="email">
            <a:extLst>
              <a:ext uri="{28A0092B-C50C-407E-A947-70E740481C1C}">
                <a14:useLocalDpi xmlns:a14="http://schemas.microsoft.com/office/drawing/2010/main"/>
              </a:ext>
            </a:extLst>
          </a:blip>
          <a:srcRect l="-20223" r="-20223"/>
          <a:stretch>
            <a:fillRect/>
          </a:stretch>
        </p:blipFill>
        <p:spPr/>
      </p:pic>
    </p:spTree>
    <p:extLst>
      <p:ext uri="{BB962C8B-B14F-4D97-AF65-F5344CB8AC3E}">
        <p14:creationId xmlns:p14="http://schemas.microsoft.com/office/powerpoint/2010/main" val="2823945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3.3 </a:t>
            </a:r>
            <a:br>
              <a:rPr lang="en-US" dirty="0" smtClean="0"/>
            </a:br>
            <a:r>
              <a:rPr lang="en-US" dirty="0" smtClean="0"/>
              <a:t>Early States/Writing </a:t>
            </a:r>
            <a:br>
              <a:rPr lang="en-US" dirty="0" smtClean="0"/>
            </a:br>
            <a:r>
              <a:rPr lang="en-US" dirty="0" smtClean="0"/>
              <a:t>Hammurabi Primary Document </a:t>
            </a:r>
            <a:endParaRPr lang="en-US" dirty="0"/>
          </a:p>
        </p:txBody>
      </p:sp>
      <p:sp>
        <p:nvSpPr>
          <p:cNvPr id="3" name="Subtitle 2"/>
          <p:cNvSpPr>
            <a:spLocks noGrp="1"/>
          </p:cNvSpPr>
          <p:nvPr>
            <p:ph type="subTitle" idx="1"/>
          </p:nvPr>
        </p:nvSpPr>
        <p:spPr/>
        <p:txBody>
          <a:bodyPr/>
          <a:lstStyle/>
          <a:p>
            <a:r>
              <a:rPr lang="en-US" dirty="0" smtClean="0"/>
              <a:t>Strayer 99-103 and 119-121</a:t>
            </a:r>
            <a:endParaRPr lang="en-US" dirty="0"/>
          </a:p>
        </p:txBody>
      </p:sp>
    </p:spTree>
    <p:extLst>
      <p:ext uri="{BB962C8B-B14F-4D97-AF65-F5344CB8AC3E}">
        <p14:creationId xmlns:p14="http://schemas.microsoft.com/office/powerpoint/2010/main" val="2814051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13.  What were the sources of state authority in the First Civilizations</a:t>
            </a:r>
            <a:r>
              <a:rPr lang="en-US" dirty="0" smtClean="0"/>
              <a:t>?</a:t>
            </a:r>
            <a:endParaRPr lang="en-US" dirty="0"/>
          </a:p>
        </p:txBody>
      </p:sp>
      <p:sp>
        <p:nvSpPr>
          <p:cNvPr id="3" name="Content Placeholder 2"/>
          <p:cNvSpPr>
            <a:spLocks noGrp="1"/>
          </p:cNvSpPr>
          <p:nvPr>
            <p:ph idx="1"/>
          </p:nvPr>
        </p:nvSpPr>
        <p:spPr>
          <a:xfrm>
            <a:off x="457200" y="1600200"/>
            <a:ext cx="5511800" cy="5101492"/>
          </a:xfrm>
        </p:spPr>
        <p:txBody>
          <a:bodyPr>
            <a:normAutofit fontScale="85000" lnSpcReduction="20000"/>
          </a:bodyPr>
          <a:lstStyle/>
          <a:p>
            <a:pPr lvl="0"/>
            <a:r>
              <a:rPr lang="en-US" dirty="0"/>
              <a:t>R</a:t>
            </a:r>
            <a:r>
              <a:rPr lang="en-US" dirty="0" smtClean="0"/>
              <a:t>egulate </a:t>
            </a:r>
            <a:r>
              <a:rPr lang="en-US" dirty="0"/>
              <a:t>the community enterprises, such as irrigation and defense.</a:t>
            </a:r>
          </a:p>
          <a:p>
            <a:pPr lvl="0"/>
            <a:r>
              <a:rPr lang="en-US" dirty="0"/>
              <a:t>State authorities frequently used forced to compel obedience.</a:t>
            </a:r>
          </a:p>
          <a:p>
            <a:pPr lvl="0"/>
            <a:r>
              <a:rPr lang="en-US" dirty="0"/>
              <a:t>Authority was often associated </a:t>
            </a:r>
            <a:r>
              <a:rPr lang="en-US" dirty="0" smtClean="0"/>
              <a:t>with divine right (right to rule given by god).</a:t>
            </a:r>
            <a:endParaRPr lang="en-US" dirty="0"/>
          </a:p>
          <a:p>
            <a:pPr lvl="0"/>
            <a:r>
              <a:rPr lang="en-US" dirty="0"/>
              <a:t>Writing and accounting helped state authority by defining elite status, conveying prestige on the </a:t>
            </a:r>
            <a:r>
              <a:rPr lang="en-US" dirty="0" smtClean="0"/>
              <a:t>literate</a:t>
            </a:r>
            <a:endParaRPr lang="en-US" dirty="0"/>
          </a:p>
          <a:p>
            <a:pPr lvl="0"/>
            <a:r>
              <a:rPr lang="en-US" b="1" dirty="0" smtClean="0"/>
              <a:t>(</a:t>
            </a:r>
            <a:r>
              <a:rPr lang="en-US" dirty="0"/>
              <a:t>Original: </a:t>
            </a:r>
            <a:r>
              <a:rPr lang="en-US" b="1" dirty="0"/>
              <a:t>pp. 69-72</a:t>
            </a:r>
            <a:r>
              <a:rPr lang="en-US" dirty="0"/>
              <a:t>; With Sources: pp. 99-103</a:t>
            </a:r>
            <a:r>
              <a:rPr lang="en-US" b="1" dirty="0"/>
              <a:t>)</a:t>
            </a:r>
            <a:endParaRPr lang="en-US" dirty="0"/>
          </a:p>
          <a:p>
            <a:endParaRPr lang="en-US" dirty="0"/>
          </a:p>
        </p:txBody>
      </p:sp>
      <p:pic>
        <p:nvPicPr>
          <p:cNvPr id="5" name="Picture 4"/>
          <p:cNvPicPr>
            <a:picLocks noChangeAspect="1"/>
          </p:cNvPicPr>
          <p:nvPr/>
        </p:nvPicPr>
        <p:blipFill>
          <a:blip r:embed="rId2"/>
          <a:stretch>
            <a:fillRect/>
          </a:stretch>
        </p:blipFill>
        <p:spPr>
          <a:xfrm>
            <a:off x="5969000" y="3683000"/>
            <a:ext cx="3175000" cy="3175000"/>
          </a:xfrm>
          <a:prstGeom prst="rect">
            <a:avLst/>
          </a:prstGeom>
        </p:spPr>
      </p:pic>
    </p:spTree>
    <p:extLst>
      <p:ext uri="{BB962C8B-B14F-4D97-AF65-F5344CB8AC3E}">
        <p14:creationId xmlns:p14="http://schemas.microsoft.com/office/powerpoint/2010/main" val="3035339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were the characteristics of writing/record keeping in the early ancient world?</a:t>
            </a:r>
            <a:endParaRPr lang="en-US" sz="3200" dirty="0"/>
          </a:p>
        </p:txBody>
      </p:sp>
      <p:sp>
        <p:nvSpPr>
          <p:cNvPr id="3" name="Content Placeholder 2"/>
          <p:cNvSpPr>
            <a:spLocks noGrp="1"/>
          </p:cNvSpPr>
          <p:nvPr>
            <p:ph idx="1"/>
          </p:nvPr>
        </p:nvSpPr>
        <p:spPr/>
        <p:txBody>
          <a:bodyPr/>
          <a:lstStyle/>
          <a:p>
            <a:r>
              <a:rPr lang="en-US" dirty="0" smtClean="0"/>
              <a:t>Writing usually came as a method of accounting for trade</a:t>
            </a:r>
          </a:p>
          <a:p>
            <a:pPr lvl="1"/>
            <a:r>
              <a:rPr lang="en-US" dirty="0" smtClean="0"/>
              <a:t>Joe owes me five sheep</a:t>
            </a:r>
          </a:p>
          <a:p>
            <a:r>
              <a:rPr lang="en-US" dirty="0" smtClean="0"/>
              <a:t>Wasn’t always written down</a:t>
            </a:r>
          </a:p>
          <a:p>
            <a:pPr lvl="1"/>
            <a:r>
              <a:rPr lang="en-US" dirty="0" smtClean="0"/>
              <a:t>Quipu – knotted strings used for accounting in Chavin (Andes)</a:t>
            </a:r>
          </a:p>
          <a:p>
            <a:r>
              <a:rPr lang="en-US" dirty="0" smtClean="0"/>
              <a:t>Cuneiform – wedge shaped writing in Sumer</a:t>
            </a:r>
          </a:p>
          <a:p>
            <a:r>
              <a:rPr lang="en-US" dirty="0" smtClean="0"/>
              <a:t>Hieroglyphics – picture writing in Egypt </a:t>
            </a:r>
            <a:endParaRPr lang="en-US" dirty="0"/>
          </a:p>
        </p:txBody>
      </p:sp>
    </p:spTree>
    <p:extLst>
      <p:ext uri="{BB962C8B-B14F-4D97-AF65-F5344CB8AC3E}">
        <p14:creationId xmlns:p14="http://schemas.microsoft.com/office/powerpoint/2010/main" val="3300076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Quipus</a:t>
            </a:r>
            <a:r>
              <a:rPr lang="en-US" dirty="0" smtClean="0"/>
              <a:t>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91387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Cuneiform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32188" r="-32188"/>
          <a:stretch>
            <a:fillRect/>
          </a:stretch>
        </p:blipFill>
        <p:spPr/>
      </p:pic>
    </p:spTree>
    <p:extLst>
      <p:ext uri="{BB962C8B-B14F-4D97-AF65-F5344CB8AC3E}">
        <p14:creationId xmlns:p14="http://schemas.microsoft.com/office/powerpoint/2010/main" val="3550648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83</TotalTime>
  <Words>5002</Words>
  <Application>Microsoft Macintosh PowerPoint</Application>
  <PresentationFormat>On-screen Show (4:3)</PresentationFormat>
  <Paragraphs>551</Paragraphs>
  <Slides>108</Slides>
  <Notes>1</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Default Theme</vt:lpstr>
      <vt:lpstr>Lesson 1.1 </vt:lpstr>
      <vt:lpstr>Periodization: How historians create time periods</vt:lpstr>
      <vt:lpstr>Preface</vt:lpstr>
      <vt:lpstr>PowerPoint Presentation</vt:lpstr>
      <vt:lpstr>From Cosmos available on Netflix and probably Youtube  27:30 – 29:30, 34:40 – 40:18</vt:lpstr>
      <vt:lpstr>How does the cosmic calendar put time into perspective?</vt:lpstr>
      <vt:lpstr>Cosmic History (January 1st – September 15th)</vt:lpstr>
      <vt:lpstr>The size of the universe</vt:lpstr>
      <vt:lpstr>Planetary History</vt:lpstr>
      <vt:lpstr>AP Covers only 10,000 Years</vt:lpstr>
      <vt:lpstr>PowerPoint Presentation</vt:lpstr>
      <vt:lpstr>World History in a Paragraph</vt:lpstr>
      <vt:lpstr>New World History</vt:lpstr>
      <vt:lpstr>Lesson 1.2 Peopling of the Earth </vt:lpstr>
      <vt:lpstr>Here’s Lucy. Aint she beautiful?</vt:lpstr>
      <vt:lpstr>3.  Where did Homo sapiens sapiens first emerge?</vt:lpstr>
      <vt:lpstr>4.  How were settlements in Africa planned?</vt:lpstr>
      <vt:lpstr>Tracking the Y Chromosome </vt:lpstr>
      <vt:lpstr>6. What tools were used during the Paleolithic era?</vt:lpstr>
      <vt:lpstr>6a. What was society like in the Paleolithic Era?</vt:lpstr>
      <vt:lpstr>7. Who were the Aborigines?</vt:lpstr>
      <vt:lpstr>8. What were religions like in the Paleolithic Era?</vt:lpstr>
      <vt:lpstr>10.  What was the route of migration into North America?</vt:lpstr>
      <vt:lpstr>PowerPoint Presentation</vt:lpstr>
      <vt:lpstr>PowerPoint Presentation</vt:lpstr>
      <vt:lpstr>11.  What does the wide distribution of Clovis technology suggest?</vt:lpstr>
      <vt:lpstr>12.   How did Austronesian (Australia and Indonesia) migrations differ from other early patterns of human movement?</vt:lpstr>
      <vt:lpstr>Austronesian Migrations </vt:lpstr>
      <vt:lpstr>13. In what ways did a gathering and hunting economy shape other aspects of Paleolithic societies?</vt:lpstr>
      <vt:lpstr>Lesson 1.3 Paleolithic Societies</vt:lpstr>
      <vt:lpstr>Characterize Paleolithic Societies </vt:lpstr>
      <vt:lpstr>James Cook on Aborigines </vt:lpstr>
      <vt:lpstr>15.  In what ways did Paleolithic people alter the natural environment?</vt:lpstr>
      <vt:lpstr>15.A Characterize Paleolithic Religions</vt:lpstr>
      <vt:lpstr>16. What does the presence of Venus figurines across Europe suggest?</vt:lpstr>
      <vt:lpstr>Venus Figures</vt:lpstr>
      <vt:lpstr>17.Why did some Paleolithic peoples abandon earlier, more nomadic ways and begin to live more settled lives?</vt:lpstr>
      <vt:lpstr>Last Ice Age: 10k-15k Years Ago</vt:lpstr>
      <vt:lpstr>Paleolithic Rock Art</vt:lpstr>
      <vt:lpstr>Cave Paintings from Lascaux </vt:lpstr>
      <vt:lpstr>Lesson 2.1 </vt:lpstr>
      <vt:lpstr>1a. Basics about the time between hunter/gatherers and “civilizations”</vt:lpstr>
      <vt:lpstr>1.  What were the revolutionary transformations brought about by the Neolithic or Agricultural Revolution?</vt:lpstr>
      <vt:lpstr>1a. The Neolithic Revolution is the most important event in human history.</vt:lpstr>
      <vt:lpstr>1b. Domestication</vt:lpstr>
      <vt:lpstr>2.  What was the importance of “intensification” in the Neolithic Age?</vt:lpstr>
      <vt:lpstr>1c Early Ag Societies Basics  </vt:lpstr>
      <vt:lpstr>Terrace Farming</vt:lpstr>
      <vt:lpstr>3.  What accounts for the emergence of agriculture after countless millennia of human life without it?  </vt:lpstr>
      <vt:lpstr>3a Where did the Neolithic Revolution happen?</vt:lpstr>
      <vt:lpstr>PowerPoint Presentation</vt:lpstr>
      <vt:lpstr>4. How do we know women were probably responsible for the Neolithic Revolution?</vt:lpstr>
      <vt:lpstr>7.  Why did the peoples of America lack sources of protein, manure, and power to pull carts?</vt:lpstr>
      <vt:lpstr>Orientation of Americas v. Afroeurasia </vt:lpstr>
      <vt:lpstr>8.  In what ways did agriculture spread?</vt:lpstr>
      <vt:lpstr>Lesson 2.2 Societies of Early Agriculture </vt:lpstr>
      <vt:lpstr>Describe the development of agricultural societies in the southern half of he African continent beginning around 3,000 B.C.E.  </vt:lpstr>
      <vt:lpstr>Early Agricultural Societies </vt:lpstr>
      <vt:lpstr>Catalhuyuk </vt:lpstr>
      <vt:lpstr>Chiefdoms</vt:lpstr>
      <vt:lpstr>Cahokia (near St. Louis)</vt:lpstr>
      <vt:lpstr>10.  Where was agriculture sometimes resisted?  Why?</vt:lpstr>
      <vt:lpstr>11.  What was the impact on the environment from farmers and herders?</vt:lpstr>
      <vt:lpstr>10a. When did most Paleolithic societies die out?</vt:lpstr>
      <vt:lpstr>12. How were pastoral societies different from early agricultural societies?</vt:lpstr>
      <vt:lpstr>More about Pastoral Societies </vt:lpstr>
      <vt:lpstr>14. The use of metals in early societies </vt:lpstr>
      <vt:lpstr>14a. Very metal societies </vt:lpstr>
      <vt:lpstr>Lesson 3.1 First Civilizations</vt:lpstr>
      <vt:lpstr>1.  How were the new civilizations different from the earlier agricultural villages, pastoral societies, and chiefdoms?</vt:lpstr>
      <vt:lpstr>PowerPoint Presentation</vt:lpstr>
      <vt:lpstr>2.  Where and when did the first civilizations emerge?</vt:lpstr>
      <vt:lpstr>PowerPoint Presentation</vt:lpstr>
      <vt:lpstr>3.  What was unique about each of the initial six civilizations?</vt:lpstr>
      <vt:lpstr>PowerPoint Presentation</vt:lpstr>
      <vt:lpstr>3a. Everything you need to know about China in Unit 1 </vt:lpstr>
      <vt:lpstr>The Chinese Dynasties Song</vt:lpstr>
      <vt:lpstr>Shang (1523-1028 BCE) </vt:lpstr>
      <vt:lpstr>Zhou (1027-256 BCE) </vt:lpstr>
      <vt:lpstr>4.  What explanations are given for the rise of civilizations? </vt:lpstr>
      <vt:lpstr>5a. What is a state?</vt:lpstr>
      <vt:lpstr>6. What was the role of cities in the early civilizations?  </vt:lpstr>
      <vt:lpstr>7.   In what ways was social inequality expressed in early civilizations? </vt:lpstr>
      <vt:lpstr>3.2 First Patriarchy/Slavery/Law Code </vt:lpstr>
      <vt:lpstr>7a. Tell me more about the Ham Code. </vt:lpstr>
      <vt:lpstr>8. What is urban planning? Give examples from 8000 BCE to 600 BCE.</vt:lpstr>
      <vt:lpstr>PowerPoint Presentation</vt:lpstr>
      <vt:lpstr>9.  Describe slavery in all of the First Civilizations.</vt:lpstr>
      <vt:lpstr>10.  Compare the practice of slavery in ancient times from region to region.</vt:lpstr>
      <vt:lpstr>10a What is patriarchy?</vt:lpstr>
      <vt:lpstr>11.  In what ways have historians tried to explain the origins of patriarchy? </vt:lpstr>
      <vt:lpstr>PowerPoint Presentation</vt:lpstr>
      <vt:lpstr> How did Mesopotamia and Egyptian patriarchy differ from each other?</vt:lpstr>
      <vt:lpstr>Depictions of Men and Women in Art </vt:lpstr>
      <vt:lpstr>Lesson 3.3  Early States/Writing  Hammurabi Primary Document </vt:lpstr>
      <vt:lpstr>13.  What were the sources of state authority in the First Civilizations?</vt:lpstr>
      <vt:lpstr>What were the characteristics of writing/record keeping in the early ancient world?</vt:lpstr>
      <vt:lpstr>Quipus </vt:lpstr>
      <vt:lpstr>Cuneiform </vt:lpstr>
      <vt:lpstr>Code of Hammurabi </vt:lpstr>
      <vt:lpstr>Lesson 3.4 Comparing Mesopotamia and Egypt</vt:lpstr>
      <vt:lpstr>14.  Compare and Contrast Mesopotamian and Egyptian civilizations. (Original: pp. 73-78; With Sources: pp. 103-108)</vt:lpstr>
      <vt:lpstr>PowerPoint Presentation</vt:lpstr>
      <vt:lpstr>PowerPoint Presentation</vt:lpstr>
      <vt:lpstr>15.  In what ways were Mesopotamian and Egyptian civilizations shaped by their interactions with near and distant neighbors?</vt:lpstr>
      <vt:lpstr>16.  What are the reservations some scholars have with the term “civilization?”</vt:lpstr>
      <vt:lpstr>18. What were some major religions in the early Neolithic era?</vt:lpstr>
      <vt:lpstr>19. As states expanded and cities multiplied, how were social hierarchies affected?</vt:lpstr>
    </vt:vector>
  </TitlesOfParts>
  <Company>rockcastle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dc:title>
  <dc:creator>Herbie Brock</dc:creator>
  <cp:lastModifiedBy>Herbie Brock</cp:lastModifiedBy>
  <cp:revision>14</cp:revision>
  <dcterms:created xsi:type="dcterms:W3CDTF">2016-07-06T19:09:55Z</dcterms:created>
  <dcterms:modified xsi:type="dcterms:W3CDTF">2016-09-01T00:39:27Z</dcterms:modified>
</cp:coreProperties>
</file>