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5" r:id="rId3"/>
    <p:sldId id="299" r:id="rId4"/>
    <p:sldId id="300" r:id="rId5"/>
    <p:sldId id="313" r:id="rId6"/>
    <p:sldId id="301" r:id="rId7"/>
    <p:sldId id="302" r:id="rId8"/>
    <p:sldId id="303" r:id="rId9"/>
    <p:sldId id="304" r:id="rId10"/>
    <p:sldId id="305" r:id="rId11"/>
    <p:sldId id="306" r:id="rId12"/>
    <p:sldId id="307" r:id="rId13"/>
    <p:sldId id="309" r:id="rId14"/>
    <p:sldId id="308" r:id="rId15"/>
    <p:sldId id="310" r:id="rId16"/>
    <p:sldId id="298" r:id="rId17"/>
    <p:sldId id="281" r:id="rId18"/>
    <p:sldId id="282" r:id="rId19"/>
    <p:sldId id="258" r:id="rId20"/>
    <p:sldId id="259" r:id="rId21"/>
    <p:sldId id="260" r:id="rId22"/>
    <p:sldId id="296" r:id="rId23"/>
    <p:sldId id="311" r:id="rId24"/>
    <p:sldId id="261" r:id="rId25"/>
    <p:sldId id="283" r:id="rId26"/>
    <p:sldId id="297" r:id="rId27"/>
    <p:sldId id="264" r:id="rId28"/>
    <p:sldId id="265" r:id="rId29"/>
    <p:sldId id="290" r:id="rId30"/>
    <p:sldId id="288" r:id="rId31"/>
    <p:sldId id="266" r:id="rId32"/>
    <p:sldId id="312" r:id="rId33"/>
    <p:sldId id="267" r:id="rId34"/>
    <p:sldId id="294" r:id="rId35"/>
    <p:sldId id="268" r:id="rId36"/>
    <p:sldId id="270" r:id="rId37"/>
    <p:sldId id="271" r:id="rId38"/>
    <p:sldId id="293" r:id="rId39"/>
    <p:sldId id="272" r:id="rId40"/>
    <p:sldId id="278" r:id="rId41"/>
    <p:sldId id="287" r:id="rId42"/>
    <p:sldId id="279" r:id="rId43"/>
    <p:sldId id="286" r:id="rId44"/>
    <p:sldId id="284" r:id="rId45"/>
    <p:sldId id="291" r:id="rId46"/>
    <p:sldId id="285" r:id="rId47"/>
    <p:sldId id="29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0" autoAdjust="0"/>
    <p:restoredTop sz="86406" autoAdjust="0"/>
  </p:normalViewPr>
  <p:slideViewPr>
    <p:cSldViewPr>
      <p:cViewPr varScale="1">
        <p:scale>
          <a:sx n="76" d="100"/>
          <a:sy n="76" d="100"/>
        </p:scale>
        <p:origin x="-1176" y="-104"/>
      </p:cViewPr>
      <p:guideLst>
        <p:guide orient="horz" pos="2160"/>
        <p:guide pos="2880"/>
      </p:guideLst>
    </p:cSldViewPr>
  </p:slideViewPr>
  <p:outlineViewPr>
    <p:cViewPr>
      <p:scale>
        <a:sx n="33" d="100"/>
        <a:sy n="33" d="100"/>
      </p:scale>
      <p:origin x="0" y="37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A190C-CC28-4093-A5ED-FC6BEAAA5480}" type="datetimeFigureOut">
              <a:rPr lang="en-US" smtClean="0"/>
              <a:pPr/>
              <a:t>6/24/15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6D08D-703D-4476-9B68-0D40AB5CE1EE}" type="slidenum">
              <a:rPr lang="en-US" smtClean="0"/>
              <a:pPr/>
              <a:t>‹#›</a:t>
            </a:fld>
            <a:endParaRPr lang="en-US"/>
          </a:p>
        </p:txBody>
      </p:sp>
    </p:spTree>
    <p:extLst>
      <p:ext uri="{BB962C8B-B14F-4D97-AF65-F5344CB8AC3E}">
        <p14:creationId xmlns:p14="http://schemas.microsoft.com/office/powerpoint/2010/main" val="92144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endParaRPr lang="en-US" smtClean="0"/>
          </a:p>
        </p:txBody>
      </p:sp>
      <p:sp>
        <p:nvSpPr>
          <p:cNvPr id="23555" name="Slide Number Placeholder 3"/>
          <p:cNvSpPr>
            <a:spLocks noGrp="1"/>
          </p:cNvSpPr>
          <p:nvPr>
            <p:ph type="sldNum" sz="quarter" idx="5"/>
          </p:nvPr>
        </p:nvSpPr>
        <p:spPr>
          <a:noFill/>
          <a:ln>
            <a:miter lim="800000"/>
            <a:headEnd/>
            <a:tailEnd/>
          </a:ln>
        </p:spPr>
        <p:txBody>
          <a:bodyPr/>
          <a:lstStyle/>
          <a:p>
            <a:fld id="{D383ED19-68E7-44B1-96FC-A87DA218D254}"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A92BF9-03D2-4143-AADE-B0ABF846AEB5}" type="datetimeFigureOut">
              <a:rPr lang="en-US" smtClean="0"/>
              <a:pPr/>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92BF9-03D2-4143-AADE-B0ABF846AEB5}" type="datetimeFigureOut">
              <a:rPr lang="en-US" smtClean="0"/>
              <a:pPr/>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92BF9-03D2-4143-AADE-B0ABF846AEB5}" type="datetimeFigureOut">
              <a:rPr lang="en-US" smtClean="0"/>
              <a:pPr/>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92BF9-03D2-4143-AADE-B0ABF846AEB5}" type="datetimeFigureOut">
              <a:rPr lang="en-US" smtClean="0"/>
              <a:pPr/>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92BF9-03D2-4143-AADE-B0ABF846AEB5}" type="datetimeFigureOut">
              <a:rPr lang="en-US" smtClean="0"/>
              <a:pPr/>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92BF9-03D2-4143-AADE-B0ABF846AEB5}" type="datetimeFigureOut">
              <a:rPr lang="en-US" smtClean="0"/>
              <a:pPr/>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A92BF9-03D2-4143-AADE-B0ABF846AEB5}" type="datetimeFigureOut">
              <a:rPr lang="en-US" smtClean="0"/>
              <a:pPr/>
              <a:t>6/24/15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92BF9-03D2-4143-AADE-B0ABF846AEB5}" type="datetimeFigureOut">
              <a:rPr lang="en-US" smtClean="0"/>
              <a:pPr/>
              <a:t>6/24/15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92BF9-03D2-4143-AADE-B0ABF846AEB5}" type="datetimeFigureOut">
              <a:rPr lang="en-US" smtClean="0"/>
              <a:pPr/>
              <a:t>6/24/15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92BF9-03D2-4143-AADE-B0ABF846AEB5}" type="datetimeFigureOut">
              <a:rPr lang="en-US" smtClean="0"/>
              <a:pPr/>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92BF9-03D2-4143-AADE-B0ABF846AEB5}" type="datetimeFigureOut">
              <a:rPr lang="en-US" smtClean="0"/>
              <a:pPr/>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4A911-F470-4043-B4F2-D58474CE27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92BF9-03D2-4143-AADE-B0ABF846AEB5}" type="datetimeFigureOut">
              <a:rPr lang="en-US" smtClean="0"/>
              <a:pPr/>
              <a:t>6/24/15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4A911-F470-4043-B4F2-D58474CE27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1…So Awesome!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History</a:t>
            </a:r>
            <a:endParaRPr lang="en-US" dirty="0"/>
          </a:p>
        </p:txBody>
      </p:sp>
      <p:sp>
        <p:nvSpPr>
          <p:cNvPr id="3" name="Content Placeholder 2"/>
          <p:cNvSpPr>
            <a:spLocks noGrp="1"/>
          </p:cNvSpPr>
          <p:nvPr>
            <p:ph idx="1"/>
          </p:nvPr>
        </p:nvSpPr>
        <p:spPr/>
        <p:txBody>
          <a:bodyPr/>
          <a:lstStyle/>
          <a:p>
            <a:r>
              <a:rPr lang="en-US" dirty="0" smtClean="0"/>
              <a:t>Life came from “cosmic soup”</a:t>
            </a:r>
          </a:p>
          <a:p>
            <a:r>
              <a:rPr lang="en-US" dirty="0" smtClean="0"/>
              <a:t>Stays microscopic for 3 billion years </a:t>
            </a:r>
          </a:p>
          <a:p>
            <a:r>
              <a:rPr lang="en-US" dirty="0" smtClean="0"/>
              <a:t>Dinosaurs were alive for about 5 days on the cosmic calendar </a:t>
            </a:r>
          </a:p>
          <a:p>
            <a:r>
              <a:rPr lang="en-US" dirty="0" smtClean="0"/>
              <a:t>Humans in the last few minutes of December 31</a:t>
            </a:r>
            <a:r>
              <a:rPr lang="en-US" baseline="30000" dirty="0" smtClean="0"/>
              <a:t>st</a:t>
            </a:r>
            <a:endParaRPr lang="en-US" dirty="0" smtClean="0"/>
          </a:p>
          <a:p>
            <a:pPr lvl="1"/>
            <a:r>
              <a:rPr lang="en-US" dirty="0" smtClean="0"/>
              <a:t>Never coexisted with Dinosaurs</a:t>
            </a:r>
          </a:p>
        </p:txBody>
      </p:sp>
    </p:spTree>
    <p:extLst>
      <p:ext uri="{BB962C8B-B14F-4D97-AF65-F5344CB8AC3E}">
        <p14:creationId xmlns:p14="http://schemas.microsoft.com/office/powerpoint/2010/main" val="246383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 Covers only 10,000 Years</a:t>
            </a:r>
            <a:endParaRPr lang="en-US" dirty="0"/>
          </a:p>
        </p:txBody>
      </p:sp>
      <p:sp>
        <p:nvSpPr>
          <p:cNvPr id="3" name="Content Placeholder 2"/>
          <p:cNvSpPr>
            <a:spLocks noGrp="1"/>
          </p:cNvSpPr>
          <p:nvPr>
            <p:ph idx="1"/>
          </p:nvPr>
        </p:nvSpPr>
        <p:spPr/>
        <p:txBody>
          <a:bodyPr/>
          <a:lstStyle/>
          <a:p>
            <a:r>
              <a:rPr lang="en-US" dirty="0" smtClean="0"/>
              <a:t>8,000 BCE to 2015 CE</a:t>
            </a:r>
          </a:p>
          <a:p>
            <a:r>
              <a:rPr lang="en-US" dirty="0" smtClean="0"/>
              <a:t>Last minute of the cosmic year</a:t>
            </a:r>
            <a:endParaRPr lang="en-US" dirty="0"/>
          </a:p>
        </p:txBody>
      </p:sp>
    </p:spTree>
    <p:extLst>
      <p:ext uri="{BB962C8B-B14F-4D97-AF65-F5344CB8AC3E}">
        <p14:creationId xmlns:p14="http://schemas.microsoft.com/office/powerpoint/2010/main" val="190827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“Humankind has had a career more remarkable and arguably more consequential for the planet than any other species”</a:t>
            </a:r>
          </a:p>
          <a:p>
            <a:r>
              <a:rPr lang="en-US" dirty="0" smtClean="0"/>
              <a:t>Learning and language have led humans to come to power via tools (technology)</a:t>
            </a:r>
            <a:endParaRPr lang="en-US" dirty="0"/>
          </a:p>
        </p:txBody>
      </p:sp>
    </p:spTree>
    <p:extLst>
      <p:ext uri="{BB962C8B-B14F-4D97-AF65-F5344CB8AC3E}">
        <p14:creationId xmlns:p14="http://schemas.microsoft.com/office/powerpoint/2010/main" val="241619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History in a Paragraph</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what tools we used/how we lived our lives</a:t>
            </a:r>
          </a:p>
          <a:p>
            <a:r>
              <a:rPr lang="en-US" dirty="0" smtClean="0"/>
              <a:t>Paleolithic (old stone age)</a:t>
            </a:r>
          </a:p>
          <a:p>
            <a:pPr lvl="1"/>
            <a:r>
              <a:rPr lang="en-US" dirty="0" smtClean="0"/>
              <a:t>Stone tools</a:t>
            </a:r>
          </a:p>
          <a:p>
            <a:pPr lvl="1"/>
            <a:r>
              <a:rPr lang="en-US" dirty="0" smtClean="0"/>
              <a:t>Hunter gatherers </a:t>
            </a:r>
          </a:p>
          <a:p>
            <a:r>
              <a:rPr lang="en-US" dirty="0" smtClean="0"/>
              <a:t>Neolithic (new stone age)</a:t>
            </a:r>
          </a:p>
          <a:p>
            <a:pPr lvl="1"/>
            <a:r>
              <a:rPr lang="en-US" dirty="0" smtClean="0"/>
              <a:t>Farming/agriculture </a:t>
            </a:r>
          </a:p>
          <a:p>
            <a:r>
              <a:rPr lang="en-US" dirty="0" smtClean="0"/>
              <a:t>Industrial (modern age)</a:t>
            </a:r>
          </a:p>
          <a:p>
            <a:pPr lvl="1"/>
            <a:r>
              <a:rPr lang="en-US" dirty="0" smtClean="0"/>
              <a:t>Factory work</a:t>
            </a:r>
            <a:endParaRPr lang="en-US" dirty="0"/>
          </a:p>
        </p:txBody>
      </p:sp>
    </p:spTree>
    <p:extLst>
      <p:ext uri="{BB962C8B-B14F-4D97-AF65-F5344CB8AC3E}">
        <p14:creationId xmlns:p14="http://schemas.microsoft.com/office/powerpoint/2010/main" val="328034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World History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Old focus was country by country</a:t>
            </a:r>
          </a:p>
          <a:p>
            <a:r>
              <a:rPr lang="en-US" dirty="0" smtClean="0"/>
              <a:t>US studies US, England studied England</a:t>
            </a:r>
          </a:p>
          <a:p>
            <a:r>
              <a:rPr lang="en-US" dirty="0" smtClean="0"/>
              <a:t>Was very ethnocentric</a:t>
            </a:r>
          </a:p>
          <a:p>
            <a:pPr lvl="1"/>
            <a:r>
              <a:rPr lang="en-US" dirty="0" smtClean="0"/>
              <a:t>Ethno – culture</a:t>
            </a:r>
          </a:p>
          <a:p>
            <a:pPr lvl="1"/>
            <a:r>
              <a:rPr lang="en-US" dirty="0" smtClean="0"/>
              <a:t>Centric – centered </a:t>
            </a:r>
          </a:p>
          <a:p>
            <a:pPr lvl="1"/>
            <a:r>
              <a:rPr lang="en-US" dirty="0" smtClean="0"/>
              <a:t>Thinking your own culture is best</a:t>
            </a:r>
          </a:p>
          <a:p>
            <a:r>
              <a:rPr lang="en-US" dirty="0" smtClean="0"/>
              <a:t>Was very Eurocentric</a:t>
            </a:r>
          </a:p>
          <a:p>
            <a:r>
              <a:rPr lang="en-US" dirty="0" smtClean="0"/>
              <a:t>New world history is global</a:t>
            </a:r>
          </a:p>
          <a:p>
            <a:pPr lvl="1"/>
            <a:r>
              <a:rPr lang="en-US" dirty="0" smtClean="0"/>
              <a:t>Try very hard not to be Eurocentric </a:t>
            </a:r>
            <a:endParaRPr lang="en-US" dirty="0"/>
          </a:p>
        </p:txBody>
      </p:sp>
    </p:spTree>
    <p:extLst>
      <p:ext uri="{BB962C8B-B14F-4D97-AF65-F5344CB8AC3E}">
        <p14:creationId xmlns:p14="http://schemas.microsoft.com/office/powerpoint/2010/main" val="205991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Cs – Comparison, Connection and Change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drive world history </a:t>
            </a:r>
          </a:p>
          <a:p>
            <a:r>
              <a:rPr lang="en-US" dirty="0" smtClean="0"/>
              <a:t>Comparison</a:t>
            </a:r>
          </a:p>
          <a:p>
            <a:pPr lvl="1"/>
            <a:r>
              <a:rPr lang="en-US" dirty="0" smtClean="0"/>
              <a:t>We learn about cultures by comparing them to others</a:t>
            </a:r>
          </a:p>
          <a:p>
            <a:r>
              <a:rPr lang="en-US" dirty="0" smtClean="0"/>
              <a:t>Connection </a:t>
            </a:r>
          </a:p>
          <a:p>
            <a:pPr lvl="1"/>
            <a:r>
              <a:rPr lang="en-US" dirty="0" smtClean="0"/>
              <a:t>When cultures get together, things get interesting</a:t>
            </a:r>
          </a:p>
          <a:p>
            <a:pPr lvl="1"/>
            <a:r>
              <a:rPr lang="en-US" dirty="0" smtClean="0"/>
              <a:t>These connections help cultures grow</a:t>
            </a:r>
          </a:p>
          <a:p>
            <a:r>
              <a:rPr lang="en-US" dirty="0" smtClean="0"/>
              <a:t>Change </a:t>
            </a:r>
          </a:p>
          <a:p>
            <a:pPr lvl="1"/>
            <a:r>
              <a:rPr lang="en-US" dirty="0" smtClean="0"/>
              <a:t>What changed and what stayed the same?</a:t>
            </a:r>
          </a:p>
          <a:p>
            <a:pPr lvl="1"/>
            <a:r>
              <a:rPr lang="en-US" dirty="0" smtClean="0"/>
              <a:t>What caused changes and continuities?</a:t>
            </a:r>
            <a:endParaRPr lang="en-US" dirty="0"/>
          </a:p>
        </p:txBody>
      </p:sp>
    </p:spTree>
    <p:extLst>
      <p:ext uri="{BB962C8B-B14F-4D97-AF65-F5344CB8AC3E}">
        <p14:creationId xmlns:p14="http://schemas.microsoft.com/office/powerpoint/2010/main" val="307796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85800"/>
            <a:ext cx="9144000" cy="5473898"/>
          </a:xfrm>
          <a:prstGeom prst="rect">
            <a:avLst/>
          </a:prstGeom>
        </p:spPr>
      </p:pic>
    </p:spTree>
    <p:extLst>
      <p:ext uri="{BB962C8B-B14F-4D97-AF65-F5344CB8AC3E}">
        <p14:creationId xmlns:p14="http://schemas.microsoft.com/office/powerpoint/2010/main" val="12670609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What was the first human-like creature?</a:t>
            </a:r>
            <a:endParaRPr lang="en-US" dirty="0"/>
          </a:p>
        </p:txBody>
      </p:sp>
      <p:sp>
        <p:nvSpPr>
          <p:cNvPr id="3" name="Content Placeholder 2"/>
          <p:cNvSpPr>
            <a:spLocks noGrp="1"/>
          </p:cNvSpPr>
          <p:nvPr>
            <p:ph idx="1"/>
          </p:nvPr>
        </p:nvSpPr>
        <p:spPr/>
        <p:txBody>
          <a:bodyPr/>
          <a:lstStyle/>
          <a:p>
            <a:r>
              <a:rPr lang="en-US" dirty="0" err="1" smtClean="0"/>
              <a:t>Australopithicines</a:t>
            </a:r>
            <a:r>
              <a:rPr lang="en-US" dirty="0" smtClean="0"/>
              <a:t> (Lucy)</a:t>
            </a:r>
          </a:p>
          <a:p>
            <a:r>
              <a:rPr lang="en-US" dirty="0" smtClean="0"/>
              <a:t>Found in Ethiopia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5638800" cy="1143000"/>
          </a:xfrm>
        </p:spPr>
        <p:txBody>
          <a:bodyPr>
            <a:normAutofit fontScale="90000"/>
          </a:bodyPr>
          <a:lstStyle/>
          <a:p>
            <a:pPr eaLnBrk="1" hangingPunct="1"/>
            <a:r>
              <a:rPr lang="en-US" sz="4000" dirty="0" smtClean="0"/>
              <a:t>Here’s Lucy. </a:t>
            </a:r>
            <a:r>
              <a:rPr lang="en-US" sz="4000" dirty="0" err="1" smtClean="0"/>
              <a:t>Aint</a:t>
            </a:r>
            <a:r>
              <a:rPr lang="en-US" sz="4000" dirty="0" smtClean="0"/>
              <a:t> she beautiful?</a:t>
            </a:r>
          </a:p>
        </p:txBody>
      </p:sp>
      <p:pic>
        <p:nvPicPr>
          <p:cNvPr id="22530" name="Picture 2"/>
          <p:cNvPicPr>
            <a:picLocks noGrp="1" noChangeAspect="1" noChangeArrowheads="1"/>
          </p:cNvPicPr>
          <p:nvPr>
            <p:ph idx="1"/>
          </p:nvPr>
        </p:nvPicPr>
        <p:blipFill>
          <a:blip r:embed="rId3"/>
          <a:srcRect/>
          <a:stretch>
            <a:fillRect/>
          </a:stretch>
        </p:blipFill>
        <p:spPr>
          <a:xfrm>
            <a:off x="152400" y="1219200"/>
            <a:ext cx="4114800" cy="4021138"/>
          </a:xfrm>
        </p:spPr>
      </p:pic>
      <p:sp>
        <p:nvSpPr>
          <p:cNvPr id="22532" name="Rectangle 4"/>
          <p:cNvSpPr>
            <a:spLocks noChangeArrowheads="1"/>
          </p:cNvSpPr>
          <p:nvPr/>
        </p:nvSpPr>
        <p:spPr bwMode="auto">
          <a:xfrm>
            <a:off x="5181600" y="4937125"/>
            <a:ext cx="3429000" cy="1920875"/>
          </a:xfrm>
          <a:prstGeom prst="rect">
            <a:avLst/>
          </a:prstGeom>
          <a:noFill/>
          <a:ln w="9525">
            <a:noFill/>
            <a:miter lim="800000"/>
            <a:headEnd/>
            <a:tailEnd/>
          </a:ln>
          <a:effectLst/>
        </p:spPr>
        <p:txBody>
          <a:bodyPr>
            <a:spAutoFit/>
          </a:bodyPr>
          <a:lstStyle/>
          <a:p>
            <a:r>
              <a:rPr lang="en-US" sz="4000"/>
              <a:t>Let’s put some skin on them bones!</a:t>
            </a:r>
          </a:p>
        </p:txBody>
      </p:sp>
      <p:pic>
        <p:nvPicPr>
          <p:cNvPr id="22533" name="Picture 2"/>
          <p:cNvPicPr>
            <a:picLocks noChangeAspect="1" noChangeArrowheads="1"/>
          </p:cNvPicPr>
          <p:nvPr/>
        </p:nvPicPr>
        <p:blipFill>
          <a:blip r:embed="rId4"/>
          <a:srcRect/>
          <a:stretch>
            <a:fillRect/>
          </a:stretch>
        </p:blipFill>
        <p:spPr bwMode="auto">
          <a:xfrm>
            <a:off x="4648200" y="990600"/>
            <a:ext cx="3841750" cy="35988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a:t>
            </a:r>
            <a:r>
              <a:rPr lang="en-US" dirty="0" smtClean="0"/>
              <a:t>.  </a:t>
            </a:r>
            <a:r>
              <a:rPr lang="en-US" dirty="0"/>
              <a:t>Where did </a:t>
            </a:r>
            <a:r>
              <a:rPr lang="en-US" i="1" dirty="0"/>
              <a:t>Homo </a:t>
            </a:r>
            <a:r>
              <a:rPr lang="en-US" i="1" dirty="0" smtClean="0"/>
              <a:t>sapiens sapiens</a:t>
            </a:r>
            <a:r>
              <a:rPr lang="en-US" dirty="0" smtClean="0"/>
              <a:t> </a:t>
            </a:r>
            <a:r>
              <a:rPr lang="en-US" dirty="0"/>
              <a:t>first emerge</a:t>
            </a:r>
            <a:r>
              <a:rPr lang="en-US" dirty="0" smtClean="0"/>
              <a:t>?</a:t>
            </a:r>
            <a:endParaRPr lang="en-US" dirty="0"/>
          </a:p>
        </p:txBody>
      </p:sp>
      <p:sp>
        <p:nvSpPr>
          <p:cNvPr id="3" name="Content Placeholder 2"/>
          <p:cNvSpPr>
            <a:spLocks noGrp="1"/>
          </p:cNvSpPr>
          <p:nvPr>
            <p:ph idx="1"/>
          </p:nvPr>
        </p:nvSpPr>
        <p:spPr/>
        <p:txBody>
          <a:bodyPr/>
          <a:lstStyle/>
          <a:p>
            <a:r>
              <a:rPr lang="en-US" dirty="0"/>
              <a:t>In the grasslands of Eastern and Southern </a:t>
            </a:r>
            <a:r>
              <a:rPr lang="en-US" dirty="0" smtClean="0"/>
              <a:t>Africa</a:t>
            </a:r>
          </a:p>
          <a:p>
            <a:r>
              <a:rPr lang="en-US" dirty="0" smtClean="0"/>
              <a:t>(</a:t>
            </a:r>
            <a:r>
              <a:rPr lang="en-US" dirty="0"/>
              <a:t>Original: p. 12; </a:t>
            </a:r>
            <a:endParaRPr lang="en-US" dirty="0" smtClean="0"/>
          </a:p>
          <a:p>
            <a:pPr marL="0" indent="0">
              <a:buNone/>
            </a:pPr>
            <a:r>
              <a:rPr lang="en-US" dirty="0" smtClean="0"/>
              <a:t>With </a:t>
            </a:r>
            <a:r>
              <a:rPr lang="en-US" dirty="0"/>
              <a:t>Sources: p. 12</a:t>
            </a:r>
            <a:r>
              <a:rPr lang="en-US" dirty="0" smtClean="0"/>
              <a:t>)</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3124200" y="2029968"/>
            <a:ext cx="5486400" cy="48280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562535" y="-1172135"/>
            <a:ext cx="7561730" cy="9601201"/>
          </a:xfrm>
          <a:prstGeom prst="rect">
            <a:avLst/>
          </a:prstGeom>
        </p:spPr>
      </p:pic>
    </p:spTree>
    <p:extLst>
      <p:ext uri="{BB962C8B-B14F-4D97-AF65-F5344CB8AC3E}">
        <p14:creationId xmlns:p14="http://schemas.microsoft.com/office/powerpoint/2010/main" val="31789153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a:t>
            </a:r>
            <a:r>
              <a:rPr lang="en-US" dirty="0" smtClean="0"/>
              <a:t>.  </a:t>
            </a:r>
            <a:r>
              <a:rPr lang="en-US" dirty="0"/>
              <a:t>How were settlements in Africa planned</a:t>
            </a:r>
            <a:r>
              <a:rPr lang="en-US" dirty="0" smtClean="0"/>
              <a:t>?</a:t>
            </a:r>
            <a:endParaRPr lang="en-US" dirty="0"/>
          </a:p>
        </p:txBody>
      </p:sp>
      <p:sp>
        <p:nvSpPr>
          <p:cNvPr id="3" name="Content Placeholder 2"/>
          <p:cNvSpPr>
            <a:spLocks noGrp="1"/>
          </p:cNvSpPr>
          <p:nvPr>
            <p:ph idx="1"/>
          </p:nvPr>
        </p:nvSpPr>
        <p:spPr/>
        <p:txBody>
          <a:bodyPr/>
          <a:lstStyle/>
          <a:p>
            <a:r>
              <a:rPr lang="en-US" dirty="0"/>
              <a:t>Settlements were planned around the seasonal movement of game and fish. </a:t>
            </a:r>
            <a:endParaRPr lang="en-US" dirty="0" smtClean="0"/>
          </a:p>
          <a:p>
            <a:r>
              <a:rPr lang="en-US" dirty="0" smtClean="0"/>
              <a:t>(</a:t>
            </a:r>
            <a:r>
              <a:rPr lang="en-US" dirty="0"/>
              <a:t>Original: p. 13; With Sources: p. 13)</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a:t>
            </a:r>
            <a:r>
              <a:rPr lang="en-US" dirty="0" smtClean="0"/>
              <a:t>.  </a:t>
            </a:r>
            <a:r>
              <a:rPr lang="en-US" dirty="0"/>
              <a:t>To where did humans migrate after they left Africa</a:t>
            </a:r>
            <a:r>
              <a:rPr lang="en-US" dirty="0" smtClean="0"/>
              <a:t>?</a:t>
            </a:r>
            <a:endParaRPr lang="en-US" dirty="0"/>
          </a:p>
        </p:txBody>
      </p:sp>
      <p:sp>
        <p:nvSpPr>
          <p:cNvPr id="3" name="Content Placeholder 2"/>
          <p:cNvSpPr>
            <a:spLocks noGrp="1"/>
          </p:cNvSpPr>
          <p:nvPr>
            <p:ph idx="1"/>
          </p:nvPr>
        </p:nvSpPr>
        <p:spPr/>
        <p:txBody>
          <a:bodyPr/>
          <a:lstStyle/>
          <a:p>
            <a:r>
              <a:rPr lang="en-US" dirty="0"/>
              <a:t>First to the Middle East and from there westward into Europe about 40,000 years ago and eastward into Asia </a:t>
            </a:r>
            <a:endParaRPr lang="en-US" dirty="0" smtClean="0"/>
          </a:p>
          <a:p>
            <a:r>
              <a:rPr lang="en-US" dirty="0" smtClean="0"/>
              <a:t>(</a:t>
            </a:r>
            <a:r>
              <a:rPr lang="en-US" dirty="0"/>
              <a:t>Original: p. 16; With Sources: p. 16)</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What tools were used during the Paleolithic era?</a:t>
            </a:r>
            <a:endParaRPr lang="en-US" dirty="0"/>
          </a:p>
        </p:txBody>
      </p:sp>
      <p:sp>
        <p:nvSpPr>
          <p:cNvPr id="3" name="Content Placeholder 2"/>
          <p:cNvSpPr>
            <a:spLocks noGrp="1"/>
          </p:cNvSpPr>
          <p:nvPr>
            <p:ph idx="1"/>
          </p:nvPr>
        </p:nvSpPr>
        <p:spPr/>
        <p:txBody>
          <a:bodyPr/>
          <a:lstStyle/>
          <a:p>
            <a:r>
              <a:rPr lang="en-US" dirty="0" smtClean="0"/>
              <a:t>Spears, bows, arrows, clubs, stone axe, fire </a:t>
            </a:r>
            <a:endParaRPr lang="en-US" dirty="0"/>
          </a:p>
        </p:txBody>
      </p:sp>
    </p:spTree>
    <p:extLst>
      <p:ext uri="{BB962C8B-B14F-4D97-AF65-F5344CB8AC3E}">
        <p14:creationId xmlns:p14="http://schemas.microsoft.com/office/powerpoint/2010/main" val="3422628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6a. What was society like in the Paleolithic Era?</a:t>
            </a:r>
            <a:endParaRPr lang="en-US" dirty="0"/>
          </a:p>
        </p:txBody>
      </p:sp>
      <p:sp>
        <p:nvSpPr>
          <p:cNvPr id="3" name="Content Placeholder 2"/>
          <p:cNvSpPr>
            <a:spLocks noGrp="1"/>
          </p:cNvSpPr>
          <p:nvPr>
            <p:ph idx="1"/>
          </p:nvPr>
        </p:nvSpPr>
        <p:spPr/>
        <p:txBody>
          <a:bodyPr/>
          <a:lstStyle/>
          <a:p>
            <a:r>
              <a:rPr lang="en-US" dirty="0" smtClean="0"/>
              <a:t>Small groups or bands, usually based on family relationships</a:t>
            </a:r>
          </a:p>
          <a:p>
            <a:r>
              <a:rPr lang="en-US" dirty="0" smtClean="0"/>
              <a:t>Small and limited exchanges of ideas and goods </a:t>
            </a:r>
          </a:p>
        </p:txBody>
      </p:sp>
    </p:spTree>
    <p:extLst>
      <p:ext uri="{BB962C8B-B14F-4D97-AF65-F5344CB8AC3E}">
        <p14:creationId xmlns:p14="http://schemas.microsoft.com/office/powerpoint/2010/main" val="1429328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5" descr="Y-Migration_Map"/>
          <p:cNvPicPr>
            <a:picLocks noChangeAspect="1" noChangeArrowheads="1"/>
          </p:cNvPicPr>
          <p:nvPr/>
        </p:nvPicPr>
        <p:blipFill>
          <a:blip r:embed="rId2"/>
          <a:srcRect t="20623"/>
          <a:stretch>
            <a:fillRect/>
          </a:stretch>
        </p:blipFill>
        <p:spPr bwMode="auto">
          <a:xfrm>
            <a:off x="-381000" y="838200"/>
            <a:ext cx="9886409" cy="50736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Who were the Aborigines?</a:t>
            </a:r>
            <a:endParaRPr lang="en-US" dirty="0"/>
          </a:p>
        </p:txBody>
      </p:sp>
      <p:sp>
        <p:nvSpPr>
          <p:cNvPr id="3" name="Content Placeholder 2"/>
          <p:cNvSpPr>
            <a:spLocks noGrp="1"/>
          </p:cNvSpPr>
          <p:nvPr>
            <p:ph idx="1"/>
          </p:nvPr>
        </p:nvSpPr>
        <p:spPr/>
        <p:txBody>
          <a:bodyPr/>
          <a:lstStyle/>
          <a:p>
            <a:r>
              <a:rPr lang="en-US" dirty="0" smtClean="0"/>
              <a:t>From East Africa and Madagascar </a:t>
            </a:r>
          </a:p>
          <a:p>
            <a:r>
              <a:rPr lang="en-US" dirty="0" smtClean="0"/>
              <a:t>Took boats to Australia about  40,000 years ago</a:t>
            </a:r>
          </a:p>
          <a:p>
            <a:pPr lvl="1"/>
            <a:r>
              <a:rPr lang="en-US" dirty="0" smtClean="0"/>
              <a:t>Via some stops on coastal Asia </a:t>
            </a:r>
            <a:endParaRPr lang="en-US" dirty="0"/>
          </a:p>
        </p:txBody>
      </p:sp>
      <p:pic>
        <p:nvPicPr>
          <p:cNvPr id="4" name="Picture 3"/>
          <p:cNvPicPr>
            <a:picLocks noChangeAspect="1"/>
          </p:cNvPicPr>
          <p:nvPr/>
        </p:nvPicPr>
        <p:blipFill>
          <a:blip r:embed="rId2"/>
          <a:stretch>
            <a:fillRect/>
          </a:stretch>
        </p:blipFill>
        <p:spPr>
          <a:xfrm>
            <a:off x="5105400" y="3820020"/>
            <a:ext cx="4038600" cy="29816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What were religions like in the Paleolithic Era?</a:t>
            </a:r>
            <a:endParaRPr lang="en-US" dirty="0"/>
          </a:p>
        </p:txBody>
      </p:sp>
      <p:sp>
        <p:nvSpPr>
          <p:cNvPr id="3" name="Content Placeholder 2"/>
          <p:cNvSpPr>
            <a:spLocks noGrp="1"/>
          </p:cNvSpPr>
          <p:nvPr>
            <p:ph idx="1"/>
          </p:nvPr>
        </p:nvSpPr>
        <p:spPr/>
        <p:txBody>
          <a:bodyPr/>
          <a:lstStyle/>
          <a:p>
            <a:r>
              <a:rPr lang="en-US" dirty="0" smtClean="0"/>
              <a:t>Animistic (animate) – spirits in non-living objects</a:t>
            </a:r>
          </a:p>
          <a:p>
            <a:pPr lvl="1"/>
            <a:r>
              <a:rPr lang="en-US" dirty="0" smtClean="0"/>
              <a:t>Rivers, trees, rocks </a:t>
            </a:r>
          </a:p>
          <a:p>
            <a:r>
              <a:rPr lang="en-US" dirty="0" smtClean="0"/>
              <a:t>Ceremonial burial sites – show concern for afterlife, dead left with objects to take on with them in graves </a:t>
            </a:r>
          </a:p>
          <a:p>
            <a:r>
              <a:rPr lang="en-US" dirty="0" smtClean="0"/>
              <a:t>Small statues of god-like figures found</a:t>
            </a:r>
            <a:endParaRPr lang="en-US" dirty="0"/>
          </a:p>
        </p:txBody>
      </p:sp>
    </p:spTree>
    <p:extLst>
      <p:ext uri="{BB962C8B-B14F-4D97-AF65-F5344CB8AC3E}">
        <p14:creationId xmlns:p14="http://schemas.microsoft.com/office/powerpoint/2010/main" val="503786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a:t>
            </a:r>
            <a:r>
              <a:rPr lang="en-US" dirty="0" smtClean="0"/>
              <a:t>.  </a:t>
            </a:r>
            <a:r>
              <a:rPr lang="en-US" dirty="0"/>
              <a:t>Describe Dreamtime and what it represents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Aborigines developed an alternate world called “Dreamtime”</a:t>
            </a:r>
          </a:p>
          <a:p>
            <a:r>
              <a:rPr lang="en-US" dirty="0" smtClean="0"/>
              <a:t>They view it through rituals/sometimes hallucinogenic drugs </a:t>
            </a:r>
          </a:p>
          <a:p>
            <a:r>
              <a:rPr lang="en-US" dirty="0" smtClean="0"/>
              <a:t>“Dreamtime” was where and when the world was created</a:t>
            </a:r>
          </a:p>
          <a:p>
            <a:pPr lvl="1"/>
            <a:r>
              <a:rPr lang="en-US" dirty="0" smtClean="0"/>
              <a:t>Describes how things relate to each other</a:t>
            </a:r>
          </a:p>
          <a:p>
            <a:pPr lvl="2"/>
            <a:r>
              <a:rPr lang="en-US" dirty="0" smtClean="0"/>
              <a:t>Animals/rivers/people/stuff</a:t>
            </a:r>
          </a:p>
          <a:p>
            <a:r>
              <a:rPr lang="en-US" dirty="0" smtClean="0"/>
              <a:t>(</a:t>
            </a:r>
            <a:r>
              <a:rPr lang="en-US" dirty="0"/>
              <a:t>Original: p. 17; With Sources: p. 17)</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a:t>
            </a:r>
            <a:r>
              <a:rPr lang="en-US" dirty="0"/>
              <a:t>What was the route of migration into North America</a:t>
            </a:r>
            <a:r>
              <a:rPr lang="en-US" dirty="0" smtClean="0"/>
              <a:t>?</a:t>
            </a:r>
            <a:endParaRPr lang="en-US" dirty="0"/>
          </a:p>
        </p:txBody>
      </p:sp>
      <p:sp>
        <p:nvSpPr>
          <p:cNvPr id="3" name="Content Placeholder 2"/>
          <p:cNvSpPr>
            <a:spLocks noGrp="1"/>
          </p:cNvSpPr>
          <p:nvPr>
            <p:ph idx="1"/>
          </p:nvPr>
        </p:nvSpPr>
        <p:spPr/>
        <p:txBody>
          <a:bodyPr/>
          <a:lstStyle/>
          <a:p>
            <a:r>
              <a:rPr lang="en-US" dirty="0"/>
              <a:t>From Eastern Siberia, by land across the Bering Strait or by sea down the west coast of North America </a:t>
            </a:r>
            <a:endParaRPr lang="en-US" dirty="0" smtClean="0"/>
          </a:p>
          <a:p>
            <a:r>
              <a:rPr lang="en-US" dirty="0" smtClean="0"/>
              <a:t>(</a:t>
            </a:r>
            <a:r>
              <a:rPr lang="en-US" dirty="0"/>
              <a:t>Original: p. 18; With Sources: p. 18)</a:t>
            </a:r>
          </a:p>
          <a:p>
            <a:endParaRPr lang="en-US" dirty="0"/>
          </a:p>
        </p:txBody>
      </p:sp>
      <p:pic>
        <p:nvPicPr>
          <p:cNvPr id="4" name="Picture 3"/>
          <p:cNvPicPr>
            <a:picLocks noChangeAspect="1"/>
          </p:cNvPicPr>
          <p:nvPr/>
        </p:nvPicPr>
        <p:blipFill>
          <a:blip r:embed="rId2"/>
          <a:stretch>
            <a:fillRect/>
          </a:stretch>
        </p:blipFill>
        <p:spPr>
          <a:xfrm>
            <a:off x="4800600" y="3711319"/>
            <a:ext cx="4114800" cy="31135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533400"/>
            <a:ext cx="5969000" cy="5932604"/>
          </a:xfrm>
          <a:prstGeom prst="rect">
            <a:avLst/>
          </a:prstGeom>
        </p:spPr>
      </p:pic>
    </p:spTree>
    <p:extLst>
      <p:ext uri="{BB962C8B-B14F-4D97-AF65-F5344CB8AC3E}">
        <p14:creationId xmlns:p14="http://schemas.microsoft.com/office/powerpoint/2010/main" val="17894160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Preface</a:t>
            </a:r>
            <a:endParaRPr lang="en-US" dirty="0"/>
          </a:p>
        </p:txBody>
      </p:sp>
      <p:sp>
        <p:nvSpPr>
          <p:cNvPr id="3" name="Content Placeholder 2"/>
          <p:cNvSpPr>
            <a:spLocks noGrp="1"/>
          </p:cNvSpPr>
          <p:nvPr>
            <p:ph idx="1"/>
          </p:nvPr>
        </p:nvSpPr>
        <p:spPr/>
        <p:txBody>
          <a:bodyPr/>
          <a:lstStyle/>
          <a:p>
            <a:r>
              <a:rPr lang="en-US" dirty="0" smtClean="0"/>
              <a:t>Most cultures have “creation stories”</a:t>
            </a:r>
          </a:p>
          <a:p>
            <a:pPr lvl="1"/>
            <a:r>
              <a:rPr lang="en-US" dirty="0" smtClean="0"/>
              <a:t>They help people have purpose</a:t>
            </a:r>
          </a:p>
          <a:p>
            <a:r>
              <a:rPr lang="en-US" dirty="0" smtClean="0"/>
              <a:t>Modern cultures use science</a:t>
            </a:r>
          </a:p>
          <a:p>
            <a:pPr lvl="1"/>
            <a:r>
              <a:rPr lang="en-US" dirty="0" smtClean="0"/>
              <a:t>More about how things began than “why”</a:t>
            </a:r>
          </a:p>
          <a:p>
            <a:endParaRPr lang="en-US" dirty="0"/>
          </a:p>
        </p:txBody>
      </p:sp>
    </p:spTree>
    <p:extLst>
      <p:ext uri="{BB962C8B-B14F-4D97-AF65-F5344CB8AC3E}">
        <p14:creationId xmlns:p14="http://schemas.microsoft.com/office/powerpoint/2010/main" val="28246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304800"/>
            <a:ext cx="7086600" cy="6423228"/>
          </a:xfrm>
          <a:prstGeom prst="rect">
            <a:avLst/>
          </a:prstGeom>
        </p:spPr>
      </p:pic>
    </p:spTree>
    <p:extLst>
      <p:ext uri="{BB962C8B-B14F-4D97-AF65-F5344CB8AC3E}">
        <p14:creationId xmlns:p14="http://schemas.microsoft.com/office/powerpoint/2010/main" val="14272898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  </a:t>
            </a:r>
            <a:r>
              <a:rPr lang="en-US" dirty="0"/>
              <a:t>What does the wide distribution of Clovis technology suggest</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b="1" dirty="0"/>
              <a:t>Clovis culture:</a:t>
            </a:r>
            <a:r>
              <a:rPr lang="en-US" dirty="0"/>
              <a:t> The earliest widespread and distinctive culture of North America; named from the Clovis point, a particular kind of projectile point</a:t>
            </a:r>
            <a:r>
              <a:rPr lang="en-US" dirty="0" smtClean="0"/>
              <a:t>.</a:t>
            </a:r>
          </a:p>
          <a:p>
            <a:r>
              <a:rPr lang="en-US" dirty="0" smtClean="0"/>
              <a:t>Arrowheads were found across a large area. </a:t>
            </a:r>
          </a:p>
          <a:p>
            <a:r>
              <a:rPr lang="en-US" dirty="0" smtClean="0"/>
              <a:t>It </a:t>
            </a:r>
            <a:r>
              <a:rPr lang="en-US" dirty="0"/>
              <a:t>suggests a regional pattern of cultural diffusion </a:t>
            </a:r>
            <a:r>
              <a:rPr lang="en-US" dirty="0" smtClean="0"/>
              <a:t>(spread of ideas among different cultures) and </a:t>
            </a:r>
            <a:r>
              <a:rPr lang="en-US" dirty="0"/>
              <a:t>at least indirect communication over a large area. </a:t>
            </a:r>
            <a:endParaRPr lang="en-US" dirty="0" smtClean="0"/>
          </a:p>
          <a:p>
            <a:r>
              <a:rPr lang="en-US" dirty="0" smtClean="0"/>
              <a:t>(</a:t>
            </a:r>
            <a:r>
              <a:rPr lang="en-US" dirty="0"/>
              <a:t>Original: p. 18; With Sources: p. 18)</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Clovis Point </a:t>
            </a:r>
            <a:endParaRPr lang="en-US" dirty="0"/>
          </a:p>
        </p:txBody>
      </p:sp>
      <p:pic>
        <p:nvPicPr>
          <p:cNvPr id="4" name="Content Placeholder 3"/>
          <p:cNvPicPr>
            <a:picLocks noGrp="1" noChangeAspect="1"/>
          </p:cNvPicPr>
          <p:nvPr>
            <p:ph idx="1"/>
          </p:nvPr>
        </p:nvPicPr>
        <p:blipFill>
          <a:blip r:embed="rId2"/>
          <a:srcRect l="-83309" r="-83309"/>
          <a:stretch>
            <a:fillRect/>
          </a:stretch>
        </p:blipFill>
        <p:spPr>
          <a:xfrm>
            <a:off x="2971800" y="1600200"/>
            <a:ext cx="8229600" cy="4525963"/>
          </a:xfrm>
        </p:spPr>
      </p:pic>
      <p:sp>
        <p:nvSpPr>
          <p:cNvPr id="5" name="TextBox 4"/>
          <p:cNvSpPr txBox="1"/>
          <p:nvPr/>
        </p:nvSpPr>
        <p:spPr>
          <a:xfrm>
            <a:off x="609600" y="1676400"/>
            <a:ext cx="4292600" cy="3970318"/>
          </a:xfrm>
          <a:prstGeom prst="rect">
            <a:avLst/>
          </a:prstGeom>
          <a:noFill/>
        </p:spPr>
        <p:txBody>
          <a:bodyPr wrap="square" rtlCol="0">
            <a:spAutoFit/>
          </a:bodyPr>
          <a:lstStyle/>
          <a:p>
            <a:r>
              <a:rPr lang="en-US" sz="3600" dirty="0"/>
              <a:t>A Clovis projectile point created using bifacial percussion flaking (that is, each face is flaked on both edges alternatively with a </a:t>
            </a:r>
            <a:r>
              <a:rPr lang="en-US" sz="3600" dirty="0" err="1"/>
              <a:t>percussor</a:t>
            </a:r>
            <a:r>
              <a:rPr lang="en-US" sz="3600" dirty="0"/>
              <a:t>)</a:t>
            </a:r>
          </a:p>
        </p:txBody>
      </p:sp>
    </p:spTree>
    <p:extLst>
      <p:ext uri="{BB962C8B-B14F-4D97-AF65-F5344CB8AC3E}">
        <p14:creationId xmlns:p14="http://schemas.microsoft.com/office/powerpoint/2010/main" val="1208768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12.   </a:t>
            </a:r>
            <a:r>
              <a:rPr lang="en-US" sz="3600" dirty="0"/>
              <a:t>How did </a:t>
            </a:r>
            <a:r>
              <a:rPr lang="en-US" sz="3600" dirty="0" smtClean="0"/>
              <a:t>Austronesian (Australia and Indonesia) </a:t>
            </a:r>
            <a:r>
              <a:rPr lang="en-US" sz="3600" dirty="0"/>
              <a:t>migrations differ from other early patterns of human movement</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10000"/>
          </a:bodyPr>
          <a:lstStyle/>
          <a:p>
            <a:pPr lvl="0"/>
            <a:r>
              <a:rPr lang="en-US" dirty="0"/>
              <a:t>They occurred quite recently, beginning only about 3,500 years ago.</a:t>
            </a:r>
          </a:p>
          <a:p>
            <a:pPr lvl="0"/>
            <a:r>
              <a:rPr lang="en-US" dirty="0"/>
              <a:t>They were waterborne migrations, making use of oceangoing canoes and remarkable navigational skills.</a:t>
            </a:r>
          </a:p>
          <a:p>
            <a:pPr lvl="0"/>
            <a:r>
              <a:rPr lang="en-US" dirty="0" smtClean="0"/>
              <a:t>Unlike </a:t>
            </a:r>
            <a:r>
              <a:rPr lang="en-US" dirty="0"/>
              <a:t>other migrations, they were undertaken by people with an agricultural technology who carried both domesticate plants and animals in their canoes. </a:t>
            </a:r>
            <a:endParaRPr lang="en-US" dirty="0" smtClean="0"/>
          </a:p>
          <a:p>
            <a:pPr lvl="0"/>
            <a:r>
              <a:rPr lang="en-US" dirty="0" smtClean="0"/>
              <a:t>(</a:t>
            </a:r>
            <a:r>
              <a:rPr lang="en-US" dirty="0"/>
              <a:t>Original: p. 19; With Sources: p. 19)</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Austronesian Migrations</a:t>
            </a:r>
            <a:endParaRPr lang="en-US" dirty="0"/>
          </a:p>
        </p:txBody>
      </p:sp>
      <p:pic>
        <p:nvPicPr>
          <p:cNvPr id="4" name="Picture 3"/>
          <p:cNvPicPr>
            <a:picLocks noChangeAspect="1"/>
          </p:cNvPicPr>
          <p:nvPr/>
        </p:nvPicPr>
        <p:blipFill>
          <a:blip r:embed="rId2"/>
          <a:stretch>
            <a:fillRect/>
          </a:stretch>
        </p:blipFill>
        <p:spPr>
          <a:xfrm>
            <a:off x="241300" y="1524000"/>
            <a:ext cx="8902700" cy="4533900"/>
          </a:xfrm>
          <a:prstGeom prst="rect">
            <a:avLst/>
          </a:prstGeom>
        </p:spPr>
      </p:pic>
    </p:spTree>
    <p:extLst>
      <p:ext uri="{BB962C8B-B14F-4D97-AF65-F5344CB8AC3E}">
        <p14:creationId xmlns:p14="http://schemas.microsoft.com/office/powerpoint/2010/main" val="2264657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13. </a:t>
            </a:r>
            <a:r>
              <a:rPr lang="en-US" sz="2800" dirty="0"/>
              <a:t>In what ways did a gathering and hunting economy shape other aspects of Paleolithic societies</a:t>
            </a:r>
            <a:r>
              <a:rPr lang="en-US" sz="2800" dirty="0" smtClean="0"/>
              <a:t>?</a:t>
            </a:r>
            <a:endParaRPr lang="en-US" sz="2800" dirty="0"/>
          </a:p>
        </p:txBody>
      </p:sp>
      <p:sp>
        <p:nvSpPr>
          <p:cNvPr id="3" name="Content Placeholder 2"/>
          <p:cNvSpPr>
            <a:spLocks noGrp="1"/>
          </p:cNvSpPr>
          <p:nvPr>
            <p:ph idx="1"/>
          </p:nvPr>
        </p:nvSpPr>
        <p:spPr/>
        <p:txBody>
          <a:bodyPr>
            <a:normAutofit fontScale="77500" lnSpcReduction="20000"/>
          </a:bodyPr>
          <a:lstStyle/>
          <a:p>
            <a:pPr lvl="0"/>
            <a:r>
              <a:rPr lang="en-US" dirty="0" smtClean="0"/>
              <a:t>THIS IS A BIG DEAL SLIDE!</a:t>
            </a:r>
          </a:p>
          <a:p>
            <a:pPr lvl="0"/>
            <a:r>
              <a:rPr lang="en-US" dirty="0" smtClean="0"/>
              <a:t>Because </a:t>
            </a:r>
            <a:r>
              <a:rPr lang="en-US" dirty="0"/>
              <a:t>hunting and gathering didn’t allow for the accumulation of much surplus, Paleolithic societies were highly egalitarian, lacking the inequalities of wealth and power found in later agricultural and urban life.</a:t>
            </a:r>
          </a:p>
          <a:p>
            <a:pPr lvl="0"/>
            <a:r>
              <a:rPr lang="en-US" dirty="0"/>
              <a:t>Paleolithic societies also lacked specialists, with most people possessing the same set of skills, although male and female tasks often differed sharply.</a:t>
            </a:r>
          </a:p>
          <a:p>
            <a:pPr lvl="0"/>
            <a:r>
              <a:rPr lang="en-US" dirty="0"/>
              <a:t>Relationships between women and men were usually far more equal than in later societies.  This was in part the result of gathering women bringing in more of the food consumed by the family than hunting men. </a:t>
            </a:r>
            <a:endParaRPr lang="en-US" dirty="0" smtClean="0"/>
          </a:p>
          <a:p>
            <a:pPr lvl="0"/>
            <a:r>
              <a:rPr lang="en-US" dirty="0" smtClean="0"/>
              <a:t>(</a:t>
            </a:r>
            <a:r>
              <a:rPr lang="en-US" dirty="0"/>
              <a:t>Original: pp. 20-21; With Sources: p. 20-21)</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  </a:t>
            </a:r>
            <a:r>
              <a:rPr lang="en-US" dirty="0"/>
              <a:t>In what </a:t>
            </a:r>
            <a:r>
              <a:rPr lang="en-US" dirty="0" smtClean="0"/>
              <a:t>ways </a:t>
            </a:r>
            <a:r>
              <a:rPr lang="en-US" dirty="0"/>
              <a:t>did Paleolithic people alter the natural environment</a:t>
            </a:r>
            <a:r>
              <a:rPr lang="en-US" dirty="0" smtClean="0"/>
              <a:t>?</a:t>
            </a:r>
            <a:endParaRPr lang="en-US" dirty="0"/>
          </a:p>
        </p:txBody>
      </p:sp>
      <p:sp>
        <p:nvSpPr>
          <p:cNvPr id="3" name="Content Placeholder 2"/>
          <p:cNvSpPr>
            <a:spLocks noGrp="1"/>
          </p:cNvSpPr>
          <p:nvPr>
            <p:ph idx="1"/>
          </p:nvPr>
        </p:nvSpPr>
        <p:spPr/>
        <p:txBody>
          <a:bodyPr/>
          <a:lstStyle/>
          <a:p>
            <a:r>
              <a:rPr lang="en-US" dirty="0"/>
              <a:t>They deliberately set fires to encourage the growth of particular </a:t>
            </a:r>
            <a:r>
              <a:rPr lang="en-US" dirty="0" smtClean="0"/>
              <a:t>plants.</a:t>
            </a:r>
          </a:p>
          <a:p>
            <a:pPr lvl="1"/>
            <a:r>
              <a:rPr lang="en-US" dirty="0" smtClean="0"/>
              <a:t>Ashes gave nutrients to the soil. </a:t>
            </a:r>
          </a:p>
          <a:p>
            <a:r>
              <a:rPr lang="en-US" dirty="0" smtClean="0"/>
              <a:t>(</a:t>
            </a:r>
            <a:r>
              <a:rPr lang="en-US" dirty="0"/>
              <a:t>Original: p. 22; With Sources: p. 22)</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  </a:t>
            </a:r>
            <a:r>
              <a:rPr lang="en-US" dirty="0"/>
              <a:t>What does the presence of Venus figurines across Europe suggest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a:t>Some scholars believe that Paleolithic religious thought had a strongly feminine dimension, embodied in a Great Goddess and concerned with the regeneration and renewal of life.  </a:t>
            </a:r>
            <a:endParaRPr lang="en-US" dirty="0" smtClean="0"/>
          </a:p>
          <a:p>
            <a:r>
              <a:rPr lang="en-US" dirty="0" smtClean="0"/>
              <a:t>Female goddesses could mean that women were held in a higher regard than in classical civilizations. </a:t>
            </a:r>
          </a:p>
          <a:p>
            <a:r>
              <a:rPr lang="en-US" dirty="0" smtClean="0"/>
              <a:t>(</a:t>
            </a:r>
            <a:r>
              <a:rPr lang="en-US" dirty="0"/>
              <a:t>Original: p. 22; With Sources: p. 22)</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Venus Figures</a:t>
            </a:r>
            <a:endParaRPr lang="en-US" dirty="0"/>
          </a:p>
        </p:txBody>
      </p:sp>
      <p:pic>
        <p:nvPicPr>
          <p:cNvPr id="4" name="Picture 3"/>
          <p:cNvPicPr>
            <a:picLocks noChangeAspect="1"/>
          </p:cNvPicPr>
          <p:nvPr/>
        </p:nvPicPr>
        <p:blipFill>
          <a:blip r:embed="rId2"/>
          <a:stretch>
            <a:fillRect/>
          </a:stretch>
        </p:blipFill>
        <p:spPr>
          <a:xfrm>
            <a:off x="698500" y="1384300"/>
            <a:ext cx="7747000" cy="4089400"/>
          </a:xfrm>
          <a:prstGeom prst="rect">
            <a:avLst/>
          </a:prstGeom>
        </p:spPr>
      </p:pic>
    </p:spTree>
    <p:extLst>
      <p:ext uri="{BB962C8B-B14F-4D97-AF65-F5344CB8AC3E}">
        <p14:creationId xmlns:p14="http://schemas.microsoft.com/office/powerpoint/2010/main" val="3116256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17.</a:t>
            </a:r>
            <a:r>
              <a:rPr lang="en-US" sz="2400" dirty="0"/>
              <a:t>Why did some Paleolithic peoples abandon earlier, more nomadic ways and begin to live more settled lives?</a:t>
            </a:r>
          </a:p>
        </p:txBody>
      </p:sp>
      <p:sp>
        <p:nvSpPr>
          <p:cNvPr id="3" name="Content Placeholder 2"/>
          <p:cNvSpPr>
            <a:spLocks noGrp="1"/>
          </p:cNvSpPr>
          <p:nvPr>
            <p:ph idx="1"/>
          </p:nvPr>
        </p:nvSpPr>
        <p:spPr/>
        <p:txBody>
          <a:bodyPr>
            <a:normAutofit/>
          </a:bodyPr>
          <a:lstStyle/>
          <a:p>
            <a:r>
              <a:rPr lang="en-US" dirty="0"/>
              <a:t>As the world came out of the last ice </a:t>
            </a:r>
            <a:r>
              <a:rPr lang="en-US" dirty="0" smtClean="0"/>
              <a:t>age, climatic </a:t>
            </a:r>
            <a:r>
              <a:rPr lang="en-US" dirty="0"/>
              <a:t>warming allowed many plants and animals, upon which humans relied, to flourish.  </a:t>
            </a:r>
            <a:endParaRPr lang="en-US" dirty="0" smtClean="0"/>
          </a:p>
          <a:p>
            <a:r>
              <a:rPr lang="en-US" dirty="0" smtClean="0"/>
              <a:t>The </a:t>
            </a:r>
            <a:r>
              <a:rPr lang="en-US" dirty="0"/>
              <a:t>increased food stocks allowed some groups of humans to settle down and live in more permanent settlements. </a:t>
            </a:r>
            <a:endParaRPr lang="en-US" dirty="0" smtClean="0"/>
          </a:p>
          <a:p>
            <a:r>
              <a:rPr lang="en-US" dirty="0" smtClean="0"/>
              <a:t>(</a:t>
            </a:r>
            <a:r>
              <a:rPr lang="en-US" dirty="0"/>
              <a:t>Original: pp. 23-24; With Sources: p. 23-24)</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Cosmic history – history of the universe</a:t>
            </a:r>
          </a:p>
          <a:p>
            <a:r>
              <a:rPr lang="en-US" dirty="0" smtClean="0"/>
              <a:t>Planetary history – history of the Earth</a:t>
            </a:r>
            <a:endParaRPr lang="en-US" dirty="0"/>
          </a:p>
        </p:txBody>
      </p:sp>
    </p:spTree>
    <p:extLst>
      <p:ext uri="{BB962C8B-B14F-4D97-AF65-F5344CB8AC3E}">
        <p14:creationId xmlns:p14="http://schemas.microsoft.com/office/powerpoint/2010/main" val="3258492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Terms</a:t>
            </a:r>
          </a:p>
          <a:p>
            <a:r>
              <a:rPr lang="en-US" b="1" dirty="0" err="1" smtClean="0"/>
              <a:t>Austronesian</a:t>
            </a:r>
            <a:r>
              <a:rPr lang="en-US" b="1" dirty="0" smtClean="0"/>
              <a:t> migrations:</a:t>
            </a:r>
            <a:r>
              <a:rPr lang="en-US" dirty="0" smtClean="0"/>
              <a:t> The last phase of the great human migration that established a human presence in every habitable region of the earth. </a:t>
            </a:r>
            <a:r>
              <a:rPr lang="en-US" dirty="0" err="1" smtClean="0"/>
              <a:t>Austronesian</a:t>
            </a:r>
            <a:r>
              <a:rPr lang="en-US" dirty="0" smtClean="0"/>
              <a:t>-speaking people settled the Pacific islands and Madagascar in a series of seaborne migrations that began around 3,500 years ago. (</a:t>
            </a:r>
            <a:r>
              <a:rPr lang="en-US" i="1" dirty="0" smtClean="0"/>
              <a:t>pron</a:t>
            </a:r>
            <a:r>
              <a:rPr lang="en-US" dirty="0" smtClean="0"/>
              <a:t>. </a:t>
            </a:r>
            <a:r>
              <a:rPr lang="en-US" dirty="0" err="1" smtClean="0"/>
              <a:t>aws</a:t>
            </a:r>
            <a:r>
              <a:rPr lang="en-US" dirty="0" smtClean="0"/>
              <a:t>-</a:t>
            </a:r>
            <a:r>
              <a:rPr lang="en-US" dirty="0" err="1" smtClean="0"/>
              <a:t>troe</a:t>
            </a:r>
            <a:r>
              <a:rPr lang="en-US" dirty="0" smtClean="0"/>
              <a:t>-NEEZH-an)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p:txBody>
          <a:bodyPr>
            <a:normAutofit/>
          </a:bodyPr>
          <a:lstStyle/>
          <a:p>
            <a:r>
              <a:rPr lang="en-US" b="1" dirty="0" smtClean="0"/>
              <a:t>Dreamtime: </a:t>
            </a:r>
            <a:r>
              <a:rPr lang="en-US" dirty="0" smtClean="0"/>
              <a:t>A complex worldview of Australia’s Aboriginal people that held that current humans live in a vibration or echo of ancestral happenings.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4000" b="1" dirty="0" smtClean="0"/>
              <a:t>great goddess:</a:t>
            </a:r>
            <a:r>
              <a:rPr lang="en-US" sz="4000" dirty="0" smtClean="0"/>
              <a:t> According to one theory, a dominant deity of the Paleolithic era.</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t>
            </a:r>
            <a:endParaRPr lang="en-US" dirty="0"/>
          </a:p>
        </p:txBody>
      </p:sp>
      <p:sp>
        <p:nvSpPr>
          <p:cNvPr id="3" name="Content Placeholder 2"/>
          <p:cNvSpPr>
            <a:spLocks noGrp="1"/>
          </p:cNvSpPr>
          <p:nvPr>
            <p:ph idx="1"/>
          </p:nvPr>
        </p:nvSpPr>
        <p:spPr/>
        <p:txBody>
          <a:bodyPr>
            <a:normAutofit/>
          </a:bodyPr>
          <a:lstStyle/>
          <a:p>
            <a:r>
              <a:rPr lang="en-US" b="1" dirty="0" smtClean="0"/>
              <a:t>Ice Age: </a:t>
            </a:r>
            <a:r>
              <a:rPr lang="en-US" dirty="0" smtClean="0"/>
              <a:t>Any of a number of cold periods in the earth’s history; the last Ice Age was at its peak around 20,000 years ago.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Paleolithic:</a:t>
            </a:r>
            <a:r>
              <a:rPr lang="en-US" dirty="0" smtClean="0"/>
              <a:t> Literally “old stone age”; the term used to describe early </a:t>
            </a:r>
            <a:r>
              <a:rPr lang="en-US" i="1" dirty="0" smtClean="0"/>
              <a:t>Homo sapiens </a:t>
            </a:r>
            <a:r>
              <a:rPr lang="en-US" dirty="0" smtClean="0"/>
              <a:t>societies in the period before the development of agriculture.</a:t>
            </a:r>
          </a:p>
          <a:p>
            <a:r>
              <a:rPr lang="en-US" b="1" dirty="0" smtClean="0"/>
              <a:t>Paleolithic rock art: </a:t>
            </a:r>
            <a:r>
              <a:rPr lang="en-US" dirty="0" smtClean="0"/>
              <a:t>typically used to describe the hundreds of Paleolithic paintings discovered in Spain and France and dating to about 20,000 years ago; these paintings usually depict a range of animals, although human figures and abstract designs are also found. Lascaux, France is most known. </a:t>
            </a:r>
            <a:endParaRPr lang="en-US" dirty="0"/>
          </a:p>
        </p:txBody>
      </p:sp>
      <p:sp>
        <p:nvSpPr>
          <p:cNvPr id="4" name="TextBox 3"/>
          <p:cNvSpPr txBox="1"/>
          <p:nvPr/>
        </p:nvSpPr>
        <p:spPr>
          <a:xfrm>
            <a:off x="6349698" y="-191346"/>
            <a:ext cx="184666" cy="369332"/>
          </a:xfrm>
          <a:prstGeom prst="rect">
            <a:avLst/>
          </a:prstGeom>
          <a:noFill/>
        </p:spPr>
        <p:txBody>
          <a:bodyPr wrap="none" rtlCol="0">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 Paintings from Lascaux </a:t>
            </a:r>
            <a:endParaRPr lang="en-US" dirty="0"/>
          </a:p>
        </p:txBody>
      </p:sp>
      <p:pic>
        <p:nvPicPr>
          <p:cNvPr id="4" name="Picture 3"/>
          <p:cNvPicPr>
            <a:picLocks noChangeAspect="1"/>
          </p:cNvPicPr>
          <p:nvPr/>
        </p:nvPicPr>
        <p:blipFill>
          <a:blip r:embed="rId2"/>
          <a:stretch>
            <a:fillRect/>
          </a:stretch>
        </p:blipFill>
        <p:spPr>
          <a:xfrm>
            <a:off x="5334000" y="4002410"/>
            <a:ext cx="3035300" cy="2284089"/>
          </a:xfrm>
          <a:prstGeom prst="rect">
            <a:avLst/>
          </a:prstGeom>
        </p:spPr>
      </p:pic>
      <p:pic>
        <p:nvPicPr>
          <p:cNvPr id="5" name="Picture 4"/>
          <p:cNvPicPr>
            <a:picLocks noChangeAspect="1"/>
          </p:cNvPicPr>
          <p:nvPr/>
        </p:nvPicPr>
        <p:blipFill>
          <a:blip r:embed="rId3"/>
          <a:stretch>
            <a:fillRect/>
          </a:stretch>
        </p:blipFill>
        <p:spPr>
          <a:xfrm>
            <a:off x="533400" y="1600200"/>
            <a:ext cx="4171233" cy="4099540"/>
          </a:xfrm>
          <a:prstGeom prst="rect">
            <a:avLst/>
          </a:prstGeom>
        </p:spPr>
      </p:pic>
      <p:pic>
        <p:nvPicPr>
          <p:cNvPr id="6" name="Picture 5"/>
          <p:cNvPicPr>
            <a:picLocks noChangeAspect="1"/>
          </p:cNvPicPr>
          <p:nvPr/>
        </p:nvPicPr>
        <p:blipFill>
          <a:blip r:embed="rId4"/>
          <a:stretch>
            <a:fillRect/>
          </a:stretch>
        </p:blipFill>
        <p:spPr>
          <a:xfrm>
            <a:off x="4876800" y="1219200"/>
            <a:ext cx="4419600" cy="2897293"/>
          </a:xfrm>
          <a:prstGeom prst="rect">
            <a:avLst/>
          </a:prstGeom>
        </p:spPr>
      </p:pic>
    </p:spTree>
    <p:extLst>
      <p:ext uri="{BB962C8B-B14F-4D97-AF65-F5344CB8AC3E}">
        <p14:creationId xmlns:p14="http://schemas.microsoft.com/office/powerpoint/2010/main" val="3873868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t>
            </a:r>
            <a:endParaRPr lang="en-US" dirty="0"/>
          </a:p>
        </p:txBody>
      </p:sp>
      <p:sp>
        <p:nvSpPr>
          <p:cNvPr id="3" name="Content Placeholder 2"/>
          <p:cNvSpPr>
            <a:spLocks noGrp="1"/>
          </p:cNvSpPr>
          <p:nvPr>
            <p:ph idx="1"/>
          </p:nvPr>
        </p:nvSpPr>
        <p:spPr>
          <a:xfrm>
            <a:off x="0" y="1295400"/>
            <a:ext cx="9144000" cy="5562600"/>
          </a:xfrm>
        </p:spPr>
        <p:txBody>
          <a:bodyPr>
            <a:normAutofit/>
          </a:bodyPr>
          <a:lstStyle/>
          <a:p>
            <a:r>
              <a:rPr lang="en-US" sz="3400" b="1" dirty="0" smtClean="0"/>
              <a:t>shaman:</a:t>
            </a:r>
            <a:r>
              <a:rPr lang="en-US" sz="3400" dirty="0" smtClean="0"/>
              <a:t> In many early societies, a person believed to have the ability to act as a bridge between living humans and supernatural forces, often by means of trances induced by psychoactive drugs.</a:t>
            </a:r>
          </a:p>
          <a:p>
            <a:pPr marL="0" indent="0">
              <a:buNone/>
            </a:pPr>
            <a:endParaRPr lang="en-US" sz="3400" dirty="0" smtClean="0"/>
          </a:p>
          <a:p>
            <a:r>
              <a:rPr lang="en-US" sz="3400" b="1" dirty="0" smtClean="0"/>
              <a:t>Venus figurines:</a:t>
            </a:r>
            <a:r>
              <a:rPr lang="en-US" sz="3400" dirty="0" smtClean="0"/>
              <a:t> Paleolithic carvings of the female form, often with exaggerated breasts, buttocks, hips, and stomachs, which may have had religious significance.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Shaman</a:t>
            </a:r>
            <a:endParaRPr lang="en-US" dirty="0"/>
          </a:p>
        </p:txBody>
      </p:sp>
      <p:pic>
        <p:nvPicPr>
          <p:cNvPr id="4" name="Picture 3"/>
          <p:cNvPicPr>
            <a:picLocks noChangeAspect="1"/>
          </p:cNvPicPr>
          <p:nvPr/>
        </p:nvPicPr>
        <p:blipFill>
          <a:blip r:embed="rId2"/>
          <a:stretch>
            <a:fillRect/>
          </a:stretch>
        </p:blipFill>
        <p:spPr>
          <a:xfrm>
            <a:off x="685800" y="2209800"/>
            <a:ext cx="7239000" cy="3820053"/>
          </a:xfrm>
          <a:prstGeom prst="rect">
            <a:avLst/>
          </a:prstGeom>
        </p:spPr>
      </p:pic>
    </p:spTree>
    <p:extLst>
      <p:ext uri="{BB962C8B-B14F-4D97-AF65-F5344CB8AC3E}">
        <p14:creationId xmlns:p14="http://schemas.microsoft.com/office/powerpoint/2010/main" val="214415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Cosmic Calendar – Cosmos </a:t>
            </a:r>
            <a:endParaRPr lang="en-US" dirty="0"/>
          </a:p>
        </p:txBody>
      </p:sp>
      <p:sp>
        <p:nvSpPr>
          <p:cNvPr id="3" name="Content Placeholder 2"/>
          <p:cNvSpPr>
            <a:spLocks noGrp="1"/>
          </p:cNvSpPr>
          <p:nvPr>
            <p:ph idx="1"/>
          </p:nvPr>
        </p:nvSpPr>
        <p:spPr/>
        <p:txBody>
          <a:bodyPr/>
          <a:lstStyle/>
          <a:p>
            <a:r>
              <a:rPr lang="en-US" dirty="0" smtClean="0"/>
              <a:t>Video </a:t>
            </a:r>
            <a:endParaRPr lang="en-US" dirty="0"/>
          </a:p>
        </p:txBody>
      </p:sp>
    </p:spTree>
    <p:extLst>
      <p:ext uri="{BB962C8B-B14F-4D97-AF65-F5344CB8AC3E}">
        <p14:creationId xmlns:p14="http://schemas.microsoft.com/office/powerpoint/2010/main" val="123394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800" y="0"/>
            <a:ext cx="8776234" cy="6858000"/>
          </a:xfrm>
          <a:prstGeom prst="rect">
            <a:avLst/>
          </a:prstGeom>
        </p:spPr>
      </p:pic>
    </p:spTree>
    <p:extLst>
      <p:ext uri="{BB962C8B-B14F-4D97-AF65-F5344CB8AC3E}">
        <p14:creationId xmlns:p14="http://schemas.microsoft.com/office/powerpoint/2010/main" val="2618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cosmic calendar put time into perspective?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6697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Cosmic History (January 1</a:t>
            </a:r>
            <a:r>
              <a:rPr lang="en-US" baseline="30000" dirty="0" smtClean="0"/>
              <a:t>st</a:t>
            </a:r>
            <a:r>
              <a:rPr lang="en-US" dirty="0" smtClean="0"/>
              <a:t> – September 15</a:t>
            </a:r>
            <a:r>
              <a:rPr lang="en-US" baseline="30000" dirty="0" smtClean="0"/>
              <a:t>th</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Big Bang – large unexplained explosion</a:t>
            </a:r>
          </a:p>
          <a:p>
            <a:pPr lvl="1"/>
            <a:r>
              <a:rPr lang="en-US" dirty="0" smtClean="0"/>
              <a:t>15 billion years ago</a:t>
            </a:r>
          </a:p>
          <a:p>
            <a:r>
              <a:rPr lang="en-US" dirty="0" smtClean="0"/>
              <a:t>Gravity brings particles together to form stars, planets</a:t>
            </a:r>
          </a:p>
          <a:p>
            <a:r>
              <a:rPr lang="en-US" dirty="0" smtClean="0"/>
              <a:t>Earth is formed on September 15</a:t>
            </a:r>
            <a:r>
              <a:rPr lang="en-US" baseline="30000" dirty="0" smtClean="0"/>
              <a:t>th</a:t>
            </a:r>
            <a:r>
              <a:rPr lang="en-US" dirty="0" smtClean="0"/>
              <a:t>  (4 billion years ago) from leftovers from the sun</a:t>
            </a:r>
          </a:p>
          <a:p>
            <a:r>
              <a:rPr lang="en-US" dirty="0" smtClean="0"/>
              <a:t>Dark matter – 90% of the mass of the universe</a:t>
            </a:r>
          </a:p>
          <a:p>
            <a:pPr lvl="1"/>
            <a:r>
              <a:rPr lang="en-US" dirty="0" smtClean="0"/>
              <a:t>Invisible to the human eye</a:t>
            </a:r>
          </a:p>
          <a:p>
            <a:pPr lvl="1"/>
            <a:r>
              <a:rPr lang="en-US" dirty="0" smtClean="0"/>
              <a:t>Really freaky</a:t>
            </a:r>
            <a:endParaRPr lang="en-US" dirty="0"/>
          </a:p>
        </p:txBody>
      </p:sp>
    </p:spTree>
    <p:extLst>
      <p:ext uri="{BB962C8B-B14F-4D97-AF65-F5344CB8AC3E}">
        <p14:creationId xmlns:p14="http://schemas.microsoft.com/office/powerpoint/2010/main" val="159390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size of the universe</a:t>
            </a:r>
            <a:endParaRPr lang="en-US" dirty="0"/>
          </a:p>
        </p:txBody>
      </p:sp>
      <p:sp>
        <p:nvSpPr>
          <p:cNvPr id="3" name="Content Placeholder 2"/>
          <p:cNvSpPr>
            <a:spLocks noGrp="1"/>
          </p:cNvSpPr>
          <p:nvPr>
            <p:ph idx="1"/>
          </p:nvPr>
        </p:nvSpPr>
        <p:spPr/>
        <p:txBody>
          <a:bodyPr/>
          <a:lstStyle/>
          <a:p>
            <a:r>
              <a:rPr lang="en-US" dirty="0" smtClean="0"/>
              <a:t>Can make us feel insignificant </a:t>
            </a:r>
          </a:p>
          <a:p>
            <a:r>
              <a:rPr lang="en-US" dirty="0" smtClean="0"/>
              <a:t>“This little globe, nothing more than a point, rolls in space like so many other globes; we are lost in this immensity.” – Voltaire (1700s French Philosopher)</a:t>
            </a:r>
            <a:endParaRPr lang="en-US" dirty="0"/>
          </a:p>
        </p:txBody>
      </p:sp>
    </p:spTree>
    <p:extLst>
      <p:ext uri="{BB962C8B-B14F-4D97-AF65-F5344CB8AC3E}">
        <p14:creationId xmlns:p14="http://schemas.microsoft.com/office/powerpoint/2010/main" val="4029557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13456</TotalTime>
  <Words>1616</Words>
  <Application>Microsoft Macintosh PowerPoint</Application>
  <PresentationFormat>On-screen Show (4:3)</PresentationFormat>
  <Paragraphs>152</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Chapter 1…So Awesome!</vt:lpstr>
      <vt:lpstr>PowerPoint Presentation</vt:lpstr>
      <vt:lpstr>Preface</vt:lpstr>
      <vt:lpstr>PowerPoint Presentation</vt:lpstr>
      <vt:lpstr>Cosmic Calendar – Cosmos </vt:lpstr>
      <vt:lpstr>PowerPoint Presentation</vt:lpstr>
      <vt:lpstr>How does the cosmic calendar put time into perspective?</vt:lpstr>
      <vt:lpstr>Cosmic History (January 1st – September 15th)</vt:lpstr>
      <vt:lpstr>The size of the universe</vt:lpstr>
      <vt:lpstr>Planetary History</vt:lpstr>
      <vt:lpstr>AP Covers only 10,000 Years</vt:lpstr>
      <vt:lpstr>PowerPoint Presentation</vt:lpstr>
      <vt:lpstr>World History in a Paragraph</vt:lpstr>
      <vt:lpstr>New World History</vt:lpstr>
      <vt:lpstr>3 Cs – Comparison, Connection and Change </vt:lpstr>
      <vt:lpstr>PowerPoint Presentation</vt:lpstr>
      <vt:lpstr>1. What was the first human-like creature?</vt:lpstr>
      <vt:lpstr>Here’s Lucy. Aint she beautiful?</vt:lpstr>
      <vt:lpstr>3.  Where did Homo sapiens sapiens first emerge?</vt:lpstr>
      <vt:lpstr>4.  How were settlements in Africa planned?</vt:lpstr>
      <vt:lpstr>5.  To where did humans migrate after they left Africa?</vt:lpstr>
      <vt:lpstr>6. What tools were used during the Paleolithic era?</vt:lpstr>
      <vt:lpstr>6a. What was society like in the Paleolithic Era?</vt:lpstr>
      <vt:lpstr>PowerPoint Presentation</vt:lpstr>
      <vt:lpstr>7. Who were the Aborigines?</vt:lpstr>
      <vt:lpstr>8. What were religions like in the Paleolithic Era?</vt:lpstr>
      <vt:lpstr>9.  Describe Dreamtime and what it represents.</vt:lpstr>
      <vt:lpstr>10.  What was the route of migration into North America?</vt:lpstr>
      <vt:lpstr>PowerPoint Presentation</vt:lpstr>
      <vt:lpstr>PowerPoint Presentation</vt:lpstr>
      <vt:lpstr>11.  What does the wide distribution of Clovis technology suggest?</vt:lpstr>
      <vt:lpstr>Clovis Point </vt:lpstr>
      <vt:lpstr>12.   How did Austronesian (Australia and Indonesia) migrations differ from other early patterns of human movement?</vt:lpstr>
      <vt:lpstr>Austronesian Migrations</vt:lpstr>
      <vt:lpstr>13. In what ways did a gathering and hunting economy shape other aspects of Paleolithic societies?</vt:lpstr>
      <vt:lpstr>15.  In what ways did Paleolithic people alter the natural environment?</vt:lpstr>
      <vt:lpstr>16.  What does the presence of Venus figurines across Europe suggest?</vt:lpstr>
      <vt:lpstr>Venus Figures</vt:lpstr>
      <vt:lpstr>17.Why did some Paleolithic peoples abandon earlier, more nomadic ways and begin to live more settled lives?</vt:lpstr>
      <vt:lpstr>PowerPoint Presentation</vt:lpstr>
      <vt:lpstr>Terms</vt:lpstr>
      <vt:lpstr>Terms</vt:lpstr>
      <vt:lpstr>Terms </vt:lpstr>
      <vt:lpstr>Terms </vt:lpstr>
      <vt:lpstr>Cave Paintings from Lascaux </vt:lpstr>
      <vt:lpstr>Terms </vt:lpstr>
      <vt:lpstr>Shaman</vt:lpstr>
    </vt:vector>
  </TitlesOfParts>
  <Company>Presidium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1…So Awesome!</dc:title>
  <dc:creator>james.brock</dc:creator>
  <cp:lastModifiedBy>y g</cp:lastModifiedBy>
  <cp:revision>37</cp:revision>
  <dcterms:created xsi:type="dcterms:W3CDTF">2013-07-02T22:10:16Z</dcterms:created>
  <dcterms:modified xsi:type="dcterms:W3CDTF">2015-06-24T12:27:11Z</dcterms:modified>
</cp:coreProperties>
</file>