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01" r:id="rId7"/>
    <p:sldId id="261" r:id="rId8"/>
    <p:sldId id="300" r:id="rId9"/>
    <p:sldId id="262" r:id="rId10"/>
    <p:sldId id="263" r:id="rId11"/>
    <p:sldId id="264" r:id="rId12"/>
    <p:sldId id="265" r:id="rId13"/>
    <p:sldId id="302" r:id="rId14"/>
    <p:sldId id="303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EC15-EC06-0545-9088-43F21F6EE702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0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EC15-EC06-0545-9088-43F21F6EE702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8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EC15-EC06-0545-9088-43F21F6EE702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7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EC15-EC06-0545-9088-43F21F6EE702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0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EC15-EC06-0545-9088-43F21F6EE702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7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EC15-EC06-0545-9088-43F21F6EE702}" type="datetimeFigureOut">
              <a:rPr lang="en-US" smtClean="0"/>
              <a:t>3/25/16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9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EC15-EC06-0545-9088-43F21F6EE702}" type="datetimeFigureOut">
              <a:rPr lang="en-US" smtClean="0"/>
              <a:t>3/25/16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2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EC15-EC06-0545-9088-43F21F6EE702}" type="datetimeFigureOut">
              <a:rPr lang="en-US" smtClean="0"/>
              <a:t>3/25/16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8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EC15-EC06-0545-9088-43F21F6EE702}" type="datetimeFigureOut">
              <a:rPr lang="en-US" smtClean="0"/>
              <a:t>3/25/16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7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EC15-EC06-0545-9088-43F21F6EE702}" type="datetimeFigureOut">
              <a:rPr lang="en-US" smtClean="0"/>
              <a:t>3/25/16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3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EC15-EC06-0545-9088-43F21F6EE702}" type="datetimeFigureOut">
              <a:rPr lang="en-US" smtClean="0"/>
              <a:t>3/25/16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7EC15-EC06-0545-9088-43F21F6EE702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3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 5.1 – Industrialism and Global Capitalism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9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 of the Industrial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Starts in England</a:t>
            </a:r>
          </a:p>
          <a:p>
            <a:r>
              <a:rPr lang="en-US" dirty="0" smtClean="0"/>
              <a:t>Spreads to Western Europe, Russia, US, and to Japan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</a:t>
            </a:r>
            <a:r>
              <a:rPr lang="en-US" dirty="0" err="1" smtClean="0"/>
              <a:t>didn</a:t>
            </a:r>
            <a:r>
              <a:rPr lang="fr-FR" dirty="0" smtClean="0"/>
              <a:t>’</a:t>
            </a:r>
            <a:r>
              <a:rPr lang="en-US" dirty="0" smtClean="0"/>
              <a:t>t the IR start somewhere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Western Europe had materials (or access to materials), a reason to innovate and skilled labor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4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Cause: Adam Smith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Wrote </a:t>
            </a:r>
            <a:r>
              <a:rPr lang="en-US" u="sng" dirty="0" smtClean="0"/>
              <a:t>Wealth of Nations</a:t>
            </a:r>
            <a:endParaRPr lang="en-US" dirty="0" smtClean="0"/>
          </a:p>
          <a:p>
            <a:r>
              <a:rPr lang="en-US" dirty="0" smtClean="0"/>
              <a:t>Let open market determine demand for goods and services</a:t>
            </a:r>
          </a:p>
          <a:p>
            <a:r>
              <a:rPr lang="en-US" dirty="0" smtClean="0"/>
              <a:t>Laissez faire capitalism “Let them do” – government removes self from econ process</a:t>
            </a:r>
          </a:p>
          <a:p>
            <a:r>
              <a:rPr lang="en-US" dirty="0" smtClean="0"/>
              <a:t>Father of Capitalism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49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5.2 Quiz 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From what language is ‘</a:t>
            </a:r>
            <a:r>
              <a:rPr lang="en-US" dirty="0" err="1" smtClean="0"/>
              <a:t>lassiez</a:t>
            </a:r>
            <a:r>
              <a:rPr lang="en-US" dirty="0" smtClean="0"/>
              <a:t> faire’?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the beginning of the Industrial Revolution, which was the first fully Asian country to industrialize.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did Henry Ford use to power his first factories?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00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5.2 Quiz 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By what means of transportation did the Industrial Revolution primarily spread?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name of Adam Smith’s book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kind of products were made in the domestic system?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7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Capitalism Spreads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Qing China and Ottoman Empire resist capitalism </a:t>
            </a:r>
          </a:p>
          <a:p>
            <a:pPr lvl="1"/>
            <a:r>
              <a:rPr lang="en-US" dirty="0" smtClean="0"/>
              <a:t>Stay agricultural</a:t>
            </a:r>
          </a:p>
          <a:p>
            <a:pPr lvl="1"/>
            <a:r>
              <a:rPr lang="en-US" dirty="0" smtClean="0"/>
              <a:t>SPOILER, that’s make them weak in 1900s</a:t>
            </a:r>
          </a:p>
          <a:p>
            <a:r>
              <a:rPr lang="en-US" dirty="0" smtClean="0"/>
              <a:t>Remember, merchants below peasants in China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44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Financial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Banks, lending </a:t>
            </a:r>
            <a:r>
              <a:rPr lang="en-US" dirty="0" err="1" smtClean="0"/>
              <a:t>instiutions</a:t>
            </a:r>
            <a:r>
              <a:rPr lang="en-US" dirty="0" smtClean="0"/>
              <a:t> and investors grew</a:t>
            </a:r>
          </a:p>
          <a:p>
            <a:r>
              <a:rPr lang="en-US" dirty="0" smtClean="0"/>
              <a:t>More money coming into countries and businesses led to widespread economic growth and more big businesses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1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Philosophical Cause: John Stuart Mill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Wrote </a:t>
            </a:r>
            <a:r>
              <a:rPr lang="en-US" u="sng" dirty="0" smtClean="0"/>
              <a:t>Utilitarianism</a:t>
            </a:r>
            <a:r>
              <a:rPr lang="en-US" dirty="0" smtClean="0"/>
              <a:t> </a:t>
            </a:r>
          </a:p>
          <a:p>
            <a:r>
              <a:rPr lang="en-US" dirty="0" smtClean="0"/>
              <a:t>People should be utilitarian (useful, beneficial to society)</a:t>
            </a:r>
          </a:p>
          <a:p>
            <a:r>
              <a:rPr lang="en-US" dirty="0" smtClean="0"/>
              <a:t>But, like Smith, he said the government should make no law against any action unless it harms another’s rights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6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about Industrial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Steam engine is used in every economic field</a:t>
            </a:r>
          </a:p>
          <a:p>
            <a:pPr lvl="1"/>
            <a:r>
              <a:rPr lang="en-US" dirty="0" smtClean="0"/>
              <a:t>Steam ships, railroads</a:t>
            </a:r>
          </a:p>
          <a:p>
            <a:r>
              <a:rPr lang="en-US" dirty="0" smtClean="0"/>
              <a:t>Electricity, telegraph spreading widely by end of 1800s</a:t>
            </a:r>
          </a:p>
          <a:p>
            <a:r>
              <a:rPr lang="en-US" dirty="0" smtClean="0"/>
              <a:t>Electricity eventually overtakes steam and coal as energy sources</a:t>
            </a:r>
          </a:p>
          <a:p>
            <a:r>
              <a:rPr lang="en-US" dirty="0" smtClean="0"/>
              <a:t>Factory system replaces domestic “putting out system” (women working from home)</a:t>
            </a:r>
          </a:p>
          <a:p>
            <a:r>
              <a:rPr lang="en-US" dirty="0" smtClean="0"/>
              <a:t>Eli Whitney creates interchangeable parts</a:t>
            </a:r>
          </a:p>
          <a:p>
            <a:r>
              <a:rPr lang="en-US" dirty="0" smtClean="0"/>
              <a:t>Assembly line becomes the norm in factories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0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Transformative Effects of Industrial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Asians/African provide labor in mines and plantations</a:t>
            </a:r>
          </a:p>
          <a:p>
            <a:r>
              <a:rPr lang="en-US" dirty="0" smtClean="0"/>
              <a:t>Transportation revolution</a:t>
            </a:r>
          </a:p>
          <a:p>
            <a:pPr lvl="1"/>
            <a:r>
              <a:rPr lang="en-US" dirty="0" smtClean="0"/>
              <a:t>Locomotive 1820</a:t>
            </a:r>
          </a:p>
          <a:p>
            <a:pPr lvl="1"/>
            <a:r>
              <a:rPr lang="en-US" dirty="0" smtClean="0"/>
              <a:t>Steamship 1807</a:t>
            </a:r>
          </a:p>
          <a:p>
            <a:pPr lvl="1"/>
            <a:r>
              <a:rPr lang="en-US" dirty="0" smtClean="0"/>
              <a:t>Internal combustion engine 1885-car</a:t>
            </a:r>
          </a:p>
          <a:p>
            <a:pPr lvl="1"/>
            <a:r>
              <a:rPr lang="en-US" dirty="0" smtClean="0"/>
              <a:t>Airplane 1903</a:t>
            </a:r>
          </a:p>
        </p:txBody>
      </p:sp>
    </p:spTree>
    <p:extLst>
      <p:ext uri="{BB962C8B-B14F-4D97-AF65-F5344CB8AC3E}">
        <p14:creationId xmlns:p14="http://schemas.microsoft.com/office/powerpoint/2010/main" val="161386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Industrial Revolution</a:t>
            </a:r>
            <a:br>
              <a:rPr lang="en-US" b="1" dirty="0"/>
            </a:br>
            <a:r>
              <a:rPr lang="en-US" dirty="0"/>
              <a:t>What is it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Civilizations no longer principally </a:t>
            </a:r>
            <a:r>
              <a:rPr lang="en-US" dirty="0" err="1" smtClean="0"/>
              <a:t>ag</a:t>
            </a:r>
            <a:r>
              <a:rPr lang="en-US" dirty="0" smtClean="0"/>
              <a:t>/rural</a:t>
            </a:r>
          </a:p>
          <a:p>
            <a:r>
              <a:rPr lang="en-US" dirty="0" smtClean="0"/>
              <a:t>Mass production of goods</a:t>
            </a:r>
          </a:p>
          <a:p>
            <a:r>
              <a:rPr lang="en-US" dirty="0" smtClean="0"/>
              <a:t>Move toward urbanization</a:t>
            </a:r>
          </a:p>
          <a:p>
            <a:r>
              <a:rPr lang="en-US" dirty="0" smtClean="0"/>
              <a:t>Capitalism reigned supreme</a:t>
            </a:r>
          </a:p>
          <a:p>
            <a:r>
              <a:rPr lang="en-US" dirty="0" smtClean="0"/>
              <a:t>Changed life in Europe</a:t>
            </a:r>
          </a:p>
          <a:p>
            <a:pPr lvl="1"/>
            <a:r>
              <a:rPr lang="en-US" dirty="0" smtClean="0"/>
              <a:t>How </a:t>
            </a:r>
            <a:r>
              <a:rPr lang="en-US" dirty="0" err="1" smtClean="0"/>
              <a:t>ppl</a:t>
            </a:r>
            <a:r>
              <a:rPr lang="en-US" dirty="0" smtClean="0"/>
              <a:t> work, where they lived</a:t>
            </a:r>
          </a:p>
          <a:p>
            <a:pPr lvl="1"/>
            <a:r>
              <a:rPr lang="en-US" dirty="0" smtClean="0"/>
              <a:t>Forced West to spread practices to colonies to exploit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9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Effects of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New classes</a:t>
            </a:r>
          </a:p>
          <a:p>
            <a:r>
              <a:rPr lang="en-US" dirty="0" smtClean="0"/>
              <a:t>Working class (proletariat)</a:t>
            </a:r>
          </a:p>
          <a:p>
            <a:pPr lvl="1"/>
            <a:r>
              <a:rPr lang="en-US" dirty="0" smtClean="0"/>
              <a:t>Term coined by Marx</a:t>
            </a:r>
          </a:p>
          <a:p>
            <a:pPr lvl="1"/>
            <a:r>
              <a:rPr lang="en-US" dirty="0" smtClean="0"/>
              <a:t>Bourgeoisie (</a:t>
            </a:r>
            <a:r>
              <a:rPr lang="en-US" dirty="0" err="1" smtClean="0"/>
              <a:t>bor</a:t>
            </a:r>
            <a:r>
              <a:rPr lang="en-US" dirty="0" smtClean="0"/>
              <a:t> ZWAH zee) was the ruling class who kept the proletariat down </a:t>
            </a:r>
          </a:p>
          <a:p>
            <a:pPr lvl="1"/>
            <a:r>
              <a:rPr lang="en-US" dirty="0" smtClean="0"/>
              <a:t>Long hours 14 hour days, 6 day weeks</a:t>
            </a:r>
          </a:p>
          <a:p>
            <a:pPr lvl="1"/>
            <a:r>
              <a:rPr lang="en-US" dirty="0" smtClean="0"/>
              <a:t>Disgusting, crowded living conditions</a:t>
            </a:r>
          </a:p>
          <a:p>
            <a:pPr lvl="1"/>
            <a:r>
              <a:rPr lang="en-US" dirty="0" smtClean="0"/>
              <a:t>Child labor common</a:t>
            </a:r>
          </a:p>
          <a:p>
            <a:r>
              <a:rPr lang="en-US" dirty="0" smtClean="0"/>
              <a:t>Rise of the middle class</a:t>
            </a:r>
          </a:p>
          <a:p>
            <a:pPr lvl="1"/>
            <a:r>
              <a:rPr lang="en-US" dirty="0" smtClean="0"/>
              <a:t>Merchants, bankers, factory owners (Bourgeoisie)</a:t>
            </a:r>
          </a:p>
          <a:p>
            <a:r>
              <a:rPr lang="en-US" dirty="0" smtClean="0"/>
              <a:t>Status becomes more about wealth than family position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4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family model</a:t>
            </a:r>
          </a:p>
          <a:p>
            <a:pPr lvl="1"/>
            <a:r>
              <a:rPr lang="en-US" dirty="0" smtClean="0"/>
              <a:t>Smaller b/c no need for farming families</a:t>
            </a:r>
          </a:p>
          <a:p>
            <a:pPr lvl="1"/>
            <a:r>
              <a:rPr lang="en-US" dirty="0" smtClean="0"/>
              <a:t>Women still in home</a:t>
            </a:r>
          </a:p>
          <a:p>
            <a:pPr lvl="2"/>
            <a:r>
              <a:rPr lang="en-US" dirty="0" smtClean="0"/>
              <a:t>Women and child labor goes down as factories become more efficient </a:t>
            </a:r>
          </a:p>
          <a:p>
            <a:pPr lvl="1"/>
            <a:r>
              <a:rPr lang="en-US" dirty="0" smtClean="0"/>
              <a:t>Industrial working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6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in Japan (Meiji Restoration)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Lack of resources (like England)</a:t>
            </a:r>
          </a:p>
          <a:p>
            <a:r>
              <a:rPr lang="en-US" dirty="0" smtClean="0"/>
              <a:t>Went outward to get natural resources</a:t>
            </a:r>
          </a:p>
          <a:p>
            <a:pPr lvl="1"/>
            <a:r>
              <a:rPr lang="en-US" dirty="0" smtClean="0"/>
              <a:t>Southeast Asia, parts of China/Russia </a:t>
            </a:r>
          </a:p>
          <a:p>
            <a:pPr lvl="1"/>
            <a:r>
              <a:rPr lang="en-US" dirty="0" smtClean="0"/>
              <a:t>Caused minor drama there </a:t>
            </a:r>
          </a:p>
          <a:p>
            <a:pPr lvl="1"/>
            <a:r>
              <a:rPr lang="en-US" dirty="0" smtClean="0"/>
              <a:t>*spoiler, Japan is going to have lots a drama in unit 6*</a:t>
            </a:r>
          </a:p>
          <a:p>
            <a:r>
              <a:rPr lang="en-US" dirty="0" smtClean="0"/>
              <a:t>Japanese “factory girls”</a:t>
            </a:r>
          </a:p>
          <a:p>
            <a:pPr lvl="1"/>
            <a:r>
              <a:rPr lang="en-US" dirty="0" smtClean="0"/>
              <a:t>Sent from country to city to work in silk factories</a:t>
            </a:r>
          </a:p>
          <a:p>
            <a:pPr lvl="1"/>
            <a:r>
              <a:rPr lang="en-US" dirty="0" smtClean="0"/>
              <a:t>Unsafe working conditions</a:t>
            </a:r>
          </a:p>
          <a:p>
            <a:pPr lvl="1"/>
            <a:r>
              <a:rPr lang="en-US" dirty="0" smtClean="0"/>
              <a:t>Patriarchy led to male supervisors mistreating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5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in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Technology drives IR</a:t>
            </a:r>
          </a:p>
          <a:p>
            <a:r>
              <a:rPr lang="en-US" dirty="0" smtClean="0"/>
              <a:t>Steam engine invented by Robert Fulton</a:t>
            </a:r>
          </a:p>
          <a:p>
            <a:r>
              <a:rPr lang="en-US" dirty="0" smtClean="0"/>
              <a:t>Steam boats, locomotives, factory equipment</a:t>
            </a:r>
          </a:p>
          <a:p>
            <a:pPr lvl="1"/>
            <a:r>
              <a:rPr lang="en-US" dirty="0" smtClean="0"/>
              <a:t>Steamed factory equipment modernized the textile industry </a:t>
            </a:r>
          </a:p>
          <a:p>
            <a:pPr lvl="1"/>
            <a:r>
              <a:rPr lang="en-US" dirty="0" smtClean="0"/>
              <a:t>Put women out of work</a:t>
            </a:r>
          </a:p>
          <a:p>
            <a:r>
              <a:rPr lang="en-US" dirty="0" smtClean="0"/>
              <a:t>Darwinism challenged traditional ideas of humanity, creation and man’s relationship with Earth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5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Industrial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1850s</a:t>
            </a:r>
          </a:p>
          <a:p>
            <a:r>
              <a:rPr lang="en-US" dirty="0" smtClean="0"/>
              <a:t>Steel</a:t>
            </a:r>
          </a:p>
          <a:p>
            <a:r>
              <a:rPr lang="en-US" dirty="0" smtClean="0"/>
              <a:t>Chemicals </a:t>
            </a:r>
          </a:p>
          <a:p>
            <a:r>
              <a:rPr lang="en-US" dirty="0" smtClean="0"/>
              <a:t>Electricity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15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 go Global Capitalism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Marxism (Communism)</a:t>
            </a:r>
          </a:p>
          <a:p>
            <a:r>
              <a:rPr lang="en-US" dirty="0" smtClean="0"/>
              <a:t>Thought up in Unit 5, not started until Unit 6 </a:t>
            </a:r>
          </a:p>
          <a:p>
            <a:r>
              <a:rPr lang="en-US" dirty="0" smtClean="0"/>
              <a:t>Now, on to…..the AMERICAN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59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80000">
              <a:schemeClr val="accent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Capitalism vs. Communism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706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80000">
              <a:schemeClr val="accent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Capitalism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An economic system in which the means of production are owned mostly </a:t>
            </a:r>
            <a:r>
              <a:rPr lang="en-US" u="sng" dirty="0" smtClean="0">
                <a:cs typeface="+mn-cs"/>
              </a:rPr>
              <a:t>privately</a:t>
            </a:r>
            <a:r>
              <a:rPr lang="en-US" dirty="0" smtClean="0">
                <a:cs typeface="+mn-cs"/>
              </a:rPr>
              <a:t>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Capital is invested in the production of goods for </a:t>
            </a:r>
            <a:r>
              <a:rPr lang="en-US" u="sng" dirty="0" smtClean="0">
                <a:cs typeface="+mn-cs"/>
              </a:rPr>
              <a:t>profit</a:t>
            </a:r>
            <a:r>
              <a:rPr lang="en-US" dirty="0" smtClean="0">
                <a:cs typeface="+mn-cs"/>
              </a:rPr>
              <a:t> in a competitive free market.</a:t>
            </a:r>
          </a:p>
        </p:txBody>
      </p:sp>
    </p:spTree>
    <p:extLst>
      <p:ext uri="{BB962C8B-B14F-4D97-AF65-F5344CB8AC3E}">
        <p14:creationId xmlns:p14="http://schemas.microsoft.com/office/powerpoint/2010/main" val="23877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80000">
              <a:schemeClr val="accent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Classical Economics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The classical tradition in economic thought emerged in Britain in the late</a:t>
            </a:r>
            <a:r>
              <a:rPr lang="en-US" u="sng" dirty="0" smtClean="0">
                <a:cs typeface="+mn-cs"/>
              </a:rPr>
              <a:t> 18</a:t>
            </a:r>
            <a:r>
              <a:rPr lang="en-US" u="sng" baseline="30000" dirty="0" smtClean="0">
                <a:cs typeface="+mn-cs"/>
              </a:rPr>
              <a:t>th</a:t>
            </a:r>
            <a:r>
              <a:rPr lang="en-US" u="sng" dirty="0" smtClean="0">
                <a:cs typeface="+mn-cs"/>
              </a:rPr>
              <a:t> </a:t>
            </a:r>
            <a:r>
              <a:rPr lang="en-US" dirty="0" smtClean="0">
                <a:cs typeface="+mn-cs"/>
              </a:rPr>
              <a:t>century.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The father of this economic thought, and “The Father of </a:t>
            </a:r>
            <a:r>
              <a:rPr lang="en-US" u="sng" dirty="0" smtClean="0">
                <a:cs typeface="+mn-cs"/>
              </a:rPr>
              <a:t>Capitalism</a:t>
            </a:r>
            <a:r>
              <a:rPr lang="en-US" dirty="0" smtClean="0">
                <a:cs typeface="+mn-cs"/>
              </a:rPr>
              <a:t>” was…</a:t>
            </a:r>
          </a:p>
        </p:txBody>
      </p:sp>
    </p:spTree>
    <p:extLst>
      <p:ext uri="{BB962C8B-B14F-4D97-AF65-F5344CB8AC3E}">
        <p14:creationId xmlns:p14="http://schemas.microsoft.com/office/powerpoint/2010/main" val="353618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80000">
              <a:schemeClr val="accent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smit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5" y="387350"/>
            <a:ext cx="5699125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ent-Up Arrow 5"/>
          <p:cNvSpPr/>
          <p:nvPr/>
        </p:nvSpPr>
        <p:spPr bwMode="auto">
          <a:xfrm rot="2676879">
            <a:off x="2022475" y="2287588"/>
            <a:ext cx="2117725" cy="2503487"/>
          </a:xfrm>
          <a:prstGeom prst="bentUpArrow">
            <a:avLst>
              <a:gd name="adj1" fmla="val 10358"/>
              <a:gd name="adj2" fmla="val 25000"/>
              <a:gd name="adj3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209800"/>
            <a:ext cx="303174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This guy</a:t>
            </a:r>
          </a:p>
        </p:txBody>
      </p:sp>
    </p:spTree>
    <p:extLst>
      <p:ext uri="{BB962C8B-B14F-4D97-AF65-F5344CB8AC3E}">
        <p14:creationId xmlns:p14="http://schemas.microsoft.com/office/powerpoint/2010/main" val="140509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3600" dirty="0" smtClean="0"/>
              <a:t>History of the Industrial Revolution</a:t>
            </a:r>
            <a:r>
              <a:rPr lang="en-US" sz="9600" b="1" dirty="0"/>
              <a:t/>
            </a:r>
            <a:br>
              <a:rPr lang="en-US" sz="9600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Began in Great Britain in mid 1700s</a:t>
            </a:r>
          </a:p>
          <a:p>
            <a:r>
              <a:rPr lang="en-US" sz="3600" dirty="0" smtClean="0"/>
              <a:t>Causes 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Agricultural revolution</a:t>
            </a:r>
          </a:p>
          <a:p>
            <a:pPr lvl="2"/>
            <a:r>
              <a:rPr lang="en-US" dirty="0" smtClean="0"/>
              <a:t>Improved farming techniques</a:t>
            </a:r>
          </a:p>
          <a:p>
            <a:pPr lvl="2"/>
            <a:r>
              <a:rPr lang="en-US" dirty="0" smtClean="0"/>
              <a:t>Half of pop left for city jobs</a:t>
            </a:r>
          </a:p>
          <a:p>
            <a:pPr lvl="2"/>
            <a:r>
              <a:rPr lang="en-US" dirty="0" smtClean="0"/>
              <a:t>Needed a way to get good crops w/ half the workers</a:t>
            </a:r>
          </a:p>
          <a:p>
            <a:pPr lvl="1"/>
            <a:r>
              <a:rPr lang="en-US" dirty="0" smtClean="0"/>
              <a:t>Why so much better crop yields?</a:t>
            </a:r>
          </a:p>
          <a:p>
            <a:pPr lvl="2"/>
            <a:r>
              <a:rPr lang="en-US" dirty="0" smtClean="0"/>
              <a:t>Potatoes and corn from New World</a:t>
            </a:r>
          </a:p>
          <a:p>
            <a:pPr lvl="2"/>
            <a:r>
              <a:rPr lang="en-US" dirty="0" smtClean="0"/>
              <a:t>Chemical fertilizers (big deal)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66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80000">
              <a:schemeClr val="accent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Adam Smith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A </a:t>
            </a:r>
            <a:r>
              <a:rPr lang="en-US" u="sng" dirty="0" smtClean="0">
                <a:cs typeface="+mn-cs"/>
              </a:rPr>
              <a:t>Scottish</a:t>
            </a:r>
            <a:r>
              <a:rPr lang="en-US" dirty="0" smtClean="0">
                <a:cs typeface="+mn-cs"/>
              </a:rPr>
              <a:t> political economist and moral philosopher (1723-1790).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His </a:t>
            </a:r>
            <a:r>
              <a:rPr lang="en-US" i="1" u="sng" dirty="0" smtClean="0">
                <a:cs typeface="+mn-cs"/>
              </a:rPr>
              <a:t>Wealth of Nations</a:t>
            </a:r>
            <a:r>
              <a:rPr lang="en-US" u="sng" dirty="0" smtClean="0">
                <a:cs typeface="+mn-cs"/>
              </a:rPr>
              <a:t> </a:t>
            </a:r>
            <a:r>
              <a:rPr lang="en-US" dirty="0" smtClean="0">
                <a:cs typeface="+mn-cs"/>
              </a:rPr>
              <a:t>(1776) founded the modern discipline of economics and provided the rationale for free trade, and capitalism.</a:t>
            </a:r>
          </a:p>
        </p:txBody>
      </p:sp>
    </p:spTree>
    <p:extLst>
      <p:ext uri="{BB962C8B-B14F-4D97-AF65-F5344CB8AC3E}">
        <p14:creationId xmlns:p14="http://schemas.microsoft.com/office/powerpoint/2010/main" val="221660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80000">
              <a:schemeClr val="accent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Natural Liberty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In his mid-20s he began expounding </a:t>
            </a:r>
            <a:r>
              <a:rPr lang="ja-JP" altLang="en-US" dirty="0" smtClean="0">
                <a:latin typeface="Arial"/>
                <a:cs typeface="+mn-cs"/>
              </a:rPr>
              <a:t>“</a:t>
            </a:r>
            <a:r>
              <a:rPr lang="en-US" dirty="0" smtClean="0">
                <a:cs typeface="+mn-cs"/>
              </a:rPr>
              <a:t>the obvious and simple system of natural </a:t>
            </a:r>
            <a:r>
              <a:rPr lang="en-US" u="sng" dirty="0" smtClean="0">
                <a:cs typeface="+mn-cs"/>
              </a:rPr>
              <a:t>liberty</a:t>
            </a:r>
            <a:r>
              <a:rPr lang="en-US" dirty="0" smtClean="0">
                <a:cs typeface="+mn-cs"/>
              </a:rPr>
              <a:t>.</a:t>
            </a:r>
            <a:r>
              <a:rPr lang="ja-JP" altLang="en-US" dirty="0" smtClean="0">
                <a:latin typeface="Arial"/>
                <a:cs typeface="+mn-cs"/>
              </a:rPr>
              <a:t>”</a:t>
            </a:r>
            <a:endParaRPr lang="en-US" altLang="ja-JP" dirty="0" smtClean="0">
              <a:latin typeface="Arial"/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latin typeface="Arial"/>
                <a:cs typeface="+mn-cs"/>
              </a:rPr>
              <a:t>People should be completely </a:t>
            </a:r>
            <a:r>
              <a:rPr lang="en-US" u="sng" dirty="0" smtClean="0">
                <a:latin typeface="Arial"/>
                <a:cs typeface="+mn-cs"/>
              </a:rPr>
              <a:t>free</a:t>
            </a:r>
            <a:r>
              <a:rPr lang="en-US" dirty="0" smtClean="0">
                <a:latin typeface="Arial"/>
                <a:cs typeface="+mn-cs"/>
              </a:rPr>
              <a:t> to trade. 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6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80000">
              <a:schemeClr val="accent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The Invisible Hand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The free market appears </a:t>
            </a:r>
            <a:r>
              <a:rPr lang="en-US" u="sng" dirty="0" smtClean="0">
                <a:cs typeface="+mn-cs"/>
              </a:rPr>
              <a:t>chaotic</a:t>
            </a:r>
            <a:r>
              <a:rPr lang="en-US" dirty="0" smtClean="0">
                <a:cs typeface="+mn-cs"/>
              </a:rPr>
              <a:t> and unrestrained.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Actually, it is guided by </a:t>
            </a:r>
            <a:r>
              <a:rPr lang="ja-JP" altLang="en-US" dirty="0" smtClean="0">
                <a:latin typeface="Arial"/>
                <a:cs typeface="+mn-cs"/>
              </a:rPr>
              <a:t>“</a:t>
            </a:r>
            <a:r>
              <a:rPr lang="en-US" u="sng" dirty="0" smtClean="0">
                <a:cs typeface="+mn-cs"/>
              </a:rPr>
              <a:t>an invisible hand</a:t>
            </a:r>
            <a:r>
              <a:rPr lang="ja-JP" altLang="en-US" dirty="0" smtClean="0">
                <a:latin typeface="Arial"/>
                <a:cs typeface="+mn-cs"/>
              </a:rPr>
              <a:t>”</a:t>
            </a:r>
            <a:r>
              <a:rPr lang="en-US" dirty="0" smtClean="0">
                <a:cs typeface="+mn-cs"/>
              </a:rPr>
              <a:t> to produce the right amount and variety of goods.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If a product </a:t>
            </a:r>
            <a:r>
              <a:rPr lang="en-US" u="sng" dirty="0" smtClean="0">
                <a:cs typeface="+mn-cs"/>
              </a:rPr>
              <a:t>shortage</a:t>
            </a:r>
            <a:r>
              <a:rPr lang="en-US" dirty="0" smtClean="0">
                <a:cs typeface="+mn-cs"/>
              </a:rPr>
              <a:t> occurs, the price rises, establishing a profit </a:t>
            </a:r>
            <a:r>
              <a:rPr lang="en-US" u="sng" dirty="0" smtClean="0">
                <a:cs typeface="+mn-cs"/>
              </a:rPr>
              <a:t>margin</a:t>
            </a:r>
            <a:r>
              <a:rPr lang="en-US" dirty="0" smtClean="0">
                <a:cs typeface="+mn-cs"/>
              </a:rPr>
              <a:t> that provides an incentive for others to enter production.</a:t>
            </a:r>
          </a:p>
        </p:txBody>
      </p:sp>
    </p:spTree>
    <p:extLst>
      <p:ext uri="{BB962C8B-B14F-4D97-AF65-F5344CB8AC3E}">
        <p14:creationId xmlns:p14="http://schemas.microsoft.com/office/powerpoint/2010/main" val="165191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80000">
              <a:schemeClr val="accent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Social Benefit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While human motives are selfish and greedy, the </a:t>
            </a:r>
            <a:r>
              <a:rPr lang="en-US" u="sng" dirty="0" smtClean="0">
                <a:cs typeface="+mn-cs"/>
              </a:rPr>
              <a:t>competition</a:t>
            </a:r>
            <a:r>
              <a:rPr lang="en-US" dirty="0" smtClean="0">
                <a:cs typeface="+mn-cs"/>
              </a:rPr>
              <a:t> in the free market tends to benefit society as a whole by keeping prices low, while still building in an </a:t>
            </a:r>
            <a:r>
              <a:rPr lang="en-US" u="sng" dirty="0" smtClean="0">
                <a:cs typeface="+mn-cs"/>
              </a:rPr>
              <a:t>incentive</a:t>
            </a:r>
            <a:r>
              <a:rPr lang="en-US" dirty="0" smtClean="0">
                <a:cs typeface="+mn-cs"/>
              </a:rPr>
              <a:t> for a wide variety of goods and services.</a:t>
            </a:r>
          </a:p>
        </p:txBody>
      </p:sp>
    </p:spTree>
    <p:extLst>
      <p:ext uri="{BB962C8B-B14F-4D97-AF65-F5344CB8AC3E}">
        <p14:creationId xmlns:p14="http://schemas.microsoft.com/office/powerpoint/2010/main" val="409003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80000">
              <a:schemeClr val="accent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Laissez-faire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Smith attacked most forms of governments’ </a:t>
            </a:r>
            <a:r>
              <a:rPr lang="en-US" u="sng" dirty="0" smtClean="0">
                <a:cs typeface="+mn-cs"/>
              </a:rPr>
              <a:t>interference</a:t>
            </a:r>
            <a:r>
              <a:rPr lang="en-US" dirty="0" smtClean="0">
                <a:cs typeface="+mn-cs"/>
              </a:rPr>
              <a:t> in the economic process, including tariffs (</a:t>
            </a:r>
            <a:r>
              <a:rPr lang="en-US" u="sng" dirty="0" smtClean="0">
                <a:cs typeface="+mn-cs"/>
              </a:rPr>
              <a:t>taxes</a:t>
            </a:r>
            <a:r>
              <a:rPr lang="en-US" dirty="0" smtClean="0">
                <a:cs typeface="+mn-cs"/>
              </a:rPr>
              <a:t>) on imported goods.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Government restrictions on trade cause inefficiency and </a:t>
            </a:r>
            <a:r>
              <a:rPr lang="en-US" u="sng" dirty="0" smtClean="0">
                <a:cs typeface="+mn-cs"/>
              </a:rPr>
              <a:t>high</a:t>
            </a:r>
            <a:r>
              <a:rPr lang="en-US" dirty="0" smtClean="0">
                <a:cs typeface="+mn-cs"/>
              </a:rPr>
              <a:t> prices.</a:t>
            </a:r>
          </a:p>
          <a:p>
            <a:pPr eaLnBrk="1" hangingPunct="1">
              <a:defRPr/>
            </a:pPr>
            <a:r>
              <a:rPr lang="ja-JP" altLang="en-US" dirty="0" smtClean="0">
                <a:latin typeface="Arial"/>
                <a:cs typeface="+mn-cs"/>
              </a:rPr>
              <a:t>“</a:t>
            </a:r>
            <a:r>
              <a:rPr lang="en-US" dirty="0" smtClean="0">
                <a:cs typeface="+mn-cs"/>
              </a:rPr>
              <a:t>Laissez-faire</a:t>
            </a:r>
            <a:r>
              <a:rPr lang="ja-JP" altLang="en-US" dirty="0" smtClean="0">
                <a:latin typeface="Arial"/>
                <a:cs typeface="+mn-cs"/>
              </a:rPr>
              <a:t>”</a:t>
            </a:r>
            <a:r>
              <a:rPr lang="en-US" dirty="0" smtClean="0">
                <a:cs typeface="+mn-cs"/>
              </a:rPr>
              <a:t> means </a:t>
            </a:r>
            <a:r>
              <a:rPr lang="ja-JP" altLang="en-US" dirty="0" smtClean="0">
                <a:latin typeface="Arial"/>
                <a:cs typeface="+mn-cs"/>
              </a:rPr>
              <a:t>“</a:t>
            </a:r>
            <a:r>
              <a:rPr lang="en-US" u="sng" dirty="0" smtClean="0">
                <a:cs typeface="+mn-cs"/>
              </a:rPr>
              <a:t>let them do</a:t>
            </a:r>
            <a:r>
              <a:rPr lang="en-US" dirty="0" smtClean="0">
                <a:cs typeface="+mn-cs"/>
              </a:rPr>
              <a:t>.</a:t>
            </a:r>
            <a:r>
              <a:rPr lang="ja-JP" altLang="en-US" dirty="0" smtClean="0">
                <a:latin typeface="Arial"/>
                <a:cs typeface="+mn-cs"/>
              </a:rPr>
              <a:t>”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526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80000">
              <a:schemeClr val="accent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Self-Interest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smtClean="0">
                <a:cs typeface="+mn-cs"/>
              </a:rPr>
              <a:t>It is not from the </a:t>
            </a:r>
            <a:r>
              <a:rPr lang="en-US" sz="4400" u="sng" dirty="0" smtClean="0">
                <a:cs typeface="+mn-cs"/>
              </a:rPr>
              <a:t>benevolence</a:t>
            </a:r>
            <a:r>
              <a:rPr lang="en-US" sz="4400" dirty="0" smtClean="0">
                <a:cs typeface="+mn-cs"/>
              </a:rPr>
              <a:t> of the butcher, the brewer, or the baker that we expect our dinner, but from their regard to their own </a:t>
            </a:r>
            <a:r>
              <a:rPr lang="en-US" sz="4400" u="sng" dirty="0" smtClean="0">
                <a:cs typeface="+mn-cs"/>
              </a:rPr>
              <a:t>interest</a:t>
            </a:r>
            <a:r>
              <a:rPr lang="en-US" sz="4400" dirty="0" smtClean="0">
                <a:cs typeface="+mn-cs"/>
              </a:rPr>
              <a:t>. – Smith, </a:t>
            </a:r>
            <a:r>
              <a:rPr lang="en-US" sz="4400" i="1" dirty="0" smtClean="0">
                <a:cs typeface="+mn-cs"/>
              </a:rPr>
              <a:t>Wealth of Nations</a:t>
            </a:r>
          </a:p>
        </p:txBody>
      </p:sp>
    </p:spTree>
    <p:extLst>
      <p:ext uri="{BB962C8B-B14F-4D97-AF65-F5344CB8AC3E}">
        <p14:creationId xmlns:p14="http://schemas.microsoft.com/office/powerpoint/2010/main" val="145069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80000">
              <a:schemeClr val="accent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Criticisms of Capitalism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Workers can be treated </a:t>
            </a:r>
            <a:r>
              <a:rPr lang="en-US" u="sng" dirty="0" smtClean="0">
                <a:cs typeface="+mn-cs"/>
              </a:rPr>
              <a:t>unfairly</a:t>
            </a:r>
            <a:r>
              <a:rPr lang="en-US" dirty="0" smtClean="0">
                <a:cs typeface="+mn-cs"/>
              </a:rPr>
              <a:t>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Some people become very poor.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Some must </a:t>
            </a:r>
            <a:r>
              <a:rPr lang="en-US" u="sng" dirty="0" smtClean="0">
                <a:cs typeface="+mn-cs"/>
              </a:rPr>
              <a:t>lose</a:t>
            </a:r>
            <a:r>
              <a:rPr lang="en-US" dirty="0" smtClean="0">
                <a:cs typeface="+mn-cs"/>
              </a:rPr>
              <a:t> for some to </a:t>
            </a:r>
            <a:r>
              <a:rPr lang="en-US" u="sng" dirty="0" smtClean="0">
                <a:cs typeface="+mn-cs"/>
              </a:rPr>
              <a:t>win</a:t>
            </a:r>
            <a:r>
              <a:rPr lang="en-US" dirty="0" smtClean="0"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607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Communism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An ideology that seeks to establish a future </a:t>
            </a:r>
            <a:r>
              <a:rPr lang="en-US" u="sng" dirty="0" smtClean="0">
                <a:cs typeface="+mn-cs"/>
              </a:rPr>
              <a:t>classless</a:t>
            </a:r>
            <a:r>
              <a:rPr lang="en-US" dirty="0" smtClean="0">
                <a:cs typeface="+mn-cs"/>
              </a:rPr>
              <a:t>, stateless social organization, based upon </a:t>
            </a:r>
            <a:r>
              <a:rPr lang="en-US" u="sng" dirty="0" smtClean="0">
                <a:cs typeface="+mn-cs"/>
              </a:rPr>
              <a:t>common</a:t>
            </a:r>
            <a:r>
              <a:rPr lang="en-US" dirty="0" smtClean="0">
                <a:cs typeface="+mn-cs"/>
              </a:rPr>
              <a:t> ownership of the means of production and the absence of private property.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“To</a:t>
            </a:r>
            <a:r>
              <a:rPr lang="en-US" u="sng" dirty="0" smtClean="0">
                <a:cs typeface="+mn-cs"/>
              </a:rPr>
              <a:t> each </a:t>
            </a:r>
            <a:r>
              <a:rPr lang="en-US" dirty="0" smtClean="0">
                <a:cs typeface="+mn-cs"/>
              </a:rPr>
              <a:t>according to their </a:t>
            </a:r>
            <a:r>
              <a:rPr lang="en-US" u="sng" dirty="0" smtClean="0">
                <a:cs typeface="+mn-cs"/>
              </a:rPr>
              <a:t>needs</a:t>
            </a:r>
            <a:r>
              <a:rPr lang="en-US" dirty="0" smtClean="0">
                <a:cs typeface="+mn-cs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09932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Karl Mar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0"/>
            <a:ext cx="4862513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00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Karl Marx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cs typeface="+mn-cs"/>
              </a:rPr>
              <a:t>Karl Marx </a:t>
            </a:r>
            <a:r>
              <a:rPr lang="en-US" dirty="0" smtClean="0">
                <a:cs typeface="+mn-cs"/>
              </a:rPr>
              <a:t>(1818-1883) was an immensely influential German philosopher, political economist, and socialist revolutionary.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He is most famous for his analysis of history in terms of </a:t>
            </a:r>
            <a:r>
              <a:rPr lang="en-US" u="sng" dirty="0" smtClean="0">
                <a:cs typeface="+mn-cs"/>
              </a:rPr>
              <a:t>class</a:t>
            </a:r>
            <a:r>
              <a:rPr lang="en-US" dirty="0" smtClean="0">
                <a:cs typeface="+mn-cs"/>
              </a:rPr>
              <a:t> struggles.</a:t>
            </a:r>
          </a:p>
        </p:txBody>
      </p:sp>
    </p:spTree>
    <p:extLst>
      <p:ext uri="{BB962C8B-B14F-4D97-AF65-F5344CB8AC3E}">
        <p14:creationId xmlns:p14="http://schemas.microsoft.com/office/powerpoint/2010/main" val="169610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3200" dirty="0" smtClean="0"/>
              <a:t>Cause: Why did the pop grow?</a:t>
            </a:r>
            <a:br>
              <a:rPr lang="en-US" sz="3200" dirty="0" smtClean="0"/>
            </a:br>
            <a:r>
              <a:rPr lang="en-US" sz="3200" dirty="0" smtClean="0"/>
              <a:t>50% growth from 1700-1800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food available</a:t>
            </a:r>
          </a:p>
          <a:p>
            <a:r>
              <a:rPr lang="en-US" dirty="0" smtClean="0"/>
              <a:t>Improved medical care</a:t>
            </a:r>
          </a:p>
          <a:p>
            <a:r>
              <a:rPr lang="en-US" dirty="0" smtClean="0"/>
              <a:t>Nutrition</a:t>
            </a:r>
          </a:p>
          <a:p>
            <a:r>
              <a:rPr lang="en-US" dirty="0" smtClean="0"/>
              <a:t>hygiene</a:t>
            </a:r>
          </a:p>
        </p:txBody>
      </p:sp>
    </p:spTree>
    <p:extLst>
      <p:ext uri="{BB962C8B-B14F-4D97-AF65-F5344CB8AC3E}">
        <p14:creationId xmlns:p14="http://schemas.microsoft.com/office/powerpoint/2010/main" val="112716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cs typeface="+mj-cs"/>
              </a:rPr>
              <a:t>Communist Manifesto (1848)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cs typeface="+mn-cs"/>
              </a:rPr>
              <a:t>The history of all </a:t>
            </a:r>
            <a:r>
              <a:rPr lang="en-US" i="1" u="sng" dirty="0" smtClean="0">
                <a:cs typeface="+mn-cs"/>
              </a:rPr>
              <a:t>hitherto</a:t>
            </a:r>
            <a:r>
              <a:rPr lang="en-US" i="1" dirty="0" smtClean="0">
                <a:cs typeface="+mn-cs"/>
              </a:rPr>
              <a:t> existing society is the history of class </a:t>
            </a:r>
            <a:r>
              <a:rPr lang="en-US" i="1" u="sng" dirty="0" smtClean="0">
                <a:cs typeface="+mn-cs"/>
              </a:rPr>
              <a:t>struggles</a:t>
            </a:r>
            <a:r>
              <a:rPr lang="en-US" i="1" dirty="0" smtClean="0"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910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Atheism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Marx was an atheist.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He believed that religion was </a:t>
            </a:r>
            <a:r>
              <a:rPr lang="ja-JP" altLang="en-US" dirty="0" smtClean="0">
                <a:latin typeface="Arial"/>
                <a:cs typeface="+mn-cs"/>
              </a:rPr>
              <a:t>“</a:t>
            </a:r>
            <a:r>
              <a:rPr lang="en-US" dirty="0" smtClean="0">
                <a:cs typeface="+mn-cs"/>
              </a:rPr>
              <a:t>the </a:t>
            </a:r>
            <a:r>
              <a:rPr lang="en-US" u="sng" dirty="0" smtClean="0">
                <a:cs typeface="+mn-cs"/>
              </a:rPr>
              <a:t>opiate</a:t>
            </a:r>
            <a:r>
              <a:rPr lang="en-US" dirty="0" smtClean="0">
                <a:cs typeface="+mn-cs"/>
              </a:rPr>
              <a:t> of the people.</a:t>
            </a:r>
            <a:r>
              <a:rPr lang="ja-JP" altLang="en-US" dirty="0" smtClean="0">
                <a:latin typeface="Arial"/>
                <a:cs typeface="+mn-cs"/>
              </a:rPr>
              <a:t>”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The owners of capital used religion to keep the peasants and workers </a:t>
            </a:r>
            <a:r>
              <a:rPr lang="en-US" u="sng" dirty="0" smtClean="0">
                <a:cs typeface="+mn-cs"/>
              </a:rPr>
              <a:t>subjugated</a:t>
            </a:r>
            <a:r>
              <a:rPr lang="en-US" dirty="0" smtClean="0">
                <a:cs typeface="+mn-cs"/>
              </a:rPr>
              <a:t> by leading them to think, not of their present misery, of future happiness in </a:t>
            </a:r>
            <a:r>
              <a:rPr lang="en-US" u="sng" dirty="0" smtClean="0">
                <a:cs typeface="+mn-cs"/>
              </a:rPr>
              <a:t>heaven</a:t>
            </a:r>
            <a:r>
              <a:rPr lang="en-US" dirty="0" smtClean="0"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717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Communist Paradise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Marx taught that paradise would appear on earth, following the war between the workers(</a:t>
            </a:r>
            <a:r>
              <a:rPr lang="en-US" u="sng" dirty="0" smtClean="0">
                <a:cs typeface="+mn-cs"/>
              </a:rPr>
              <a:t>proletariat</a:t>
            </a:r>
            <a:r>
              <a:rPr lang="en-US" dirty="0" smtClean="0">
                <a:cs typeface="+mn-cs"/>
              </a:rPr>
              <a:t>) and the owners (</a:t>
            </a:r>
            <a:r>
              <a:rPr lang="en-US" u="sng" dirty="0" smtClean="0">
                <a:cs typeface="+mn-cs"/>
              </a:rPr>
              <a:t>bourgeoisie</a:t>
            </a:r>
            <a:r>
              <a:rPr lang="en-US" dirty="0" smtClean="0">
                <a:cs typeface="+mn-cs"/>
              </a:rPr>
              <a:t>).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The proletariats would win the war because the outnumber the bourgeoisie.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After the war, everyone would be </a:t>
            </a:r>
            <a:r>
              <a:rPr lang="en-US" u="sng" dirty="0" smtClean="0">
                <a:cs typeface="+mn-cs"/>
              </a:rPr>
              <a:t>equal</a:t>
            </a:r>
            <a:r>
              <a:rPr lang="en-US" dirty="0" smtClean="0">
                <a:cs typeface="+mn-cs"/>
              </a:rPr>
              <a:t> and there would be no need for anyone to rule anyone else.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Workers would work to help the society, not for </a:t>
            </a:r>
            <a:r>
              <a:rPr lang="en-US" u="sng" dirty="0" smtClean="0">
                <a:cs typeface="+mn-cs"/>
              </a:rPr>
              <a:t>personal gain</a:t>
            </a:r>
            <a:r>
              <a:rPr lang="en-US" dirty="0" smtClean="0"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882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The End Justifies the Means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Marx</a:t>
            </a:r>
            <a:r>
              <a:rPr lang="ja-JP" altLang="en-US" dirty="0" smtClean="0">
                <a:latin typeface="Arial"/>
                <a:cs typeface="+mn-cs"/>
              </a:rPr>
              <a:t>’</a:t>
            </a:r>
            <a:r>
              <a:rPr lang="en-US" dirty="0" smtClean="0">
                <a:cs typeface="+mn-cs"/>
              </a:rPr>
              <a:t>s moral teaching was that the leaders of the Communist Party were free to commit any </a:t>
            </a:r>
            <a:r>
              <a:rPr lang="en-US" u="sng" dirty="0" smtClean="0">
                <a:cs typeface="+mn-cs"/>
              </a:rPr>
              <a:t>crime</a:t>
            </a:r>
            <a:r>
              <a:rPr lang="en-US" dirty="0" smtClean="0">
                <a:cs typeface="+mn-cs"/>
              </a:rPr>
              <a:t> as long as it served the end—the destruction of capitalism and the ushering in of </a:t>
            </a:r>
            <a:r>
              <a:rPr lang="en-US" u="sng" dirty="0" smtClean="0">
                <a:cs typeface="+mn-cs"/>
              </a:rPr>
              <a:t>communism</a:t>
            </a:r>
            <a:r>
              <a:rPr lang="en-US" dirty="0" smtClean="0">
                <a:cs typeface="+mn-cs"/>
              </a:rPr>
              <a:t>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The end of governments and capitalism was </a:t>
            </a:r>
            <a:r>
              <a:rPr lang="en-US" u="sng" dirty="0" smtClean="0">
                <a:cs typeface="+mn-cs"/>
              </a:rPr>
              <a:t>inevitable</a:t>
            </a:r>
            <a:r>
              <a:rPr lang="en-US" dirty="0" smtClean="0"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9843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Revolution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The state is </a:t>
            </a:r>
            <a:r>
              <a:rPr lang="ja-JP" altLang="en-US" dirty="0" smtClean="0">
                <a:latin typeface="Arial"/>
                <a:cs typeface="+mn-cs"/>
              </a:rPr>
              <a:t>“</a:t>
            </a:r>
            <a:r>
              <a:rPr lang="en-US" dirty="0" smtClean="0">
                <a:cs typeface="+mn-cs"/>
              </a:rPr>
              <a:t>a committee of the bourgeoisie</a:t>
            </a:r>
            <a:r>
              <a:rPr lang="ja-JP" altLang="en-US" dirty="0" smtClean="0">
                <a:latin typeface="Arial"/>
                <a:cs typeface="+mn-cs"/>
              </a:rPr>
              <a:t>”</a:t>
            </a:r>
            <a:r>
              <a:rPr lang="en-US" dirty="0" smtClean="0">
                <a:cs typeface="+mn-cs"/>
              </a:rPr>
              <a:t> and laws are only there to support the </a:t>
            </a:r>
            <a:r>
              <a:rPr lang="en-US" u="sng" dirty="0" smtClean="0">
                <a:cs typeface="+mn-cs"/>
              </a:rPr>
              <a:t>capitalists</a:t>
            </a:r>
            <a:r>
              <a:rPr lang="en-US" dirty="0" smtClean="0">
                <a:cs typeface="+mn-cs"/>
              </a:rPr>
              <a:t>, the ruling class.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Class conflict between the proletariat and the capitalists can only be resolved by </a:t>
            </a:r>
            <a:r>
              <a:rPr lang="en-US" u="sng" dirty="0" smtClean="0">
                <a:cs typeface="+mn-cs"/>
              </a:rPr>
              <a:t>violent revolution</a:t>
            </a:r>
            <a:r>
              <a:rPr lang="en-US" dirty="0" smtClean="0"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965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Marx’s History of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Beginning – Primitive communism	</a:t>
            </a:r>
          </a:p>
          <a:p>
            <a:pPr lvl="1"/>
            <a:r>
              <a:rPr lang="en-US" dirty="0" smtClean="0"/>
              <a:t>Everyone shares, all are provided for</a:t>
            </a:r>
          </a:p>
          <a:p>
            <a:r>
              <a:rPr lang="en-US" dirty="0" smtClean="0"/>
              <a:t>Then – Capitalism</a:t>
            </a:r>
          </a:p>
          <a:p>
            <a:pPr lvl="1"/>
            <a:r>
              <a:rPr lang="en-US" dirty="0" smtClean="0"/>
              <a:t>Brought about by private ownership of goods</a:t>
            </a:r>
          </a:p>
          <a:p>
            <a:pPr lvl="1"/>
            <a:r>
              <a:rPr lang="en-US" dirty="0" smtClean="0"/>
              <a:t>No more sharing</a:t>
            </a:r>
          </a:p>
          <a:p>
            <a:r>
              <a:rPr lang="en-US" dirty="0" smtClean="0"/>
              <a:t>Then – Socialism </a:t>
            </a:r>
          </a:p>
          <a:p>
            <a:pPr lvl="1"/>
            <a:r>
              <a:rPr lang="en-US" dirty="0" smtClean="0"/>
              <a:t>After the big war, we need to wean the capitalists off the old way</a:t>
            </a:r>
          </a:p>
          <a:p>
            <a:r>
              <a:rPr lang="en-US" dirty="0" smtClean="0"/>
              <a:t>Finally – Communism</a:t>
            </a:r>
          </a:p>
          <a:p>
            <a:pPr lvl="1"/>
            <a:r>
              <a:rPr lang="en-US" dirty="0" smtClean="0"/>
              <a:t>Everyone shares and everyone is happy</a:t>
            </a:r>
          </a:p>
          <a:p>
            <a:pPr lvl="1"/>
            <a:r>
              <a:rPr lang="en-US" dirty="0" smtClean="0"/>
              <a:t>Paradise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Communism and Socialism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Communism is the end result</a:t>
            </a:r>
          </a:p>
          <a:p>
            <a:r>
              <a:rPr lang="en-US" dirty="0" smtClean="0"/>
              <a:t>Socialism is a stepping stone to get to communism</a:t>
            </a:r>
          </a:p>
          <a:p>
            <a:r>
              <a:rPr lang="en-US" dirty="0" smtClean="0"/>
              <a:t>Socialism is loosely based on capitalism because what you receive from the government is based on how hard you work</a:t>
            </a:r>
          </a:p>
          <a:p>
            <a:r>
              <a:rPr lang="en-US" dirty="0" smtClean="0"/>
              <a:t>In communism, everyone gets the same stuff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97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Communism – From each according to their abilities. To each according to their need</a:t>
            </a:r>
          </a:p>
          <a:p>
            <a:r>
              <a:rPr lang="en-US" dirty="0" smtClean="0"/>
              <a:t>Socialism – From each according to their abilities. To each according to their deeds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7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Criticism of Communism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In the 20</a:t>
            </a:r>
            <a:r>
              <a:rPr lang="en-US" baseline="30000" dirty="0" smtClean="0">
                <a:cs typeface="+mn-cs"/>
              </a:rPr>
              <a:t>th</a:t>
            </a:r>
            <a:r>
              <a:rPr lang="en-US" dirty="0" smtClean="0">
                <a:cs typeface="+mn-cs"/>
              </a:rPr>
              <a:t> century, it is estimated that </a:t>
            </a:r>
            <a:r>
              <a:rPr lang="en-US" u="sng" dirty="0" smtClean="0">
                <a:cs typeface="+mn-cs"/>
              </a:rPr>
              <a:t>50 million </a:t>
            </a:r>
            <a:r>
              <a:rPr lang="en-US" dirty="0" smtClean="0">
                <a:cs typeface="+mn-cs"/>
              </a:rPr>
              <a:t>people were killed in the name of communism.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Most of Marx</a:t>
            </a:r>
            <a:r>
              <a:rPr lang="ja-JP" altLang="en-US" dirty="0" smtClean="0">
                <a:latin typeface="Arial"/>
                <a:cs typeface="+mn-cs"/>
              </a:rPr>
              <a:t>’</a:t>
            </a:r>
            <a:r>
              <a:rPr lang="en-US" dirty="0" smtClean="0">
                <a:cs typeface="+mn-cs"/>
              </a:rPr>
              <a:t>s </a:t>
            </a:r>
            <a:r>
              <a:rPr lang="en-US" u="sng" dirty="0" smtClean="0">
                <a:cs typeface="+mn-cs"/>
              </a:rPr>
              <a:t>predictions</a:t>
            </a:r>
            <a:r>
              <a:rPr lang="en-US" dirty="0" smtClean="0">
                <a:cs typeface="+mn-cs"/>
              </a:rPr>
              <a:t> haven’t came true yet.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It is inconsistent with </a:t>
            </a:r>
            <a:r>
              <a:rPr lang="en-US" u="sng" dirty="0" smtClean="0">
                <a:cs typeface="+mn-cs"/>
              </a:rPr>
              <a:t>human nature</a:t>
            </a:r>
            <a:r>
              <a:rPr lang="en-US" dirty="0" smtClean="0">
                <a:cs typeface="+mn-cs"/>
              </a:rPr>
              <a:t>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It degrades religion.</a:t>
            </a:r>
          </a:p>
        </p:txBody>
      </p:sp>
    </p:spTree>
    <p:extLst>
      <p:ext uri="{BB962C8B-B14F-4D97-AF65-F5344CB8AC3E}">
        <p14:creationId xmlns:p14="http://schemas.microsoft.com/office/powerpoint/2010/main" val="26840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Cause: Technology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Steam power</a:t>
            </a:r>
          </a:p>
          <a:p>
            <a:r>
              <a:rPr lang="en-US" dirty="0" smtClean="0"/>
              <a:t>Steel</a:t>
            </a:r>
          </a:p>
          <a:p>
            <a:r>
              <a:rPr lang="en-US" dirty="0" smtClean="0"/>
              <a:t>Factory system (Henry Ford – Assembly line)</a:t>
            </a:r>
          </a:p>
          <a:p>
            <a:pPr lvl="1"/>
            <a:r>
              <a:rPr lang="en-US" dirty="0" smtClean="0"/>
              <a:t>Put factory near water for power source</a:t>
            </a:r>
          </a:p>
          <a:p>
            <a:r>
              <a:rPr lang="en-US" dirty="0" smtClean="0"/>
              <a:t>Suez and Panama Canals</a:t>
            </a:r>
          </a:p>
          <a:p>
            <a:pPr lvl="1"/>
            <a:r>
              <a:rPr lang="en-US" dirty="0" smtClean="0"/>
              <a:t>Made sea travel much quicker </a:t>
            </a:r>
          </a:p>
          <a:p>
            <a:r>
              <a:rPr lang="en-US" dirty="0" smtClean="0"/>
              <a:t>New inventions for textile industry</a:t>
            </a:r>
          </a:p>
          <a:p>
            <a:pPr lvl="1"/>
            <a:r>
              <a:rPr lang="en-US" dirty="0" smtClean="0"/>
              <a:t>Cotton Gin – Eli Whitney – process cotton 	quickly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93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 Quiz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term can be referred to a change to in the way people live where they went from primarily living agricultural lives to living more factory-based lives?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By what percentage did population increase between 1600 and 1700?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major change in the </a:t>
            </a:r>
            <a:r>
              <a:rPr lang="en-US" dirty="0"/>
              <a:t>S</a:t>
            </a:r>
            <a:r>
              <a:rPr lang="en-US" dirty="0" smtClean="0"/>
              <a:t>econd </a:t>
            </a:r>
            <a:r>
              <a:rPr lang="en-US" dirty="0"/>
              <a:t>A</a:t>
            </a:r>
            <a:r>
              <a:rPr lang="en-US" dirty="0" smtClean="0"/>
              <a:t>gricultural Revolution occurred with the invention of ________-based fertilizers.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5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12874" y="270676"/>
            <a:ext cx="12901441" cy="658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92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 quiz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Roughly, when did the Industrial Revolution begin?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which country did the Industrial Revolution begin?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to seas are connected by the Suez Canal?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Protestant work ethic</a:t>
            </a:r>
          </a:p>
          <a:p>
            <a:pPr lvl="1"/>
            <a:r>
              <a:rPr lang="en-US" dirty="0" smtClean="0"/>
              <a:t>Earthly success is a sign of personal salvation</a:t>
            </a:r>
          </a:p>
          <a:p>
            <a:pPr lvl="2"/>
            <a:r>
              <a:rPr lang="en-US" dirty="0" smtClean="0"/>
              <a:t>God likes people who work hard</a:t>
            </a:r>
          </a:p>
          <a:p>
            <a:r>
              <a:rPr lang="en-US" dirty="0" smtClean="0"/>
              <a:t>Domestic system is not as effective</a:t>
            </a:r>
          </a:p>
          <a:p>
            <a:pPr lvl="1"/>
            <a:r>
              <a:rPr lang="en-US" dirty="0" smtClean="0"/>
              <a:t>Women weave cotton and make textiles at home</a:t>
            </a:r>
          </a:p>
          <a:p>
            <a:pPr lvl="1"/>
            <a:r>
              <a:rPr lang="en-US" dirty="0" smtClean="0"/>
              <a:t>Sell to middlemen</a:t>
            </a:r>
          </a:p>
          <a:p>
            <a:r>
              <a:rPr lang="en-US" dirty="0" smtClean="0"/>
              <a:t>Urbanization – people moving to cities</a:t>
            </a:r>
          </a:p>
          <a:p>
            <a:pPr lvl="1"/>
            <a:r>
              <a:rPr lang="en-US" dirty="0" smtClean="0"/>
              <a:t>For factory jobs</a:t>
            </a:r>
          </a:p>
          <a:p>
            <a:pPr lvl="1"/>
            <a:r>
              <a:rPr lang="en-US" dirty="0" smtClean="0"/>
              <a:t>Land being bought up by rich</a:t>
            </a:r>
          </a:p>
          <a:p>
            <a:pPr lvl="1"/>
            <a:r>
              <a:rPr lang="en-US" dirty="0" smtClean="0"/>
              <a:t>Cities get HUGE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3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13303</TotalTime>
  <Words>1689</Words>
  <Application>Microsoft Macintosh PowerPoint</Application>
  <PresentationFormat>On-screen Show (4:3)</PresentationFormat>
  <Paragraphs>219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Default Theme</vt:lpstr>
      <vt:lpstr>Key Concept 5.1 – Industrialism and Global Capitalism </vt:lpstr>
      <vt:lpstr>Industrial Revolution What is it?</vt:lpstr>
      <vt:lpstr>History of the Industrial Revolution </vt:lpstr>
      <vt:lpstr>Cause: Why did the pop grow? 50% growth from 1700-1800</vt:lpstr>
      <vt:lpstr>Cause: Technology improvements</vt:lpstr>
      <vt:lpstr>5.1 Quiz A</vt:lpstr>
      <vt:lpstr>PowerPoint Presentation</vt:lpstr>
      <vt:lpstr>5.1 quiz B</vt:lpstr>
      <vt:lpstr>Social Causes</vt:lpstr>
      <vt:lpstr>Spread of the Industrial Revolution </vt:lpstr>
      <vt:lpstr>Why didn’t the IR start somewhere else?</vt:lpstr>
      <vt:lpstr>Financial Cause: Adam Smith</vt:lpstr>
      <vt:lpstr>5.2 Quiz A </vt:lpstr>
      <vt:lpstr>5.2 Quiz B </vt:lpstr>
      <vt:lpstr>Capitalism Spreads</vt:lpstr>
      <vt:lpstr>More Financial Causes</vt:lpstr>
      <vt:lpstr>Philosophical Cause: John Stuart Mill</vt:lpstr>
      <vt:lpstr>More about Industrial Revolution</vt:lpstr>
      <vt:lpstr>Transformative Effects of Industrial Revolution </vt:lpstr>
      <vt:lpstr>Social Effects of IR</vt:lpstr>
      <vt:lpstr>PowerPoint Presentation</vt:lpstr>
      <vt:lpstr>IR in Japan (Meiji Restoration)</vt:lpstr>
      <vt:lpstr>Science in IR</vt:lpstr>
      <vt:lpstr>Second Industrial Revolution</vt:lpstr>
      <vt:lpstr>Reactions go Global Capitalism  </vt:lpstr>
      <vt:lpstr>Capitalism vs. Communism</vt:lpstr>
      <vt:lpstr>Capitalism</vt:lpstr>
      <vt:lpstr>Classical Economics</vt:lpstr>
      <vt:lpstr>PowerPoint Presentation</vt:lpstr>
      <vt:lpstr>Adam Smith</vt:lpstr>
      <vt:lpstr>Natural Liberty</vt:lpstr>
      <vt:lpstr>The Invisible Hand</vt:lpstr>
      <vt:lpstr>Social Benefit</vt:lpstr>
      <vt:lpstr>Laissez-faire</vt:lpstr>
      <vt:lpstr>Self-Interest</vt:lpstr>
      <vt:lpstr>Criticisms of Capitalism</vt:lpstr>
      <vt:lpstr>Communism</vt:lpstr>
      <vt:lpstr>PowerPoint Presentation</vt:lpstr>
      <vt:lpstr>Karl Marx</vt:lpstr>
      <vt:lpstr>Communist Manifesto (1848)</vt:lpstr>
      <vt:lpstr>Atheism</vt:lpstr>
      <vt:lpstr>Communist Paradise</vt:lpstr>
      <vt:lpstr>The End Justifies the Means</vt:lpstr>
      <vt:lpstr>Revolution</vt:lpstr>
      <vt:lpstr>Marx’s History of Economics</vt:lpstr>
      <vt:lpstr>Difference between Communism and Socialism </vt:lpstr>
      <vt:lpstr>PowerPoint Presentation</vt:lpstr>
      <vt:lpstr>Criticism of Communism</vt:lpstr>
    </vt:vector>
  </TitlesOfParts>
  <Company>rockcastle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Concept 5.1 – Industrialism and Global Capitalism </dc:title>
  <dc:creator>Herbie Brock</dc:creator>
  <cp:lastModifiedBy>Herbie Brock</cp:lastModifiedBy>
  <cp:revision>10</cp:revision>
  <dcterms:created xsi:type="dcterms:W3CDTF">2016-03-13T20:09:22Z</dcterms:created>
  <dcterms:modified xsi:type="dcterms:W3CDTF">2016-03-26T00:13:41Z</dcterms:modified>
</cp:coreProperties>
</file>